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CA99"/>
    <a:srgbClr val="FFCC66"/>
    <a:srgbClr val="FF9933"/>
    <a:srgbClr val="E9C96D"/>
    <a:srgbClr val="DECAAC"/>
    <a:srgbClr val="F8E0C0"/>
    <a:srgbClr val="EDAE59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6013" autoAdjust="0"/>
  </p:normalViewPr>
  <p:slideViewPr>
    <p:cSldViewPr>
      <p:cViewPr varScale="1">
        <p:scale>
          <a:sx n="140" d="100"/>
          <a:sy n="140" d="100"/>
        </p:scale>
        <p:origin x="7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20DD34-09A2-4216-95D4-8757BA393A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94C9D-1BCA-413A-BA50-B20AC18645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A2AC7B-3318-4ECA-B11A-DECB7B0F7584}" type="datetimeFigureOut">
              <a:rPr lang="en-US"/>
              <a:pPr>
                <a:defRPr/>
              </a:pPr>
              <a:t>6/3/2019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D161DE-A939-4DC9-9D14-F726451750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7BB34F9-0683-4253-A279-5981E08EB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0D313-7EAF-44E9-AE6B-54C042D8C2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DD9A7-50D3-4631-9B62-E1601511F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23BCC1-B2A3-49CB-9AB9-C6121703BD87}" type="slidenum">
              <a:rPr lang="en-US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AEFD1F2-D194-4193-8061-A7E10E4C5E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D664D1C-806A-4B07-B53F-2463E6358E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+mj-lt"/>
              <a:buNone/>
            </a:pPr>
            <a:endParaRPr lang="sl-SI" altLang="sl-SI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863FD8D-B037-43DE-9D47-E66FBE246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1B3166-13AC-4A26-947A-2967F805FA2B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>
            <a:extLst>
              <a:ext uri="{FF2B5EF4-FFF2-40B4-BE49-F238E27FC236}">
                <a16:creationId xmlns:a16="http://schemas.microsoft.com/office/drawing/2014/main" id="{F89CB51B-10B0-404B-9B12-498CECB1F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Ograda opomb 2">
            <a:extLst>
              <a:ext uri="{FF2B5EF4-FFF2-40B4-BE49-F238E27FC236}">
                <a16:creationId xmlns:a16="http://schemas.microsoft.com/office/drawing/2014/main" id="{EB369341-5BE2-4886-8537-B807982CF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Ograda številke diapozitiva 3">
            <a:extLst>
              <a:ext uri="{FF2B5EF4-FFF2-40B4-BE49-F238E27FC236}">
                <a16:creationId xmlns:a16="http://schemas.microsoft.com/office/drawing/2014/main" id="{131821BB-FCE3-47D1-875E-6A73794D7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212217-E4E9-4727-856E-F3EA42637B95}" type="slidenum">
              <a:rPr lang="en-US" altLang="sl-SI"/>
              <a:pPr/>
              <a:t>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stranske slike 1">
            <a:extLst>
              <a:ext uri="{FF2B5EF4-FFF2-40B4-BE49-F238E27FC236}">
                <a16:creationId xmlns:a16="http://schemas.microsoft.com/office/drawing/2014/main" id="{0EECE990-983E-4FC9-B022-1E28767BC5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Ograda opomb 2">
            <a:extLst>
              <a:ext uri="{FF2B5EF4-FFF2-40B4-BE49-F238E27FC236}">
                <a16:creationId xmlns:a16="http://schemas.microsoft.com/office/drawing/2014/main" id="{638071C3-3BA7-4C1B-BD16-3D8BFD3934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Ograda številke diapozitiva 3">
            <a:extLst>
              <a:ext uri="{FF2B5EF4-FFF2-40B4-BE49-F238E27FC236}">
                <a16:creationId xmlns:a16="http://schemas.microsoft.com/office/drawing/2014/main" id="{369DA02B-D98D-4810-BE54-BA16F183C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1ED440-08D7-4582-BFCB-4A28C04E3283}" type="slidenum">
              <a:rPr lang="en-US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stranske slike 1">
            <a:extLst>
              <a:ext uri="{FF2B5EF4-FFF2-40B4-BE49-F238E27FC236}">
                <a16:creationId xmlns:a16="http://schemas.microsoft.com/office/drawing/2014/main" id="{5E026553-6496-4A10-B746-925CF116C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Ograda opomb 2">
            <a:extLst>
              <a:ext uri="{FF2B5EF4-FFF2-40B4-BE49-F238E27FC236}">
                <a16:creationId xmlns:a16="http://schemas.microsoft.com/office/drawing/2014/main" id="{4F781418-1599-434D-8572-DE6479AC80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Ograda številke diapozitiva 3">
            <a:extLst>
              <a:ext uri="{FF2B5EF4-FFF2-40B4-BE49-F238E27FC236}">
                <a16:creationId xmlns:a16="http://schemas.microsoft.com/office/drawing/2014/main" id="{D85C5FC4-5D62-4F4D-9600-5531CA8A8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443576-E89C-49C6-B8D7-59A659B4FB2B}" type="slidenum">
              <a:rPr lang="en-US" altLang="sl-SI"/>
              <a:pPr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stranske slike 1">
            <a:extLst>
              <a:ext uri="{FF2B5EF4-FFF2-40B4-BE49-F238E27FC236}">
                <a16:creationId xmlns:a16="http://schemas.microsoft.com/office/drawing/2014/main" id="{ED287928-6978-48DC-A386-9A4942C0D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Ograda opomb 2">
            <a:extLst>
              <a:ext uri="{FF2B5EF4-FFF2-40B4-BE49-F238E27FC236}">
                <a16:creationId xmlns:a16="http://schemas.microsoft.com/office/drawing/2014/main" id="{FFE04F81-97E9-48E5-A98E-A789156984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Ograda številke diapozitiva 3">
            <a:extLst>
              <a:ext uri="{FF2B5EF4-FFF2-40B4-BE49-F238E27FC236}">
                <a16:creationId xmlns:a16="http://schemas.microsoft.com/office/drawing/2014/main" id="{9EDB1DAF-D70E-450A-8165-00F9DFE92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E11459-27F8-4FBF-B171-7F6DA3741C5E}" type="slidenum">
              <a:rPr lang="en-US" altLang="sl-SI"/>
              <a:pPr/>
              <a:t>5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BC228CB3-427A-406E-BD09-42DBF3F54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00062663-C74D-4BC9-989D-0A65498E3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129D0980-598A-41B8-998E-E6FE99802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7A45CC-8841-44BF-85A1-6B8BBFA9C5B2}" type="slidenum">
              <a:rPr lang="en-US" altLang="sl-SI"/>
              <a:pPr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5368356D-38FB-4E66-9233-673F9315A5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6E4A2FA8-C848-42DF-90EB-4E44D2C59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B4CADB7E-FC56-4725-9D90-48B47785A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DB552D-0129-4C99-A8DB-619FEB87CF71}" type="slidenum">
              <a:rPr lang="en-US" altLang="sl-SI"/>
              <a:pPr/>
              <a:t>7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393BB369-E020-459B-9CAA-374AC779CC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C60CCE18-63FD-4354-8EEA-DB1CEAD76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D529B87A-2899-4183-BE27-533E33B00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FA8387-02C0-4F2E-990A-ED0C5F7DCA73}" type="slidenum">
              <a:rPr lang="en-US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>
            <a:extLst>
              <a:ext uri="{FF2B5EF4-FFF2-40B4-BE49-F238E27FC236}">
                <a16:creationId xmlns:a16="http://schemas.microsoft.com/office/drawing/2014/main" id="{CE097641-B1E5-4FC8-A336-323A31101F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grada opomb 2">
            <a:extLst>
              <a:ext uri="{FF2B5EF4-FFF2-40B4-BE49-F238E27FC236}">
                <a16:creationId xmlns:a16="http://schemas.microsoft.com/office/drawing/2014/main" id="{4E0196C1-9EB0-4997-AA7F-B2D8BEA18E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Ograda številke diapozitiva 3">
            <a:extLst>
              <a:ext uri="{FF2B5EF4-FFF2-40B4-BE49-F238E27FC236}">
                <a16:creationId xmlns:a16="http://schemas.microsoft.com/office/drawing/2014/main" id="{8C7122C6-5CD3-4966-9AD6-4CB1B474C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9E0617-8A70-46CC-AD9F-FB1E392B3D4D}" type="slidenum">
              <a:rPr lang="en-US" altLang="sl-SI"/>
              <a:pPr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966BA2-A9D2-4E12-BEDA-E18C7FDA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9397-C33F-4D37-B4F2-32AF88413CDF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950597-0308-4F07-90AA-A8141F64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B02642-D7BC-4D71-8B15-A1B72235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CD82B-1097-41CB-91AC-BD23370527A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4543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BC476C-AC58-4B5A-99A0-B52C1A726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2632731-44CC-414C-8458-E1CE293C73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6434-21BA-4660-9A4D-4960627CC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486A94-64B4-46F8-954F-892A99CA926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C773-DA90-4D1E-B193-8AA9DEFE2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A860-EE3C-48D0-AEBA-4A26B8926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33E0AF7-A190-43C6-A191-D19744186BC9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google.si/url?sa=i&amp;source=images&amp;cd=&amp;cad=rja&amp;docid=AQcOBF2NN35k8M&amp;tbnid=HPfnvrFBMfd6_M:&amp;ved=0CAgQjRwwAA&amp;url=http://www.goodreads.com/topic/show/898171-the-underworld&amp;ei=FHsfUbD8GMes4AT8pIGIDA&amp;psig=AFQjCNG_tv-QviDfgbmex7pb1pbHLDYJ9w&amp;ust=136110402046598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i/url?sa=i&amp;source=images&amp;cd=&amp;cad=rja&amp;docid=dwttZQP9fBRkhM&amp;tbnid=uMqr9HDCM1lRpM:&amp;ved=0CAgQjRwwADg8&amp;url=http://nationalpixeltheater.com/about.php?q=hades%20greek%20god%20myths&amp;ei=34EfUbqlNOqB4gSq2oGYCA&amp;psig=AFQjCNHSDDVpN6Gzg0BT9HgIDlKF2sRqgw&amp;ust=1361105759926970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si/url?sa=i&amp;source=images&amp;cd=&amp;cad=rja&amp;docid=Lh2TQsN-2vKl0M&amp;tbnid=am8lVGl0lPyzsM:&amp;ved=0CAgQjRwwAA&amp;url=https://redmythology.wikispaces.com/Zeus-Jupiter&amp;ei=T4EfUe73DIeG4ASoxYHoDQ&amp;psig=AFQjCNEWZipcvy8uZexfAwemiL6WJTvCOw&amp;ust=1361105615283073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si/url?sa=i&amp;source=images&amp;cd=&amp;cad=rja&amp;docid=DMNbkDl3HYZyoM&amp;tbnid=I9t-OB7ortDs2M:&amp;ved=0CAgQjRwwAA&amp;url=http://paganpages.org/content/tag/demeter/&amp;ei=y4AfUabDBtOQ4gSGgYGICQ&amp;psig=AFQjCNH4bvzX5GhKObPD2p_OGwKjUON4XQ&amp;ust=1361105483157699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www.google.si/url?sa=i&amp;source=images&amp;cd=&amp;cad=rja&amp;docid=yXwI4HylU1XvbM&amp;tbnid=aDMT2q0VGJ3PYM:&amp;ved=0CAgQjRwwADga&amp;url=http://www.pantheon.org/areas/gallery/mythology/europe/greek/hades2.html&amp;ei=rYIfUaLiFaGl4ATBxYHoDg&amp;psig=AFQjCNGr2g7o7Ww3zMYNiFauLIw3-6kHqA&amp;ust=13611059654172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godovinarka.si/seznam-grskih-bogov/" TargetMode="External"/><Relationship Id="rId5" Type="http://schemas.openxmlformats.org/officeDocument/2006/relationships/hyperlink" Target="http://www.dijaski.net/" TargetMode="External"/><Relationship Id="rId4" Type="http://schemas.openxmlformats.org/officeDocument/2006/relationships/hyperlink" Target="https://www.google.si/imghp?hl=en&amp;tab=i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si/url?sa=i&amp;source=images&amp;cd=&amp;cad=rja&amp;docid=P5EAV5EN9C5b5M&amp;tbnid=50n_S-3OZwOTzM:&amp;ved=0CAgQjRwwADhW&amp;url=http://favim.com/image/246975/&amp;ei=2YUfUdzcFuSl4gSAyoHQCg&amp;psig=AFQjCNEaC49iZcieBpeMsComPCm6Hp4KQQ&amp;ust=13611067774302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9">
            <a:extLst>
              <a:ext uri="{FF2B5EF4-FFF2-40B4-BE49-F238E27FC236}">
                <a16:creationId xmlns:a16="http://schemas.microsoft.com/office/drawing/2014/main" id="{016BCC96-CC7A-4130-8871-08F4B24BA858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0"/>
            <a:ext cx="9163050" cy="6869113"/>
            <a:chOff x="0" y="0"/>
            <a:chExt cx="9162661" cy="6869349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E4654AB-D473-41F3-AFF5-FF37CA84642C}"/>
                </a:ext>
              </a:extLst>
            </p:cNvPr>
            <p:cNvSpPr/>
            <p:nvPr/>
          </p:nvSpPr>
          <p:spPr>
            <a:xfrm>
              <a:off x="19049" y="11113"/>
              <a:ext cx="9143612" cy="6858236"/>
            </a:xfrm>
            <a:prstGeom prst="rect">
              <a:avLst/>
            </a:prstGeom>
            <a:blipFill dpi="0" rotWithShape="1">
              <a:blip r:embed="rId3">
                <a:extLst/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558DCD-22A6-44DB-97B3-ED4C1D03D763}"/>
                </a:ext>
              </a:extLst>
            </p:cNvPr>
            <p:cNvSpPr/>
            <p:nvPr/>
          </p:nvSpPr>
          <p:spPr>
            <a:xfrm>
              <a:off x="0" y="0"/>
              <a:ext cx="9143612" cy="6858236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0CB06F8-7884-4B9F-B6C1-39623AC457CF}"/>
                </a:ext>
              </a:extLst>
            </p:cNvPr>
            <p:cNvSpPr/>
            <p:nvPr/>
          </p:nvSpPr>
          <p:spPr>
            <a:xfrm>
              <a:off x="0" y="0"/>
              <a:ext cx="9143612" cy="6858236"/>
            </a:xfrm>
            <a:prstGeom prst="rect">
              <a:avLst/>
            </a:prstGeom>
            <a:blipFill dpi="0" rotWithShape="1">
              <a:blip r:embed="rId4">
                <a:alphaModFix amt="16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E443684-895B-4567-A1E9-6AD38230D4F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93295B73-93A5-4AAE-8970-C55B202E119E}"/>
              </a:ext>
            </a:extLst>
          </p:cNvPr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DAACFE9-875D-4FB7-8D76-4C4BB0B9A41A}"/>
              </a:ext>
            </a:extLst>
          </p:cNvPr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34A1D70-DC08-425F-93AD-E8CE67055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13AA317-FECD-4302-A13E-6AC3302DD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7E34121-C235-46AE-8C46-60DFAAAED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D47640D-C24D-44D7-AA62-E08CE6F94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407FF46-E95A-4B10-8EF8-2114C7C53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A88CFC9-CDD6-4FFB-828D-F1FDE6C9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74016F-0B9C-4D6C-A89D-AF163A99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E8E80A6-9A35-40EC-9AE2-04028F688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2D92D4-85D9-47FB-93A2-F2070BBF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BDDCF88-B514-4D3F-888B-C900001C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68A03E1-DD28-458C-B020-998B87403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5EC49DF-106F-4A64-9833-E669B1039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879C92A-C69F-4DE3-88A9-587150131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2AA5936-64CA-4835-8CE4-E2A9A5D25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0E57C4D-EB44-4E9E-A6AC-EDFCE11D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63B1066-CD43-4A3C-B963-7A899ADD0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8587403-3BB7-44C4-88AF-DD14FA77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1603D39A-ED73-4819-9FC0-BF946D198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0EDC757-7289-4074-9CE7-222B62466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D0855D02-671E-4250-9E8F-91641E3B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57FDAF96-4746-452B-B9B0-D7973A432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E950E16-7CAF-446B-BCDF-DA4D6E58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24" name="Freeform 30">
              <a:extLst>
                <a:ext uri="{FF2B5EF4-FFF2-40B4-BE49-F238E27FC236}">
                  <a16:creationId xmlns:a16="http://schemas.microsoft.com/office/drawing/2014/main" id="{25E934B8-1C7C-485B-B676-93D3062D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25" name="Freeform 31">
              <a:extLst>
                <a:ext uri="{FF2B5EF4-FFF2-40B4-BE49-F238E27FC236}">
                  <a16:creationId xmlns:a16="http://schemas.microsoft.com/office/drawing/2014/main" id="{4772277B-8091-4BC1-B3D4-D21B9C2C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26" name="Freeform 32">
              <a:extLst>
                <a:ext uri="{FF2B5EF4-FFF2-40B4-BE49-F238E27FC236}">
                  <a16:creationId xmlns:a16="http://schemas.microsoft.com/office/drawing/2014/main" id="{DB5F10FD-AB93-47F3-95AD-2C644683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27" name="Freeform 33">
              <a:extLst>
                <a:ext uri="{FF2B5EF4-FFF2-40B4-BE49-F238E27FC236}">
                  <a16:creationId xmlns:a16="http://schemas.microsoft.com/office/drawing/2014/main" id="{2D7AA0A8-BF00-4C5A-ACB1-D2A567886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28" name="Freeform 34">
              <a:extLst>
                <a:ext uri="{FF2B5EF4-FFF2-40B4-BE49-F238E27FC236}">
                  <a16:creationId xmlns:a16="http://schemas.microsoft.com/office/drawing/2014/main" id="{CF3F3B1D-0ED1-489E-ACE7-2C9A515A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29" name="Freeform 35">
              <a:extLst>
                <a:ext uri="{FF2B5EF4-FFF2-40B4-BE49-F238E27FC236}">
                  <a16:creationId xmlns:a16="http://schemas.microsoft.com/office/drawing/2014/main" id="{4BE0AE36-4D76-40FA-8691-94B853928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0" name="Freeform 36">
              <a:extLst>
                <a:ext uri="{FF2B5EF4-FFF2-40B4-BE49-F238E27FC236}">
                  <a16:creationId xmlns:a16="http://schemas.microsoft.com/office/drawing/2014/main" id="{87480543-E6CD-499F-A475-233C0357A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1" name="Freeform 37">
              <a:extLst>
                <a:ext uri="{FF2B5EF4-FFF2-40B4-BE49-F238E27FC236}">
                  <a16:creationId xmlns:a16="http://schemas.microsoft.com/office/drawing/2014/main" id="{85059290-05AF-4B7D-954E-DF387076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2" name="Freeform 38">
              <a:extLst>
                <a:ext uri="{FF2B5EF4-FFF2-40B4-BE49-F238E27FC236}">
                  <a16:creationId xmlns:a16="http://schemas.microsoft.com/office/drawing/2014/main" id="{9829856E-AF54-46A2-B651-F7856576E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3" name="Freeform 39">
              <a:extLst>
                <a:ext uri="{FF2B5EF4-FFF2-40B4-BE49-F238E27FC236}">
                  <a16:creationId xmlns:a16="http://schemas.microsoft.com/office/drawing/2014/main" id="{5677E9F6-858D-4242-8144-B76D30A33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4" name="Freeform 40">
              <a:extLst>
                <a:ext uri="{FF2B5EF4-FFF2-40B4-BE49-F238E27FC236}">
                  <a16:creationId xmlns:a16="http://schemas.microsoft.com/office/drawing/2014/main" id="{8C47FE19-8C23-4E98-8E16-ABE134027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5" name="Freeform 41">
              <a:extLst>
                <a:ext uri="{FF2B5EF4-FFF2-40B4-BE49-F238E27FC236}">
                  <a16:creationId xmlns:a16="http://schemas.microsoft.com/office/drawing/2014/main" id="{D95DECDA-341A-4C7E-A81C-84F47878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6" name="Freeform 42">
              <a:extLst>
                <a:ext uri="{FF2B5EF4-FFF2-40B4-BE49-F238E27FC236}">
                  <a16:creationId xmlns:a16="http://schemas.microsoft.com/office/drawing/2014/main" id="{DFA4FD83-2C70-4F62-85E2-36658578B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37" name="Freeform 43">
              <a:extLst>
                <a:ext uri="{FF2B5EF4-FFF2-40B4-BE49-F238E27FC236}">
                  <a16:creationId xmlns:a16="http://schemas.microsoft.com/office/drawing/2014/main" id="{EC4D3029-D3EF-4758-8CA9-8FB20D5D1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2" name="Freeform 48">
              <a:extLst>
                <a:ext uri="{FF2B5EF4-FFF2-40B4-BE49-F238E27FC236}">
                  <a16:creationId xmlns:a16="http://schemas.microsoft.com/office/drawing/2014/main" id="{07E4BB5D-B9F1-44BB-AA8C-1940ED511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3" name="Freeform 49">
              <a:extLst>
                <a:ext uri="{FF2B5EF4-FFF2-40B4-BE49-F238E27FC236}">
                  <a16:creationId xmlns:a16="http://schemas.microsoft.com/office/drawing/2014/main" id="{16680C27-DF2A-4E4E-A6D4-D1A450D3B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4" name="Freeform 50">
              <a:extLst>
                <a:ext uri="{FF2B5EF4-FFF2-40B4-BE49-F238E27FC236}">
                  <a16:creationId xmlns:a16="http://schemas.microsoft.com/office/drawing/2014/main" id="{C6B4DEB4-A150-43C2-9D32-B692BDF27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5" name="Freeform 51">
              <a:extLst>
                <a:ext uri="{FF2B5EF4-FFF2-40B4-BE49-F238E27FC236}">
                  <a16:creationId xmlns:a16="http://schemas.microsoft.com/office/drawing/2014/main" id="{C4AB97D1-BF21-41BF-A043-FCE9DE09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7" name="Freeform 52">
              <a:extLst>
                <a:ext uri="{FF2B5EF4-FFF2-40B4-BE49-F238E27FC236}">
                  <a16:creationId xmlns:a16="http://schemas.microsoft.com/office/drawing/2014/main" id="{41C2B41E-6DDF-4C72-A9D7-EE0B62936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8" name="Freeform 53">
              <a:extLst>
                <a:ext uri="{FF2B5EF4-FFF2-40B4-BE49-F238E27FC236}">
                  <a16:creationId xmlns:a16="http://schemas.microsoft.com/office/drawing/2014/main" id="{BA729F06-31AE-4DE6-99AD-9D9DB13A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49" name="Freeform 54">
              <a:extLst>
                <a:ext uri="{FF2B5EF4-FFF2-40B4-BE49-F238E27FC236}">
                  <a16:creationId xmlns:a16="http://schemas.microsoft.com/office/drawing/2014/main" id="{71D4FF71-A952-4270-9A8E-9F6A589D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  <p:sp>
          <p:nvSpPr>
            <p:cNvPr id="250" name="Freeform 55">
              <a:extLst>
                <a:ext uri="{FF2B5EF4-FFF2-40B4-BE49-F238E27FC236}">
                  <a16:creationId xmlns:a16="http://schemas.microsoft.com/office/drawing/2014/main" id="{B73B3370-CC72-4EEC-AEA6-B5A42354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latin typeface="+mn-lt"/>
                <a:cs typeface="+mn-cs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1B235C6-35C0-45AA-BEF6-BAB3D92F413A}"/>
              </a:ext>
            </a:extLst>
          </p:cNvPr>
          <p:cNvSpPr txBox="1"/>
          <p:nvPr/>
        </p:nvSpPr>
        <p:spPr>
          <a:xfrm>
            <a:off x="4231229" y="2211388"/>
            <a:ext cx="45380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  <a:cs typeface="+mn-cs"/>
              </a:rPr>
              <a:t>PERZEFONA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>
                <a:solidFill>
                  <a:schemeClr val="bg1">
                    <a:alpha val="6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Garamond" pitchFamily="18" charset="0"/>
                <a:cs typeface="+mn-cs"/>
              </a:rPr>
              <a:t> </a:t>
            </a:r>
            <a:endParaRPr lang="sl-SI" b="1" dirty="0">
              <a:solidFill>
                <a:schemeClr val="bg1"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056" name="Picture 2">
            <a:extLst>
              <a:ext uri="{FF2B5EF4-FFF2-40B4-BE49-F238E27FC236}">
                <a16:creationId xmlns:a16="http://schemas.microsoft.com/office/drawing/2014/main" id="{9C728C04-00B6-420C-8F0F-2E1E8508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00138"/>
            <a:ext cx="4144962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FB56723-0107-4004-A625-F1D097779DB6}"/>
              </a:ext>
            </a:extLst>
          </p:cNvPr>
          <p:cNvSpPr txBox="1"/>
          <p:nvPr/>
        </p:nvSpPr>
        <p:spPr>
          <a:xfrm>
            <a:off x="735013" y="701675"/>
            <a:ext cx="741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solidFill>
                  <a:schemeClr val="tx2">
                    <a:lumMod val="25000"/>
                  </a:schemeClr>
                </a:solidFill>
                <a:latin typeface="Imprint MT Shadow" pitchFamily="82" charset="0"/>
                <a:cs typeface="+mn-cs"/>
              </a:rPr>
              <a:t>BOGINJA PERZEFONA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E1F3571-A488-4147-A4E3-871A1EDB45CB}"/>
              </a:ext>
            </a:extLst>
          </p:cNvPr>
          <p:cNvSpPr txBox="1"/>
          <p:nvPr/>
        </p:nvSpPr>
        <p:spPr>
          <a:xfrm>
            <a:off x="735013" y="1531938"/>
            <a:ext cx="3033712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Podzemlje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Maščevanje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Stroga, visoka</a:t>
            </a:r>
          </a:p>
        </p:txBody>
      </p:sp>
      <p:pic>
        <p:nvPicPr>
          <p:cNvPr id="3076" name="Picture 2" descr="http://silverandexact.files.wordpress.com/2011/03/orpheus-in-the-underworld-jan-brueghel-the-elder-1594.jpg">
            <a:hlinkClick r:id="rId4"/>
            <a:extLst>
              <a:ext uri="{FF2B5EF4-FFF2-40B4-BE49-F238E27FC236}">
                <a16:creationId xmlns:a16="http://schemas.microsoft.com/office/drawing/2014/main" id="{9E030305-C86C-469D-A703-40FA1FF0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00388"/>
            <a:ext cx="4894263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4EEAE5E-C84E-4096-88CB-2EA4F72FFDE7}"/>
              </a:ext>
            </a:extLst>
          </p:cNvPr>
          <p:cNvSpPr txBox="1"/>
          <p:nvPr/>
        </p:nvSpPr>
        <p:spPr>
          <a:xfrm>
            <a:off x="735013" y="701675"/>
            <a:ext cx="741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solidFill>
                  <a:schemeClr val="tx2">
                    <a:lumMod val="25000"/>
                  </a:schemeClr>
                </a:solidFill>
                <a:latin typeface="Imprint MT Shadow" pitchFamily="82" charset="0"/>
                <a:cs typeface="+mn-cs"/>
              </a:rPr>
              <a:t>DRUŽINA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60FBDBF-84D9-410F-9D3A-C29A36CA7F0C}"/>
              </a:ext>
            </a:extLst>
          </p:cNvPr>
          <p:cNvSpPr txBox="1"/>
          <p:nvPr/>
        </p:nvSpPr>
        <p:spPr>
          <a:xfrm>
            <a:off x="735013" y="1531938"/>
            <a:ext cx="3136900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Demetra, Zevs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Mož Had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Brez otrok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4100" name="Picture 2" descr="http://paganpages.org/content/wp-content/uploads/2009/07/Demeter-Non-Watermarked.jpg">
            <a:hlinkClick r:id="rId4"/>
            <a:extLst>
              <a:ext uri="{FF2B5EF4-FFF2-40B4-BE49-F238E27FC236}">
                <a16:creationId xmlns:a16="http://schemas.microsoft.com/office/drawing/2014/main" id="{FD3A5B43-4897-4DBB-8CE5-17E26754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465263"/>
            <a:ext cx="3684587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s://redmythology.wikispaces.com/file/view/Zeus_p102.jpg/31499919/Zeus_p102.jpg">
            <a:hlinkClick r:id="rId6"/>
            <a:extLst>
              <a:ext uri="{FF2B5EF4-FFF2-40B4-BE49-F238E27FC236}">
                <a16:creationId xmlns:a16="http://schemas.microsoft.com/office/drawing/2014/main" id="{03F8226F-8C66-4046-86FC-124221EF4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822700"/>
            <a:ext cx="27860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s2.hubimg.com/u/578097_f248.jpg">
            <a:hlinkClick r:id="rId8"/>
            <a:extLst>
              <a:ext uri="{FF2B5EF4-FFF2-40B4-BE49-F238E27FC236}">
                <a16:creationId xmlns:a16="http://schemas.microsoft.com/office/drawing/2014/main" id="{BA6B7793-BFF5-48D1-A9E7-824354D6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254500"/>
            <a:ext cx="2362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51A39D4-630F-4359-8B89-7AB1D97B419C}"/>
              </a:ext>
            </a:extLst>
          </p:cNvPr>
          <p:cNvSpPr txBox="1"/>
          <p:nvPr/>
        </p:nvSpPr>
        <p:spPr>
          <a:xfrm>
            <a:off x="735013" y="701675"/>
            <a:ext cx="741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solidFill>
                  <a:schemeClr val="tx2">
                    <a:lumMod val="25000"/>
                  </a:schemeClr>
                </a:solidFill>
                <a:latin typeface="Imprint MT Shadow" pitchFamily="82" charset="0"/>
                <a:cs typeface="+mn-cs"/>
              </a:rPr>
              <a:t>ŽIVLJENJE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355FC7C-C7A9-4989-83BE-8DC555464CD2}"/>
              </a:ext>
            </a:extLst>
          </p:cNvPr>
          <p:cNvSpPr txBox="1"/>
          <p:nvPr/>
        </p:nvSpPr>
        <p:spPr>
          <a:xfrm>
            <a:off x="735013" y="1531938"/>
            <a:ext cx="4735512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Zevsova obljuba Hadu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Ugrabitev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Demetrin bes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Dogovor</a:t>
            </a:r>
          </a:p>
        </p:txBody>
      </p:sp>
      <p:pic>
        <p:nvPicPr>
          <p:cNvPr id="5124" name="Picture 2" descr="http://t3.gstatic.com/images?q=tbn:ANd9GcQp4WMjt8I0obSb4SrY-5RXnqKpR24SuOqLuPqI38Oyxd58kpDh">
            <a:hlinkClick r:id="rId4"/>
            <a:extLst>
              <a:ext uri="{FF2B5EF4-FFF2-40B4-BE49-F238E27FC236}">
                <a16:creationId xmlns:a16="http://schemas.microsoft.com/office/drawing/2014/main" id="{1B39B8B6-0823-47C3-BAB6-DFFDD26A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37338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73EEECB-51CB-4912-8313-9FFD7B7D5854}"/>
              </a:ext>
            </a:extLst>
          </p:cNvPr>
          <p:cNvSpPr txBox="1"/>
          <p:nvPr/>
        </p:nvSpPr>
        <p:spPr>
          <a:xfrm>
            <a:off x="735013" y="701675"/>
            <a:ext cx="741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solidFill>
                  <a:schemeClr val="tx2">
                    <a:lumMod val="25000"/>
                  </a:schemeClr>
                </a:solidFill>
                <a:latin typeface="Imprint MT Shadow" pitchFamily="82" charset="0"/>
                <a:cs typeface="+mn-cs"/>
              </a:rPr>
              <a:t>1. VPRAŠANJE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E3CD9B1-4E9B-4C58-A810-F532E21C3611}"/>
              </a:ext>
            </a:extLst>
          </p:cNvPr>
          <p:cNvSpPr txBox="1"/>
          <p:nvPr/>
        </p:nvSpPr>
        <p:spPr>
          <a:xfrm>
            <a:off x="968375" y="1531938"/>
            <a:ext cx="6948488" cy="317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Boginja česa je </a:t>
            </a:r>
            <a:r>
              <a:rPr lang="sl-SI" sz="400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bila Perzefona?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Bila je boginja in kraljica podzemlja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ter mati groznih maščevanj.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C90833D-6048-4D50-98E9-F38F7CE043E3}"/>
              </a:ext>
            </a:extLst>
          </p:cNvPr>
          <p:cNvSpPr txBox="1"/>
          <p:nvPr/>
        </p:nvSpPr>
        <p:spPr>
          <a:xfrm>
            <a:off x="735013" y="701675"/>
            <a:ext cx="741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solidFill>
                  <a:schemeClr val="tx2">
                    <a:lumMod val="25000"/>
                  </a:schemeClr>
                </a:solidFill>
                <a:latin typeface="Imprint MT Shadow" pitchFamily="82" charset="0"/>
                <a:cs typeface="+mn-cs"/>
              </a:rPr>
              <a:t>2. VPRAŠANJE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88BB098-0AEB-4E2D-AD50-7545DCAA5A33}"/>
              </a:ext>
            </a:extLst>
          </p:cNvPr>
          <p:cNvSpPr txBox="1"/>
          <p:nvPr/>
        </p:nvSpPr>
        <p:spPr>
          <a:xfrm>
            <a:off x="742950" y="1541463"/>
            <a:ext cx="7493000" cy="3168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Kdo sta bila njena starša,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ali je imela otroke in kdo je bil njen mož?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Njena starša sta bila Demetra in Zevs,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ni imela otrok, njen mož je bil Had.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B6D777E-8782-40AA-B237-92DC36349171}"/>
              </a:ext>
            </a:extLst>
          </p:cNvPr>
          <p:cNvSpPr txBox="1"/>
          <p:nvPr/>
        </p:nvSpPr>
        <p:spPr>
          <a:xfrm>
            <a:off x="735013" y="701675"/>
            <a:ext cx="741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solidFill>
                  <a:schemeClr val="tx2">
                    <a:lumMod val="25000"/>
                  </a:schemeClr>
                </a:solidFill>
                <a:latin typeface="Imprint MT Shadow" pitchFamily="82" charset="0"/>
                <a:cs typeface="+mn-cs"/>
              </a:rPr>
              <a:t>3. VPRAŠANJE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6E878E4-2762-4DB2-846F-75D802476F22}"/>
              </a:ext>
            </a:extLst>
          </p:cNvPr>
          <p:cNvSpPr txBox="1"/>
          <p:nvPr/>
        </p:nvSpPr>
        <p:spPr>
          <a:xfrm>
            <a:off x="1081088" y="1508125"/>
            <a:ext cx="6723062" cy="3784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Kdaj je Perzefona pri materi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in kdaj pri možu-Hadu?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Pri materi je bila spomladi in poleti,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pri možu pa jeseni in pozimi.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B048185-A99A-45B6-8FC2-05F8CC9FDD6C}"/>
              </a:ext>
            </a:extLst>
          </p:cNvPr>
          <p:cNvSpPr txBox="1"/>
          <p:nvPr/>
        </p:nvSpPr>
        <p:spPr>
          <a:xfrm>
            <a:off x="735013" y="701675"/>
            <a:ext cx="741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solidFill>
                  <a:schemeClr val="tx2">
                    <a:lumMod val="25000"/>
                  </a:schemeClr>
                </a:solidFill>
                <a:latin typeface="Imprint MT Shadow" pitchFamily="82" charset="0"/>
                <a:cs typeface="+mn-cs"/>
              </a:rPr>
              <a:t>VIRI IN LITERATURA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5CD1EBE-2FD7-4D3D-81DF-49DF143D0035}"/>
              </a:ext>
            </a:extLst>
          </p:cNvPr>
          <p:cNvSpPr txBox="1"/>
          <p:nvPr/>
        </p:nvSpPr>
        <p:spPr>
          <a:xfrm>
            <a:off x="107950" y="1341438"/>
            <a:ext cx="9301163" cy="4400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Slovar grške in rimske mitologije, Joel Schmidt,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</a:rPr>
              <a:t>Založba Mladinska knjiga, 2001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  <a:hlinkClick r:id="rId4"/>
              </a:rPr>
              <a:t>https://www.google.si/imghp?hl=en&amp;tab=ii</a:t>
            </a: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  <a:hlinkClick r:id="rId5"/>
              </a:rPr>
              <a:t>http://www.dijaski.net/</a:t>
            </a: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  <a:hlinkClick r:id="rId6"/>
              </a:rPr>
              <a:t>http://www.zgodovinarka.si/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  <a:hlinkClick r:id="rId6"/>
              </a:rPr>
              <a:t>seznam-</a:t>
            </a:r>
            <a:r>
              <a:rPr lang="sl-SI" sz="4000" dirty="0" err="1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  <a:hlinkClick r:id="rId6"/>
              </a:rPr>
              <a:t>grskih</a:t>
            </a:r>
            <a:r>
              <a:rPr lang="sl-SI" sz="4000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  <a:cs typeface="+mn-cs"/>
                <a:hlinkClick r:id="rId6"/>
              </a:rPr>
              <a:t>-bogov/</a:t>
            </a: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4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2EBD13-8FFF-4F06-8535-B8609C2626CE}"/>
              </a:ext>
            </a:extLst>
          </p:cNvPr>
          <p:cNvSpPr txBox="1"/>
          <p:nvPr/>
        </p:nvSpPr>
        <p:spPr>
          <a:xfrm>
            <a:off x="735013" y="1844675"/>
            <a:ext cx="7416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dirty="0">
                <a:solidFill>
                  <a:schemeClr val="tx2">
                    <a:lumMod val="25000"/>
                  </a:schemeClr>
                </a:solidFill>
                <a:latin typeface="Imprint MT Shadow" pitchFamily="82" charset="0"/>
                <a:cs typeface="+mn-cs"/>
              </a:rPr>
              <a:t>HVALA ZA POZORNOST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800" dirty="0">
              <a:solidFill>
                <a:schemeClr val="tx2">
                  <a:lumMod val="25000"/>
                </a:schemeClr>
              </a:solidFill>
              <a:latin typeface="Imprint MT Shadow" pitchFamily="82" charset="0"/>
              <a:cs typeface="+mn-cs"/>
            </a:endParaRPr>
          </a:p>
        </p:txBody>
      </p:sp>
      <p:pic>
        <p:nvPicPr>
          <p:cNvPr id="10243" name="Picture 2" descr="http://s2.favim.com/orig/30/blue-cute-face-jelly-beans-nice-Favim.com-246975.jpg">
            <a:hlinkClick r:id="rId4"/>
            <a:extLst>
              <a:ext uri="{FF2B5EF4-FFF2-40B4-BE49-F238E27FC236}">
                <a16:creationId xmlns:a16="http://schemas.microsoft.com/office/drawing/2014/main" id="{0BF91D06-F5A4-4DED-B107-BBB8793D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3413125"/>
            <a:ext cx="47164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gov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DCD75C-D15C-44A5-B9E1-63C227CFF7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Imprint MT Shadow</vt:lpstr>
      <vt:lpstr>Monotype Corsiva</vt:lpstr>
      <vt:lpstr>bogovi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2019-06-03T09:14:56Z</dcterms:created>
  <dcterms:modified xsi:type="dcterms:W3CDTF">2019-06-03T09:14:56Z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