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71" r:id="rId12"/>
    <p:sldId id="265" r:id="rId13"/>
    <p:sldId id="266" r:id="rId14"/>
    <p:sldId id="267" r:id="rId15"/>
    <p:sldId id="269" r:id="rId16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6600"/>
    <a:srgbClr val="008000"/>
    <a:srgbClr val="009900"/>
    <a:srgbClr val="FF9933"/>
    <a:srgbClr val="FF6600"/>
    <a:srgbClr val="FF00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28" autoAdjust="0"/>
  </p:normalViewPr>
  <p:slideViewPr>
    <p:cSldViewPr>
      <p:cViewPr varScale="1">
        <p:scale>
          <a:sx n="154" d="100"/>
          <a:sy n="154" d="100"/>
        </p:scale>
        <p:origin x="402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D8AEE-EFC1-4833-9480-18714A69D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0A7AAE-457F-43B6-BE46-B4DF052F5B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46DF1-E84C-4BCE-A3FE-24463501D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9DFE47-6ECE-4A56-9C6E-C182036F8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1EABD-A0C9-46BD-8FAA-97921BA4A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9A2A69-3CB0-4889-9F5B-7AE75ED0DEE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05959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4ADC1-4025-4165-BF1F-FBE31039E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45467C-1231-4BE0-85BF-A897B69199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39401-01D0-43C4-A8E0-5403C1229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7E8DA-899F-46ED-9EDC-53FC1DB62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B01BBE-2D93-4FAF-A0B5-B9CADE9DB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EABBB-EAE1-473A-8F28-E5091F70267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74553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078E0E-248D-4E1B-9395-1132D40F03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5AB30B-243F-4D95-A461-0D40A8568F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2B0AF-F040-442B-8936-51A722566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8D052-746D-45E9-A229-87FEA3B0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41F78-ED7B-4149-9EAC-5A25D5709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D8CB2-9CED-4B76-9CED-C7390449F47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82676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9FA62-2A12-4CF1-AC4B-13E4A05AB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1FE5D-2275-4BD5-869D-31881F27F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BA6C5-8CA6-4DC7-BA0D-3CF0C3B6F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E1FEE-23FB-4A1F-9900-890ACC932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E383D-B2D9-42B8-AD18-24D99C6B7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9A9C6-CE70-4EAB-801B-B769BBCCA00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39434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FE814-0FF0-41A7-AE90-FF62E5D03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6C469E-0ECD-4720-9BEB-9C08BCE18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22A26-3D69-4737-8364-A8C1E9A7A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691F7-2455-4FB9-A7FC-470945011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AEEE8-2520-4425-B43A-90528099D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009815-C95C-42FC-ABBB-C0001618F69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77499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A78B6-90CA-4C85-A08C-0512222C1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D228B-7DCE-4A47-A6C5-F1961CF29A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5A09FF-B8D3-43E7-B949-05E14C4237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A7D458-A60C-4246-A86D-C9BA7E1ED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880A22-5A38-40D7-BD3F-A542B91A0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CAB27-AE15-4654-B549-417305C1B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B5DF1-6AEB-4EFB-AD98-C105AC92C83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25548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C4106-F833-4620-854F-FF37E9C23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63E177-DBE8-459E-AB42-94672E5A1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1255C8-5A59-4B3D-9200-41ECD88DA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1002BD-2372-4BC9-941E-D7D9CC8807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51AD86-39D7-40AF-868D-3BC5191C76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6D4714-6F4E-4CD2-AD39-E5EFD6FAE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7EC991-FD9A-48AC-A1C1-F5A469638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B2C8A0-B7F6-4E2E-A882-164164A40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EFA1E-37EE-45CE-A186-EEDD142F3FD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430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9A13C-59FA-453B-8508-66F51576C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49C18D-46C9-40CD-96F8-911B51FF5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1E3631-B6A9-41C8-929F-CFD083B82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079449-0CBD-478C-BD35-2709A3F81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F511B-79EC-49EB-9D4E-23D1189E5AC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1900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1D263D-BC6B-4184-9DA3-62258E40D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A5A893-A365-4A7C-BAE2-8179BFECE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C3B791-305F-4868-8BF9-20BF4E43D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BD6F1-FE39-46DB-9CAA-D5E6BB8CD86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48049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6F08D-DCFB-4B73-B545-A74776457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EF3D6-F15F-480B-9156-C41C5504E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434DC5-24B9-44D8-825A-59EE53CA6B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030037-7AC3-450F-BC51-78FB8FA66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2C5ADD-582C-4030-A7E2-38210E172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7EDB2A-99F7-4DDA-9DEE-FA3AC006E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B5ECF-DF4C-4838-A9A1-15BF0F121B6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24716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06BE3-C06E-4DDD-B164-FBF1F36D2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A51FC6-8F25-41C7-BD67-F6A96FAFB4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CA8185-9684-44CC-AA16-D3AAA584B3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02D149-F9B0-4B56-9675-E93ABCA93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9AA07-7AF6-469C-8629-2400678B5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2433A6-796D-460A-9DDF-5D6C1A84F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60F90-5CC1-498D-BD95-36C598F4112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45332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hlink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480099F-FA52-41F9-AC1B-0473744CE6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4FBED61-E171-40F8-8BA0-BA70439E32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9B919B3-3C88-49FB-9A3A-4DC16BA3CF0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 alt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8AB0AAB-B7FC-4A78-844A-FDDB007D378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 alt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25B446C-E717-4998-8FA3-17521DD8721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5E4667B-6069-4F4A-9E3D-4B21AD4644D7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D92A6DE-A100-4752-A17C-9E0CFD9641E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0825" y="1125538"/>
            <a:ext cx="8604250" cy="3095625"/>
          </a:xfrm>
        </p:spPr>
        <p:txBody>
          <a:bodyPr anchor="ctr"/>
          <a:lstStyle/>
          <a:p>
            <a:r>
              <a:rPr lang="sl-SI" altLang="sl-SI" sz="8800" b="1">
                <a:solidFill>
                  <a:srgbClr val="009900"/>
                </a:solidFill>
                <a:latin typeface="Comic Sans MS" panose="030F0702030302020204" pitchFamily="66" charset="0"/>
              </a:rPr>
              <a:t>GRŠKA MITOLOGIJA</a:t>
            </a:r>
          </a:p>
        </p:txBody>
      </p:sp>
      <p:grpSp>
        <p:nvGrpSpPr>
          <p:cNvPr id="2062" name="Group 14">
            <a:extLst>
              <a:ext uri="{FF2B5EF4-FFF2-40B4-BE49-F238E27FC236}">
                <a16:creationId xmlns:a16="http://schemas.microsoft.com/office/drawing/2014/main" id="{29588E91-E3F2-4310-9F39-6D04099213F0}"/>
              </a:ext>
            </a:extLst>
          </p:cNvPr>
          <p:cNvGrpSpPr>
            <a:grpSpLocks/>
          </p:cNvGrpSpPr>
          <p:nvPr/>
        </p:nvGrpSpPr>
        <p:grpSpPr bwMode="auto">
          <a:xfrm>
            <a:off x="1187451" y="4149727"/>
            <a:ext cx="7058025" cy="881063"/>
            <a:chOff x="748" y="2614"/>
            <a:chExt cx="4446" cy="555"/>
          </a:xfrm>
        </p:grpSpPr>
        <p:sp>
          <p:nvSpPr>
            <p:cNvPr id="2056" name="Text Box 8">
              <a:extLst>
                <a:ext uri="{FF2B5EF4-FFF2-40B4-BE49-F238E27FC236}">
                  <a16:creationId xmlns:a16="http://schemas.microsoft.com/office/drawing/2014/main" id="{330D7850-FC54-49A7-8FAB-081B7C4EF1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8" y="2704"/>
              <a:ext cx="1996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altLang="sl-SI" sz="2400" dirty="0">
                  <a:solidFill>
                    <a:srgbClr val="009900"/>
                  </a:solidFill>
                  <a:latin typeface="Comic Sans MS" panose="030F0702030302020204" pitchFamily="66" charset="0"/>
                </a:rPr>
                <a:t>Projektna</a:t>
              </a:r>
              <a:r>
                <a:rPr lang="sl-SI" altLang="sl-SI" dirty="0">
                  <a:solidFill>
                    <a:srgbClr val="009900"/>
                  </a:solidFill>
                  <a:latin typeface="Comic Sans MS" panose="030F0702030302020204" pitchFamily="66" charset="0"/>
                </a:rPr>
                <a:t> naloga pri pouku zgodovine</a:t>
              </a:r>
            </a:p>
          </p:txBody>
        </p:sp>
        <p:sp>
          <p:nvSpPr>
            <p:cNvPr id="2057" name="Text Box 9">
              <a:extLst>
                <a:ext uri="{FF2B5EF4-FFF2-40B4-BE49-F238E27FC236}">
                  <a16:creationId xmlns:a16="http://schemas.microsoft.com/office/drawing/2014/main" id="{9B452CA4-BFE8-4BC9-90E8-618DB83175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8" y="2614"/>
              <a:ext cx="1996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altLang="sl-SI" sz="2400" dirty="0">
                  <a:solidFill>
                    <a:srgbClr val="009900"/>
                  </a:solidFill>
                  <a:latin typeface="Comic Sans MS" panose="030F0702030302020204" pitchFamily="66" charset="0"/>
                </a:rPr>
                <a:t>Projektna naloga pri pouku informatike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1" name="Rectangle 7">
            <a:extLst>
              <a:ext uri="{FF2B5EF4-FFF2-40B4-BE49-F238E27FC236}">
                <a16:creationId xmlns:a16="http://schemas.microsoft.com/office/drawing/2014/main" id="{BA6DA3CE-4B37-4947-8BE7-D81EC4B3E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0850" y="1427163"/>
            <a:ext cx="61531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sl-SI" altLang="sl-SI" sz="2400">
                <a:latin typeface="Comic Sans MS" panose="030F0702030302020204" pitchFamily="66" charset="0"/>
              </a:rPr>
              <a:t>darovanje: </a:t>
            </a:r>
            <a:r>
              <a:rPr lang="sl-SI" altLang="sl-SI" sz="2400" b="1">
                <a:latin typeface="Comic Sans MS" panose="030F0702030302020204" pitchFamily="66" charset="0"/>
              </a:rPr>
              <a:t>pitne daritve</a:t>
            </a:r>
            <a:r>
              <a:rPr lang="sl-SI" altLang="sl-SI" sz="2400">
                <a:latin typeface="Comic Sans MS" panose="030F0702030302020204" pitchFamily="66" charset="0"/>
              </a:rPr>
              <a:t> (pred oltarjem izlivali mleko, vino)</a:t>
            </a:r>
          </a:p>
          <a:p>
            <a:r>
              <a:rPr lang="sl-SI" altLang="sl-SI" sz="2400">
                <a:latin typeface="Comic Sans MS" panose="030F0702030302020204" pitchFamily="66" charset="0"/>
              </a:rPr>
              <a:t>ali puščali pogače, pecivo, del pridelka itd. </a:t>
            </a:r>
          </a:p>
        </p:txBody>
      </p:sp>
      <p:sp>
        <p:nvSpPr>
          <p:cNvPr id="31752" name="AutoShape 8">
            <a:extLst>
              <a:ext uri="{FF2B5EF4-FFF2-40B4-BE49-F238E27FC236}">
                <a16:creationId xmlns:a16="http://schemas.microsoft.com/office/drawing/2014/main" id="{FC76ADC1-177F-4126-8E74-D9513DC7C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1844675"/>
            <a:ext cx="1295400" cy="215900"/>
          </a:xfrm>
          <a:prstGeom prst="rightArrow">
            <a:avLst>
              <a:gd name="adj1" fmla="val 50000"/>
              <a:gd name="adj2" fmla="val 1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31753" name="AutoShape 9">
            <a:extLst>
              <a:ext uri="{FF2B5EF4-FFF2-40B4-BE49-F238E27FC236}">
                <a16:creationId xmlns:a16="http://schemas.microsoft.com/office/drawing/2014/main" id="{56AF9B66-391B-4946-9046-DAFB0C2DF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3141663"/>
            <a:ext cx="1368425" cy="215900"/>
          </a:xfrm>
          <a:prstGeom prst="rightArrow">
            <a:avLst>
              <a:gd name="adj1" fmla="val 50000"/>
              <a:gd name="adj2" fmla="val 158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31754" name="Text Box 10">
            <a:extLst>
              <a:ext uri="{FF2B5EF4-FFF2-40B4-BE49-F238E27FC236}">
                <a16:creationId xmlns:a16="http://schemas.microsoft.com/office/drawing/2014/main" id="{A91926DC-66C8-4F07-BB22-D6AF96396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852738"/>
            <a:ext cx="52927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2400">
                <a:latin typeface="Comic Sans MS" panose="030F0702030302020204" pitchFamily="66" charset="0"/>
              </a:rPr>
              <a:t>na oltarju so zažgali kos živali, ki jo je imel bog najraje (jagnje, ovca, vol, svinja) </a:t>
            </a:r>
          </a:p>
        </p:txBody>
      </p:sp>
      <p:sp>
        <p:nvSpPr>
          <p:cNvPr id="31755" name="Rectangle 11">
            <a:extLst>
              <a:ext uri="{FF2B5EF4-FFF2-40B4-BE49-F238E27FC236}">
                <a16:creationId xmlns:a16="http://schemas.microsoft.com/office/drawing/2014/main" id="{92A6A8E8-26E2-4F9A-97DD-73D6C90FF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5354638"/>
            <a:ext cx="84248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sl-SI" altLang="sl-SI" sz="2400" b="1" i="1">
                <a:latin typeface="Comic Sans MS" panose="030F0702030302020204" pitchFamily="66" charset="0"/>
              </a:rPr>
              <a:t>Pobožnost:</a:t>
            </a:r>
            <a:r>
              <a:rPr lang="sl-SI" altLang="sl-SI" sz="2400">
                <a:latin typeface="Comic Sans MS" panose="030F0702030302020204" pitchFamily="66" charset="0"/>
              </a:rPr>
              <a:t>      temeljila na načelu zamenjave: daritev za      	             protiuslugo božje pomoči.</a:t>
            </a:r>
          </a:p>
        </p:txBody>
      </p:sp>
      <p:sp>
        <p:nvSpPr>
          <p:cNvPr id="31756" name="Text Box 12">
            <a:extLst>
              <a:ext uri="{FF2B5EF4-FFF2-40B4-BE49-F238E27FC236}">
                <a16:creationId xmlns:a16="http://schemas.microsoft.com/office/drawing/2014/main" id="{2C285DAF-B2AD-419D-A121-1581FF54E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620713"/>
            <a:ext cx="4968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l-SI" altLang="sl-SI">
              <a:latin typeface="Comic Sans MS" panose="030F0702030302020204" pitchFamily="66" charset="0"/>
            </a:endParaRPr>
          </a:p>
        </p:txBody>
      </p:sp>
      <p:sp>
        <p:nvSpPr>
          <p:cNvPr id="31757" name="Text Box 13">
            <a:extLst>
              <a:ext uri="{FF2B5EF4-FFF2-40B4-BE49-F238E27FC236}">
                <a16:creationId xmlns:a16="http://schemas.microsoft.com/office/drawing/2014/main" id="{0AC6DCD4-AB92-4B66-8C0F-635C5C0D4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333375"/>
            <a:ext cx="62642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l-SI" altLang="sl-SI" sz="4400" b="1">
                <a:solidFill>
                  <a:schemeClr val="accent2"/>
                </a:solidFill>
                <a:latin typeface="Comic Sans MS" panose="030F0702030302020204" pitchFamily="66" charset="0"/>
              </a:rPr>
              <a:t>ČAŠČENJE BOGOV</a:t>
            </a:r>
          </a:p>
        </p:txBody>
      </p:sp>
      <p:sp>
        <p:nvSpPr>
          <p:cNvPr id="31758" name="Text Box 14">
            <a:extLst>
              <a:ext uri="{FF2B5EF4-FFF2-40B4-BE49-F238E27FC236}">
                <a16:creationId xmlns:a16="http://schemas.microsoft.com/office/drawing/2014/main" id="{104380D4-57BC-4916-AB69-E9ED919F25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00213"/>
            <a:ext cx="1692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2400" b="1" u="sng">
                <a:latin typeface="Comic Sans MS" panose="030F0702030302020204" pitchFamily="66" charset="0"/>
              </a:rPr>
              <a:t>MOLITEV</a:t>
            </a:r>
          </a:p>
        </p:txBody>
      </p:sp>
      <p:sp>
        <p:nvSpPr>
          <p:cNvPr id="31759" name="Text Box 15">
            <a:extLst>
              <a:ext uri="{FF2B5EF4-FFF2-40B4-BE49-F238E27FC236}">
                <a16:creationId xmlns:a16="http://schemas.microsoft.com/office/drawing/2014/main" id="{6FC9919E-820F-4940-B1DF-F5721CF47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68638"/>
            <a:ext cx="2376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2400" b="1" u="sng">
                <a:latin typeface="Comic Sans MS" panose="030F0702030302020204" pitchFamily="66" charset="0"/>
              </a:rPr>
              <a:t>ŽRTVOVANJA</a:t>
            </a:r>
          </a:p>
        </p:txBody>
      </p:sp>
      <p:sp>
        <p:nvSpPr>
          <p:cNvPr id="31760" name="Text Box 16">
            <a:extLst>
              <a:ext uri="{FF2B5EF4-FFF2-40B4-BE49-F238E27FC236}">
                <a16:creationId xmlns:a16="http://schemas.microsoft.com/office/drawing/2014/main" id="{FEF5D52D-611B-4C19-A497-2E19EB254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76700"/>
            <a:ext cx="3313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2400" b="1" u="sng">
                <a:latin typeface="Comic Sans MS" panose="030F0702030302020204" pitchFamily="66" charset="0"/>
              </a:rPr>
              <a:t>OČIŠČEVANJA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20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 tmFilter="0,0; .5, 1; 1, 1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1" grpId="0"/>
      <p:bldP spid="31754" grpId="0"/>
      <p:bldP spid="31755" grpId="0"/>
      <p:bldP spid="31757" grpId="0"/>
      <p:bldP spid="31758" grpId="0"/>
      <p:bldP spid="31759" grpId="0"/>
      <p:bldP spid="317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Text Box 5">
            <a:extLst>
              <a:ext uri="{FF2B5EF4-FFF2-40B4-BE49-F238E27FC236}">
                <a16:creationId xmlns:a16="http://schemas.microsoft.com/office/drawing/2014/main" id="{4DB5D8C9-2CF5-4B48-8EEC-1C24A95D8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0"/>
            <a:ext cx="45720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4400" b="1">
                <a:solidFill>
                  <a:schemeClr val="accent2"/>
                </a:solidFill>
                <a:latin typeface="Comic Sans MS" panose="030F0702030302020204" pitchFamily="66" charset="0"/>
              </a:rPr>
              <a:t>MIT O DEMETRI</a:t>
            </a:r>
          </a:p>
        </p:txBody>
      </p:sp>
      <p:grpSp>
        <p:nvGrpSpPr>
          <p:cNvPr id="30726" name="Group 6">
            <a:extLst>
              <a:ext uri="{FF2B5EF4-FFF2-40B4-BE49-F238E27FC236}">
                <a16:creationId xmlns:a16="http://schemas.microsoft.com/office/drawing/2014/main" id="{51503307-A9DB-4500-BFBC-C057CB5A17F7}"/>
              </a:ext>
            </a:extLst>
          </p:cNvPr>
          <p:cNvGrpSpPr>
            <a:grpSpLocks/>
          </p:cNvGrpSpPr>
          <p:nvPr/>
        </p:nvGrpSpPr>
        <p:grpSpPr bwMode="auto">
          <a:xfrm>
            <a:off x="4716463" y="549275"/>
            <a:ext cx="3671887" cy="650875"/>
            <a:chOff x="3107" y="1888"/>
            <a:chExt cx="2313" cy="410"/>
          </a:xfrm>
        </p:grpSpPr>
        <p:sp>
          <p:nvSpPr>
            <p:cNvPr id="30727" name="Text Box 7">
              <a:extLst>
                <a:ext uri="{FF2B5EF4-FFF2-40B4-BE49-F238E27FC236}">
                  <a16:creationId xmlns:a16="http://schemas.microsoft.com/office/drawing/2014/main" id="{E440DE62-D8E7-44E8-857E-9B954D8C37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7" y="1888"/>
              <a:ext cx="2313" cy="410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50000">
                  <a:srgbClr val="FFFF00"/>
                </a:gs>
                <a:gs pos="100000">
                  <a:srgbClr val="FF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altLang="sl-SI">
                  <a:latin typeface="Comic Sans MS" panose="030F0702030302020204" pitchFamily="66" charset="0"/>
                </a:rPr>
                <a:t>Had ugrabi Demetrino hčer Persefono         poroka </a:t>
              </a:r>
            </a:p>
          </p:txBody>
        </p:sp>
        <p:sp>
          <p:nvSpPr>
            <p:cNvPr id="30728" name="Line 8">
              <a:extLst>
                <a:ext uri="{FF2B5EF4-FFF2-40B4-BE49-F238E27FC236}">
                  <a16:creationId xmlns:a16="http://schemas.microsoft.com/office/drawing/2014/main" id="{E3061716-C7A7-422A-BD1A-E8905A10BB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3" y="2205"/>
              <a:ext cx="3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30729" name="Text Box 9">
            <a:extLst>
              <a:ext uri="{FF2B5EF4-FFF2-40B4-BE49-F238E27FC236}">
                <a16:creationId xmlns:a16="http://schemas.microsoft.com/office/drawing/2014/main" id="{C90606D0-4B15-46E3-B312-B89D58339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844675"/>
            <a:ext cx="3240087" cy="650875"/>
          </a:xfrm>
          <a:prstGeom prst="rect">
            <a:avLst/>
          </a:prstGeom>
          <a:gradFill rotWithShape="1">
            <a:gsLst>
              <a:gs pos="0">
                <a:srgbClr val="FF9933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Demetra prosi Zevsa, v Elevzini</a:t>
            </a:r>
          </a:p>
        </p:txBody>
      </p:sp>
      <p:sp>
        <p:nvSpPr>
          <p:cNvPr id="30730" name="Text Box 10">
            <a:extLst>
              <a:ext uri="{FF2B5EF4-FFF2-40B4-BE49-F238E27FC236}">
                <a16:creationId xmlns:a16="http://schemas.microsoft.com/office/drawing/2014/main" id="{DC14E3D2-0779-48F6-BF0D-920CF922B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3213100"/>
            <a:ext cx="3024187" cy="650875"/>
          </a:xfrm>
          <a:prstGeom prst="rect">
            <a:avLst/>
          </a:prstGeom>
          <a:gradFill rotWithShape="1">
            <a:gsLst>
              <a:gs pos="0">
                <a:srgbClr val="FF9933"/>
              </a:gs>
              <a:gs pos="50000">
                <a:srgbClr val="FFFF00"/>
              </a:gs>
              <a:gs pos="100000">
                <a:srgbClr val="FF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Persefona pride na Zemljo vsako leto za 6 mesecev</a:t>
            </a:r>
          </a:p>
        </p:txBody>
      </p:sp>
      <p:sp>
        <p:nvSpPr>
          <p:cNvPr id="30731" name="AutoShape 11">
            <a:extLst>
              <a:ext uri="{FF2B5EF4-FFF2-40B4-BE49-F238E27FC236}">
                <a16:creationId xmlns:a16="http://schemas.microsoft.com/office/drawing/2014/main" id="{ECE9E410-191E-4E87-8D5C-157ECE57B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3357563"/>
            <a:ext cx="504825" cy="431800"/>
          </a:xfrm>
          <a:prstGeom prst="leftArrow">
            <a:avLst>
              <a:gd name="adj1" fmla="val 50000"/>
              <a:gd name="adj2" fmla="val 292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30732" name="Text Box 12">
            <a:extLst>
              <a:ext uri="{FF2B5EF4-FFF2-40B4-BE49-F238E27FC236}">
                <a16:creationId xmlns:a16="http://schemas.microsoft.com/office/drawing/2014/main" id="{BCF0C998-53F4-47FC-9087-190C18E86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213" y="2997200"/>
            <a:ext cx="129698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2000">
                <a:latin typeface="Comic Sans MS" panose="030F0702030302020204" pitchFamily="66" charset="0"/>
              </a:rPr>
              <a:t>rastline rastejo in rodijo sadove</a:t>
            </a:r>
          </a:p>
        </p:txBody>
      </p:sp>
      <p:sp>
        <p:nvSpPr>
          <p:cNvPr id="30735" name="Text Box 15">
            <a:extLst>
              <a:ext uri="{FF2B5EF4-FFF2-40B4-BE49-F238E27FC236}">
                <a16:creationId xmlns:a16="http://schemas.microsoft.com/office/drawing/2014/main" id="{BF404002-BD50-48C6-8118-6D3CDC867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04813"/>
            <a:ext cx="28082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l-SI" altLang="sl-SI">
              <a:latin typeface="Comic Sans MS" panose="030F0702030302020204" pitchFamily="66" charset="0"/>
            </a:endParaRPr>
          </a:p>
        </p:txBody>
      </p:sp>
      <p:sp>
        <p:nvSpPr>
          <p:cNvPr id="30736" name="Text Box 16">
            <a:extLst>
              <a:ext uri="{FF2B5EF4-FFF2-40B4-BE49-F238E27FC236}">
                <a16:creationId xmlns:a16="http://schemas.microsoft.com/office/drawing/2014/main" id="{171DBC10-12E6-4C04-847B-0852332F1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00663"/>
            <a:ext cx="4859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solidFill>
                  <a:srgbClr val="008000"/>
                </a:solidFill>
                <a:latin typeface="Comic Sans MS" panose="030F0702030302020204" pitchFamily="66" charset="0"/>
              </a:rPr>
              <a:t>Demetra</a:t>
            </a:r>
            <a:r>
              <a:rPr lang="sl-SI" altLang="sl-SI">
                <a:latin typeface="Comic Sans MS" panose="030F0702030302020204" pitchFamily="66" charset="0"/>
              </a:rPr>
              <a:t>, boginja plodnosti in poljedeljstva</a:t>
            </a:r>
          </a:p>
        </p:txBody>
      </p:sp>
      <p:sp>
        <p:nvSpPr>
          <p:cNvPr id="30737" name="Text Box 17">
            <a:extLst>
              <a:ext uri="{FF2B5EF4-FFF2-40B4-BE49-F238E27FC236}">
                <a16:creationId xmlns:a16="http://schemas.microsoft.com/office/drawing/2014/main" id="{3C1F8544-B57E-4568-B64D-208BFDCBA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76925"/>
            <a:ext cx="457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solidFill>
                  <a:srgbClr val="008000"/>
                </a:solidFill>
                <a:latin typeface="Comic Sans MS" panose="030F0702030302020204" pitchFamily="66" charset="0"/>
              </a:rPr>
              <a:t>Perzefona</a:t>
            </a:r>
            <a:r>
              <a:rPr lang="sl-SI" altLang="sl-SI">
                <a:latin typeface="Comic Sans MS" panose="030F0702030302020204" pitchFamily="66" charset="0"/>
              </a:rPr>
              <a:t>, simbol cvetenja in zorenja</a:t>
            </a:r>
          </a:p>
        </p:txBody>
      </p:sp>
      <p:sp>
        <p:nvSpPr>
          <p:cNvPr id="30740" name="Text Box 20">
            <a:extLst>
              <a:ext uri="{FF2B5EF4-FFF2-40B4-BE49-F238E27FC236}">
                <a16:creationId xmlns:a16="http://schemas.microsoft.com/office/drawing/2014/main" id="{9443FE36-2A2B-4B43-BA6F-E46F139F1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4581525"/>
            <a:ext cx="2881312" cy="376238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biva v Hadu in na Zemlji</a:t>
            </a:r>
          </a:p>
        </p:txBody>
      </p:sp>
      <p:sp>
        <p:nvSpPr>
          <p:cNvPr id="30741" name="Text Box 21">
            <a:extLst>
              <a:ext uri="{FF2B5EF4-FFF2-40B4-BE49-F238E27FC236}">
                <a16:creationId xmlns:a16="http://schemas.microsoft.com/office/drawing/2014/main" id="{29A105CA-03FF-4514-82CA-3A2C0C6C2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5734050"/>
            <a:ext cx="3311525" cy="925513"/>
          </a:xfrm>
          <a:prstGeom prst="rect">
            <a:avLst/>
          </a:prstGeom>
          <a:gradFill rotWithShape="1">
            <a:gsLst>
              <a:gs pos="0">
                <a:srgbClr val="FF9933"/>
              </a:gs>
              <a:gs pos="50000">
                <a:srgbClr val="FFFF00"/>
              </a:gs>
              <a:gs pos="100000">
                <a:srgbClr val="FF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simbol večnega kroga rojevanja in umiranja vegetacije</a:t>
            </a:r>
          </a:p>
        </p:txBody>
      </p:sp>
      <p:sp>
        <p:nvSpPr>
          <p:cNvPr id="30743" name="AutoShape 23">
            <a:extLst>
              <a:ext uri="{FF2B5EF4-FFF2-40B4-BE49-F238E27FC236}">
                <a16:creationId xmlns:a16="http://schemas.microsoft.com/office/drawing/2014/main" id="{334923BD-0C6D-4E68-999A-E51B57A5B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2492375"/>
            <a:ext cx="288925" cy="576263"/>
          </a:xfrm>
          <a:prstGeom prst="downArrow">
            <a:avLst>
              <a:gd name="adj1" fmla="val 50000"/>
              <a:gd name="adj2" fmla="val 498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30744" name="AutoShape 24">
            <a:extLst>
              <a:ext uri="{FF2B5EF4-FFF2-40B4-BE49-F238E27FC236}">
                <a16:creationId xmlns:a16="http://schemas.microsoft.com/office/drawing/2014/main" id="{E73743C4-B689-41F5-B87E-996FA5390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5084763"/>
            <a:ext cx="288925" cy="576262"/>
          </a:xfrm>
          <a:prstGeom prst="downArrow">
            <a:avLst>
              <a:gd name="adj1" fmla="val 50000"/>
              <a:gd name="adj2" fmla="val 498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30745" name="AutoShape 25">
            <a:extLst>
              <a:ext uri="{FF2B5EF4-FFF2-40B4-BE49-F238E27FC236}">
                <a16:creationId xmlns:a16="http://schemas.microsoft.com/office/drawing/2014/main" id="{EF8953B2-31B8-46DD-903E-4C16E11F6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3933825"/>
            <a:ext cx="288925" cy="576263"/>
          </a:xfrm>
          <a:prstGeom prst="downArrow">
            <a:avLst>
              <a:gd name="adj1" fmla="val 50000"/>
              <a:gd name="adj2" fmla="val 498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30746" name="AutoShape 26">
            <a:extLst>
              <a:ext uri="{FF2B5EF4-FFF2-40B4-BE49-F238E27FC236}">
                <a16:creationId xmlns:a16="http://schemas.microsoft.com/office/drawing/2014/main" id="{4F306FD5-CCA7-425F-AC3A-E767D7A09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1268413"/>
            <a:ext cx="288925" cy="576262"/>
          </a:xfrm>
          <a:prstGeom prst="downArrow">
            <a:avLst>
              <a:gd name="adj1" fmla="val 50000"/>
              <a:gd name="adj2" fmla="val 498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30747" name="Text Box 27">
            <a:extLst>
              <a:ext uri="{FF2B5EF4-FFF2-40B4-BE49-F238E27FC236}">
                <a16:creationId xmlns:a16="http://schemas.microsoft.com/office/drawing/2014/main" id="{83FB1658-4BFD-400B-BFAA-873C68EC8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557338"/>
            <a:ext cx="4176712" cy="457200"/>
          </a:xfrm>
          <a:prstGeom prst="rect">
            <a:avLst/>
          </a:prstGeom>
          <a:solidFill>
            <a:srgbClr val="00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2400">
                <a:latin typeface="Comic Sans MS" panose="030F0702030302020204" pitchFamily="66" charset="0"/>
              </a:rPr>
              <a:t>mit o vračanju in minevanju</a:t>
            </a:r>
          </a:p>
        </p:txBody>
      </p:sp>
      <p:sp>
        <p:nvSpPr>
          <p:cNvPr id="30748" name="Text Box 28">
            <a:extLst>
              <a:ext uri="{FF2B5EF4-FFF2-40B4-BE49-F238E27FC236}">
                <a16:creationId xmlns:a16="http://schemas.microsoft.com/office/drawing/2014/main" id="{3F99CCCF-6898-41D9-B0D4-5334D41EF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133600"/>
            <a:ext cx="36734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i="1">
                <a:latin typeface="Comic Sans MS" panose="030F0702030302020204" pitchFamily="66" charset="0"/>
              </a:rPr>
              <a:t>Grki sprejeli kot obljubo o življenju po smrti</a:t>
            </a:r>
          </a:p>
        </p:txBody>
      </p:sp>
      <p:pic>
        <p:nvPicPr>
          <p:cNvPr id="30749" name="Picture 29" descr="HAD IN PERSEFONA">
            <a:extLst>
              <a:ext uri="{FF2B5EF4-FFF2-40B4-BE49-F238E27FC236}">
                <a16:creationId xmlns:a16="http://schemas.microsoft.com/office/drawing/2014/main" id="{76DD1E56-2AB2-46F5-953A-F2DF6F07FA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852738"/>
            <a:ext cx="1860550" cy="187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0" name="Text Box 30">
            <a:extLst>
              <a:ext uri="{FF2B5EF4-FFF2-40B4-BE49-F238E27FC236}">
                <a16:creationId xmlns:a16="http://schemas.microsoft.com/office/drawing/2014/main" id="{AB305F05-06F4-42D0-B1DE-41A22BF26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724400"/>
            <a:ext cx="2303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Had in Persefona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0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0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0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0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0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 tmFilter="0,0; .5, 1; 1, 1"/>
                                        <p:tgtEl>
                                          <p:spTgt spid="30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0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0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0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 tmFilter="0,0; .5, 1; 1, 1"/>
                                        <p:tgtEl>
                                          <p:spTgt spid="3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/>
      <p:bldP spid="30729" grpId="0" animBg="1"/>
      <p:bldP spid="30730" grpId="0" animBg="1"/>
      <p:bldP spid="30732" grpId="0"/>
      <p:bldP spid="30736" grpId="0"/>
      <p:bldP spid="30737" grpId="0"/>
      <p:bldP spid="30740" grpId="0" animBg="1"/>
      <p:bldP spid="30741" grpId="0" animBg="1"/>
      <p:bldP spid="30747" grpId="0" animBg="1"/>
      <p:bldP spid="30748" grpId="0"/>
      <p:bldP spid="307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>
            <a:extLst>
              <a:ext uri="{FF2B5EF4-FFF2-40B4-BE49-F238E27FC236}">
                <a16:creationId xmlns:a16="http://schemas.microsoft.com/office/drawing/2014/main" id="{879D719A-DAF9-45EE-9CF5-4F1A5D2086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ELEVZINSKI MISTERIJ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441D2236-CC6E-4FA9-BC4D-618127CC4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2335213"/>
            <a:ext cx="3384550" cy="8509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sl-SI" altLang="sl-SI" sz="2400">
                <a:latin typeface="Comic Sans MS" panose="030F0702030302020204" pitchFamily="66" charset="0"/>
              </a:rPr>
              <a:t>odgovori na vprašanja nesmrtnosti</a:t>
            </a:r>
            <a:r>
              <a:rPr lang="sl-SI" altLang="sl-SI">
                <a:latin typeface="Comic Sans MS" panose="030F0702030302020204" pitchFamily="66" charset="0"/>
              </a:rPr>
              <a:t> </a:t>
            </a:r>
          </a:p>
        </p:txBody>
      </p:sp>
      <p:grpSp>
        <p:nvGrpSpPr>
          <p:cNvPr id="17438" name="Group 30">
            <a:extLst>
              <a:ext uri="{FF2B5EF4-FFF2-40B4-BE49-F238E27FC236}">
                <a16:creationId xmlns:a16="http://schemas.microsoft.com/office/drawing/2014/main" id="{C5D09685-E106-4544-B8C6-962A4311676E}"/>
              </a:ext>
            </a:extLst>
          </p:cNvPr>
          <p:cNvGrpSpPr>
            <a:grpSpLocks/>
          </p:cNvGrpSpPr>
          <p:nvPr/>
        </p:nvGrpSpPr>
        <p:grpSpPr bwMode="auto">
          <a:xfrm>
            <a:off x="1692275" y="1557338"/>
            <a:ext cx="5815013" cy="457200"/>
            <a:chOff x="1066" y="981"/>
            <a:chExt cx="3663" cy="288"/>
          </a:xfrm>
        </p:grpSpPr>
        <p:sp>
          <p:nvSpPr>
            <p:cNvPr id="17414" name="Text Box 6">
              <a:extLst>
                <a:ext uri="{FF2B5EF4-FFF2-40B4-BE49-F238E27FC236}">
                  <a16:creationId xmlns:a16="http://schemas.microsoft.com/office/drawing/2014/main" id="{C7C143CE-98B6-48E0-BE41-510A288AD5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" y="981"/>
              <a:ext cx="366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altLang="sl-SI" sz="2400">
                  <a:latin typeface="Comic Sans MS" panose="030F0702030302020204" pitchFamily="66" charset="0"/>
                </a:rPr>
                <a:t>-gr. misterion                     </a:t>
              </a:r>
              <a:r>
                <a:rPr lang="sl-SI" altLang="sl-SI" sz="2400" b="1">
                  <a:latin typeface="Comic Sans MS" panose="030F0702030302020204" pitchFamily="66" charset="0"/>
                </a:rPr>
                <a:t>tajnost</a:t>
              </a:r>
            </a:p>
          </p:txBody>
        </p:sp>
        <p:sp>
          <p:nvSpPr>
            <p:cNvPr id="17415" name="Line 7">
              <a:extLst>
                <a:ext uri="{FF2B5EF4-FFF2-40B4-BE49-F238E27FC236}">
                  <a16:creationId xmlns:a16="http://schemas.microsoft.com/office/drawing/2014/main" id="{76D39586-202D-47E1-A3BE-BB0AB3EE0E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2" y="1117"/>
              <a:ext cx="5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17418" name="AutoShape 10">
            <a:extLst>
              <a:ext uri="{FF2B5EF4-FFF2-40B4-BE49-F238E27FC236}">
                <a16:creationId xmlns:a16="http://schemas.microsoft.com/office/drawing/2014/main" id="{A724B29F-CAD5-4325-ABDA-734F2C7655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773238"/>
            <a:ext cx="647700" cy="1079500"/>
          </a:xfrm>
          <a:prstGeom prst="curvedRightArrow">
            <a:avLst>
              <a:gd name="adj1" fmla="val 33333"/>
              <a:gd name="adj2" fmla="val 6666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7419" name="Text Box 11">
            <a:extLst>
              <a:ext uri="{FF2B5EF4-FFF2-40B4-BE49-F238E27FC236}">
                <a16:creationId xmlns:a16="http://schemas.microsoft.com/office/drawing/2014/main" id="{B6FAD784-2611-4BAA-AAC9-C84616A67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205038"/>
            <a:ext cx="4103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2400">
                <a:latin typeface="Comic Sans MS" panose="030F0702030302020204" pitchFamily="66" charset="0"/>
              </a:rPr>
              <a:t>-skrivnostni verski obredi</a:t>
            </a:r>
          </a:p>
        </p:txBody>
      </p:sp>
      <p:sp>
        <p:nvSpPr>
          <p:cNvPr id="17420" name="Text Box 12">
            <a:extLst>
              <a:ext uri="{FF2B5EF4-FFF2-40B4-BE49-F238E27FC236}">
                <a16:creationId xmlns:a16="http://schemas.microsoft.com/office/drawing/2014/main" id="{410046CB-2697-4404-8082-71463A4E9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3789363"/>
            <a:ext cx="2305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2400" u="sng">
                <a:latin typeface="Comic Sans MS" panose="030F0702030302020204" pitchFamily="66" charset="0"/>
              </a:rPr>
              <a:t>duše dobrih</a:t>
            </a:r>
          </a:p>
        </p:txBody>
      </p:sp>
      <p:sp>
        <p:nvSpPr>
          <p:cNvPr id="17421" name="AutoShape 13">
            <a:extLst>
              <a:ext uri="{FF2B5EF4-FFF2-40B4-BE49-F238E27FC236}">
                <a16:creationId xmlns:a16="http://schemas.microsoft.com/office/drawing/2014/main" id="{0F81FAC1-2755-4A81-A3F3-373AF789B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365625"/>
            <a:ext cx="504825" cy="719138"/>
          </a:xfrm>
          <a:prstGeom prst="downArrow">
            <a:avLst>
              <a:gd name="adj1" fmla="val 50000"/>
              <a:gd name="adj2" fmla="val 3561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7422" name="Text Box 14">
            <a:extLst>
              <a:ext uri="{FF2B5EF4-FFF2-40B4-BE49-F238E27FC236}">
                <a16:creationId xmlns:a16="http://schemas.microsoft.com/office/drawing/2014/main" id="{CAC16626-5A74-4C33-BB71-FA4182A05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5229225"/>
            <a:ext cx="24495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2400">
                <a:latin typeface="Comic Sans MS" panose="030F0702030302020204" pitchFamily="66" charset="0"/>
              </a:rPr>
              <a:t>brezskrbni in blagi </a:t>
            </a:r>
            <a:r>
              <a:rPr lang="sl-SI" altLang="sl-SI" sz="2400" b="1">
                <a:latin typeface="Comic Sans MS" panose="030F0702030302020204" pitchFamily="66" charset="0"/>
              </a:rPr>
              <a:t>Elizij</a:t>
            </a:r>
          </a:p>
        </p:txBody>
      </p:sp>
      <p:sp>
        <p:nvSpPr>
          <p:cNvPr id="17423" name="Text Box 15">
            <a:extLst>
              <a:ext uri="{FF2B5EF4-FFF2-40B4-BE49-F238E27FC236}">
                <a16:creationId xmlns:a16="http://schemas.microsoft.com/office/drawing/2014/main" id="{296434F1-3C8D-4DBB-A87D-3BE5FB97E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3789363"/>
            <a:ext cx="2305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2400" u="sng">
                <a:latin typeface="Comic Sans MS" panose="030F0702030302020204" pitchFamily="66" charset="0"/>
              </a:rPr>
              <a:t>duše slabih</a:t>
            </a:r>
          </a:p>
        </p:txBody>
      </p:sp>
      <p:sp>
        <p:nvSpPr>
          <p:cNvPr id="17424" name="AutoShape 16">
            <a:extLst>
              <a:ext uri="{FF2B5EF4-FFF2-40B4-BE49-F238E27FC236}">
                <a16:creationId xmlns:a16="http://schemas.microsoft.com/office/drawing/2014/main" id="{9FFE07DB-4AF1-49AC-9142-6C252F74C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4437063"/>
            <a:ext cx="504825" cy="720725"/>
          </a:xfrm>
          <a:prstGeom prst="downArrow">
            <a:avLst>
              <a:gd name="adj1" fmla="val 50000"/>
              <a:gd name="adj2" fmla="val 356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7425" name="Text Box 17">
            <a:extLst>
              <a:ext uri="{FF2B5EF4-FFF2-40B4-BE49-F238E27FC236}">
                <a16:creationId xmlns:a16="http://schemas.microsoft.com/office/drawing/2014/main" id="{DD37BE1D-040B-441F-AF2E-93A3F6CF6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5229225"/>
            <a:ext cx="280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2400">
                <a:latin typeface="Comic Sans MS" panose="030F0702030302020204" pitchFamily="66" charset="0"/>
              </a:rPr>
              <a:t>mračni</a:t>
            </a:r>
            <a:r>
              <a:rPr lang="sl-SI" altLang="sl-SI" sz="2400" b="1">
                <a:latin typeface="Comic Sans MS" panose="030F0702030302020204" pitchFamily="66" charset="0"/>
              </a:rPr>
              <a:t> Tartar</a:t>
            </a:r>
          </a:p>
        </p:txBody>
      </p:sp>
      <p:sp>
        <p:nvSpPr>
          <p:cNvPr id="17428" name="Text Box 20">
            <a:extLst>
              <a:ext uri="{FF2B5EF4-FFF2-40B4-BE49-F238E27FC236}">
                <a16:creationId xmlns:a16="http://schemas.microsoft.com/office/drawing/2014/main" id="{54362F33-6A04-402A-8743-C89272E22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2852738"/>
            <a:ext cx="3455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2400">
                <a:latin typeface="Comic Sans MS" panose="030F0702030302020204" pitchFamily="66" charset="0"/>
              </a:rPr>
              <a:t>-v </a:t>
            </a:r>
            <a:r>
              <a:rPr lang="sl-SI" altLang="sl-SI" sz="2400" b="1">
                <a:latin typeface="Comic Sans MS" panose="030F0702030302020204" pitchFamily="66" charset="0"/>
              </a:rPr>
              <a:t>Elevzini</a:t>
            </a:r>
            <a:r>
              <a:rPr lang="sl-SI" altLang="sl-SI" sz="2400">
                <a:latin typeface="Comic Sans MS" panose="030F0702030302020204" pitchFamily="66" charset="0"/>
              </a:rPr>
              <a:t>, blizu Aten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 animBg="1"/>
      <p:bldP spid="17419" grpId="0"/>
      <p:bldP spid="17420" grpId="0"/>
      <p:bldP spid="17422" grpId="0"/>
      <p:bldP spid="17423" grpId="0"/>
      <p:bldP spid="17425" grpId="0"/>
      <p:bldP spid="174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>
            <a:extLst>
              <a:ext uri="{FF2B5EF4-FFF2-40B4-BE49-F238E27FC236}">
                <a16:creationId xmlns:a16="http://schemas.microsoft.com/office/drawing/2014/main" id="{0B332E1F-2E48-43CB-822A-0F69DCBDAD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GRŠKA SVETIŠČA</a:t>
            </a:r>
          </a:p>
        </p:txBody>
      </p:sp>
      <p:sp>
        <p:nvSpPr>
          <p:cNvPr id="19461" name="Text Box 5">
            <a:extLst>
              <a:ext uri="{FF2B5EF4-FFF2-40B4-BE49-F238E27FC236}">
                <a16:creationId xmlns:a16="http://schemas.microsoft.com/office/drawing/2014/main" id="{E16F732C-E984-419F-9823-E1CA2CADA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1125538"/>
            <a:ext cx="3455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Prostor čaščenja bogov</a:t>
            </a:r>
          </a:p>
        </p:txBody>
      </p:sp>
      <p:sp>
        <p:nvSpPr>
          <p:cNvPr id="19468" name="AutoShape 12">
            <a:extLst>
              <a:ext uri="{FF2B5EF4-FFF2-40B4-BE49-F238E27FC236}">
                <a16:creationId xmlns:a16="http://schemas.microsoft.com/office/drawing/2014/main" id="{6C0BC533-B83F-40C5-A491-D8796DD24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08050"/>
            <a:ext cx="1223962" cy="1223963"/>
          </a:xfrm>
          <a:prstGeom prst="curvedRightArrow">
            <a:avLst>
              <a:gd name="adj1" fmla="val 20000"/>
              <a:gd name="adj2" fmla="val 4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469" name="Text Box 13">
            <a:extLst>
              <a:ext uri="{FF2B5EF4-FFF2-40B4-BE49-F238E27FC236}">
                <a16:creationId xmlns:a16="http://schemas.microsoft.com/office/drawing/2014/main" id="{DE7D59DF-7924-42E9-A705-FD95462A2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700213"/>
            <a:ext cx="4537075" cy="376237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Najlepše in največje stavbe v mestu</a:t>
            </a:r>
          </a:p>
        </p:txBody>
      </p:sp>
      <p:sp>
        <p:nvSpPr>
          <p:cNvPr id="19471" name="Text Box 15">
            <a:extLst>
              <a:ext uri="{FF2B5EF4-FFF2-40B4-BE49-F238E27FC236}">
                <a16:creationId xmlns:a16="http://schemas.microsoft.com/office/drawing/2014/main" id="{5B22C3EC-AFBA-4968-BA11-E164E6648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349500"/>
            <a:ext cx="3600450" cy="78898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Iz apnenca ali marmorja, </a:t>
            </a:r>
          </a:p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streha iz žgane gline ali kamna</a:t>
            </a:r>
          </a:p>
        </p:txBody>
      </p:sp>
      <p:sp>
        <p:nvSpPr>
          <p:cNvPr id="19472" name="Text Box 16">
            <a:extLst>
              <a:ext uri="{FF2B5EF4-FFF2-40B4-BE49-F238E27FC236}">
                <a16:creationId xmlns:a16="http://schemas.microsoft.com/office/drawing/2014/main" id="{567CEBC3-3CAD-473E-8069-BD6588F1C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284538"/>
            <a:ext cx="3960812" cy="376237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dorski, jonski in korintski stebri</a:t>
            </a:r>
          </a:p>
        </p:txBody>
      </p:sp>
      <p:sp>
        <p:nvSpPr>
          <p:cNvPr id="19473" name="Text Box 17">
            <a:extLst>
              <a:ext uri="{FF2B5EF4-FFF2-40B4-BE49-F238E27FC236}">
                <a16:creationId xmlns:a16="http://schemas.microsoft.com/office/drawing/2014/main" id="{970E31EE-9BD2-4E86-AA1E-4B2EA931E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2420938"/>
            <a:ext cx="4067175" cy="376237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timpanon - okrašen z različnimi frizi</a:t>
            </a:r>
          </a:p>
        </p:txBody>
      </p:sp>
      <p:pic>
        <p:nvPicPr>
          <p:cNvPr id="19475" name="Picture 19">
            <a:extLst>
              <a:ext uri="{FF2B5EF4-FFF2-40B4-BE49-F238E27FC236}">
                <a16:creationId xmlns:a16="http://schemas.microsoft.com/office/drawing/2014/main" id="{6DC48E11-E49F-4D5F-A3B7-85D407C20B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141663"/>
            <a:ext cx="3816350" cy="254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76" name="Picture 20" descr="dorski_steber">
            <a:extLst>
              <a:ext uri="{FF2B5EF4-FFF2-40B4-BE49-F238E27FC236}">
                <a16:creationId xmlns:a16="http://schemas.microsoft.com/office/drawing/2014/main" id="{408B41F0-B18A-4357-845D-BFE4687C9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860800"/>
            <a:ext cx="91440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77" name="Picture 21" descr="jonski_steber">
            <a:extLst>
              <a:ext uri="{FF2B5EF4-FFF2-40B4-BE49-F238E27FC236}">
                <a16:creationId xmlns:a16="http://schemas.microsoft.com/office/drawing/2014/main" id="{F0AE9386-C7B8-4717-A15C-875DCD9505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860800"/>
            <a:ext cx="877887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78" name="Picture 22" descr="korintski_steber">
            <a:extLst>
              <a:ext uri="{FF2B5EF4-FFF2-40B4-BE49-F238E27FC236}">
                <a16:creationId xmlns:a16="http://schemas.microsoft.com/office/drawing/2014/main" id="{6CF8238E-BA45-47E4-A0D9-B1A971555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860800"/>
            <a:ext cx="88265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79" name="Text Box 23">
            <a:extLst>
              <a:ext uri="{FF2B5EF4-FFF2-40B4-BE49-F238E27FC236}">
                <a16:creationId xmlns:a16="http://schemas.microsoft.com/office/drawing/2014/main" id="{326A19ED-435B-4A6B-B70A-DB1E55136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805488"/>
            <a:ext cx="16557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Dorski steber</a:t>
            </a:r>
          </a:p>
        </p:txBody>
      </p:sp>
      <p:sp>
        <p:nvSpPr>
          <p:cNvPr id="19480" name="Text Box 24">
            <a:extLst>
              <a:ext uri="{FF2B5EF4-FFF2-40B4-BE49-F238E27FC236}">
                <a16:creationId xmlns:a16="http://schemas.microsoft.com/office/drawing/2014/main" id="{11B33E08-88A4-4F60-8435-23D5FCF6E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5805488"/>
            <a:ext cx="22320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Korintski steber</a:t>
            </a:r>
          </a:p>
        </p:txBody>
      </p:sp>
      <p:sp>
        <p:nvSpPr>
          <p:cNvPr id="19481" name="Text Box 25">
            <a:extLst>
              <a:ext uri="{FF2B5EF4-FFF2-40B4-BE49-F238E27FC236}">
                <a16:creationId xmlns:a16="http://schemas.microsoft.com/office/drawing/2014/main" id="{C328663B-A54B-47D7-A573-80D458805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5805488"/>
            <a:ext cx="165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Jonski steber</a:t>
            </a:r>
          </a:p>
        </p:txBody>
      </p:sp>
      <p:sp>
        <p:nvSpPr>
          <p:cNvPr id="19482" name="Rectangle 26">
            <a:extLst>
              <a:ext uri="{FF2B5EF4-FFF2-40B4-BE49-F238E27FC236}">
                <a16:creationId xmlns:a16="http://schemas.microsoft.com/office/drawing/2014/main" id="{653FF619-BD3D-4D86-A972-2163E6B18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5734050"/>
            <a:ext cx="2178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Pozejdonov tempelj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tmFilter="0,0; .5, 1; 1, 1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 tmFilter="0,0; .5, 1; 1, 1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 tmFilter="0,0; .5, 1; 1, 1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/>
      <p:bldP spid="19469" grpId="0" animBg="1"/>
      <p:bldP spid="19471" grpId="0" animBg="1"/>
      <p:bldP spid="19472" grpId="0" animBg="1"/>
      <p:bldP spid="19473" grpId="0" animBg="1"/>
      <p:bldP spid="19479" grpId="0"/>
      <p:bldP spid="19480" grpId="0"/>
      <p:bldP spid="19481" grpId="0"/>
      <p:bldP spid="1948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>
            <a:extLst>
              <a:ext uri="{FF2B5EF4-FFF2-40B4-BE49-F238E27FC236}">
                <a16:creationId xmlns:a16="http://schemas.microsoft.com/office/drawing/2014/main" id="{E292AA05-E5BD-47CD-8358-967239963E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229600" cy="1143000"/>
          </a:xfrm>
        </p:spPr>
        <p:txBody>
          <a:bodyPr/>
          <a:lstStyle/>
          <a:p>
            <a:r>
              <a:rPr lang="sl-SI" altLang="sl-SI" sz="4800" b="1">
                <a:solidFill>
                  <a:srgbClr val="3366FF"/>
                </a:solidFill>
                <a:latin typeface="Comic Sans MS" panose="030F0702030302020204" pitchFamily="66" charset="0"/>
              </a:rPr>
              <a:t>PARTENON</a:t>
            </a:r>
          </a:p>
        </p:txBody>
      </p:sp>
      <p:sp>
        <p:nvSpPr>
          <p:cNvPr id="21509" name="Text Box 5">
            <a:extLst>
              <a:ext uri="{FF2B5EF4-FFF2-40B4-BE49-F238E27FC236}">
                <a16:creationId xmlns:a16="http://schemas.microsoft.com/office/drawing/2014/main" id="{C5077639-2A29-4DB6-8421-5A61A499B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196975"/>
            <a:ext cx="4105275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2000">
                <a:latin typeface="Comic Sans MS" panose="030F0702030302020204" pitchFamily="66" charset="0"/>
              </a:rPr>
              <a:t>-pred 2500 leti </a:t>
            </a:r>
          </a:p>
          <a:p>
            <a:pPr>
              <a:spcBef>
                <a:spcPct val="50000"/>
              </a:spcBef>
            </a:pPr>
            <a:endParaRPr lang="sl-SI" altLang="sl-SI" sz="200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sl-SI" altLang="sl-SI" sz="2000">
                <a:latin typeface="Comic Sans MS" panose="030F0702030302020204" pitchFamily="66" charset="0"/>
              </a:rPr>
              <a:t>-posvečen Ateni-zaščitnica Aten</a:t>
            </a:r>
          </a:p>
          <a:p>
            <a:pPr>
              <a:spcBef>
                <a:spcPct val="50000"/>
              </a:spcBef>
            </a:pPr>
            <a:endParaRPr lang="sl-SI" altLang="sl-SI" sz="200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sl-SI" altLang="sl-SI" sz="2000">
                <a:latin typeface="Comic Sans MS" panose="030F0702030302020204" pitchFamily="66" charset="0"/>
              </a:rPr>
              <a:t>-izklesan iz bleščečega belega </a:t>
            </a:r>
          </a:p>
          <a:p>
            <a:pPr>
              <a:spcBef>
                <a:spcPct val="50000"/>
              </a:spcBef>
            </a:pPr>
            <a:r>
              <a:rPr lang="sl-SI" altLang="sl-SI" sz="2000">
                <a:latin typeface="Comic Sans MS" panose="030F0702030302020204" pitchFamily="66" charset="0"/>
              </a:rPr>
              <a:t>marmorja </a:t>
            </a:r>
          </a:p>
          <a:p>
            <a:pPr>
              <a:spcBef>
                <a:spcPct val="50000"/>
              </a:spcBef>
            </a:pPr>
            <a:endParaRPr lang="sl-SI" altLang="sl-SI" sz="200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sl-SI" altLang="sl-SI" sz="2000">
                <a:latin typeface="Comic Sans MS" panose="030F0702030302020204" pitchFamily="66" charset="0"/>
              </a:rPr>
              <a:t>-čudovite skulpture in poslikave </a:t>
            </a:r>
          </a:p>
          <a:p>
            <a:pPr>
              <a:spcBef>
                <a:spcPct val="50000"/>
              </a:spcBef>
            </a:pPr>
            <a:r>
              <a:rPr lang="sl-SI" altLang="sl-SI" sz="2000">
                <a:latin typeface="Comic Sans MS" panose="030F0702030302020204" pitchFamily="66" charset="0"/>
              </a:rPr>
              <a:t>(okrašenost) </a:t>
            </a:r>
          </a:p>
          <a:p>
            <a:pPr>
              <a:spcBef>
                <a:spcPct val="50000"/>
              </a:spcBef>
            </a:pPr>
            <a:endParaRPr lang="sl-SI" altLang="sl-SI" sz="200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sl-SI" altLang="sl-SI" sz="2000">
                <a:latin typeface="Comic Sans MS" panose="030F0702030302020204" pitchFamily="66" charset="0"/>
              </a:rPr>
              <a:t>- Na timpanonu: rojstvo Atene</a:t>
            </a:r>
          </a:p>
        </p:txBody>
      </p:sp>
      <p:pic>
        <p:nvPicPr>
          <p:cNvPr id="21510" name="Picture 6" descr="partenon">
            <a:extLst>
              <a:ext uri="{FF2B5EF4-FFF2-40B4-BE49-F238E27FC236}">
                <a16:creationId xmlns:a16="http://schemas.microsoft.com/office/drawing/2014/main" id="{04D2D027-A73E-4863-8D81-BB683DC10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3284538"/>
            <a:ext cx="4749800" cy="305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Text Box 7">
            <a:extLst>
              <a:ext uri="{FF2B5EF4-FFF2-40B4-BE49-F238E27FC236}">
                <a16:creationId xmlns:a16="http://schemas.microsoft.com/office/drawing/2014/main" id="{43F897E1-954C-489E-A13E-25A50EB67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6308725"/>
            <a:ext cx="3457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partenon: </a:t>
            </a:r>
          </a:p>
        </p:txBody>
      </p:sp>
      <p:pic>
        <p:nvPicPr>
          <p:cNvPr id="21514" name="Picture 10" descr="ATENA1">
            <a:extLst>
              <a:ext uri="{FF2B5EF4-FFF2-40B4-BE49-F238E27FC236}">
                <a16:creationId xmlns:a16="http://schemas.microsoft.com/office/drawing/2014/main" id="{E8C89C2F-6FC0-4225-8C3D-F412C1A02A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260350"/>
            <a:ext cx="1547812" cy="2182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15" name="Text Box 11">
            <a:extLst>
              <a:ext uri="{FF2B5EF4-FFF2-40B4-BE49-F238E27FC236}">
                <a16:creationId xmlns:a16="http://schemas.microsoft.com/office/drawing/2014/main" id="{AE5CBD0E-E742-429A-99E0-97A76F2B0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2492375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Atena</a:t>
            </a:r>
          </a:p>
        </p:txBody>
      </p:sp>
      <p:sp>
        <p:nvSpPr>
          <p:cNvPr id="21516" name="Line 12">
            <a:extLst>
              <a:ext uri="{FF2B5EF4-FFF2-40B4-BE49-F238E27FC236}">
                <a16:creationId xmlns:a16="http://schemas.microsoft.com/office/drawing/2014/main" id="{A4FE6534-6D1D-4267-9529-547967BBBF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92500" y="4221163"/>
            <a:ext cx="3600450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21509" grpId="0"/>
      <p:bldP spid="21511" grpId="0"/>
      <p:bldP spid="215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>
            <a:extLst>
              <a:ext uri="{FF2B5EF4-FFF2-40B4-BE49-F238E27FC236}">
                <a16:creationId xmlns:a16="http://schemas.microsoft.com/office/drawing/2014/main" id="{AB0A2588-BA5E-4BFC-81DE-0E4D617472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KIP ATENE V PARTENONU</a:t>
            </a:r>
          </a:p>
        </p:txBody>
      </p:sp>
      <p:sp>
        <p:nvSpPr>
          <p:cNvPr id="25605" name="Text Box 5">
            <a:extLst>
              <a:ext uri="{FF2B5EF4-FFF2-40B4-BE49-F238E27FC236}">
                <a16:creationId xmlns:a16="http://schemas.microsoft.com/office/drawing/2014/main" id="{AC0D3B28-6FCF-4AB5-963F-63A5AC0EF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341438"/>
            <a:ext cx="316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visok </a:t>
            </a:r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12 m</a:t>
            </a:r>
          </a:p>
        </p:txBody>
      </p:sp>
      <p:grpSp>
        <p:nvGrpSpPr>
          <p:cNvPr id="25608" name="Group 8">
            <a:extLst>
              <a:ext uri="{FF2B5EF4-FFF2-40B4-BE49-F238E27FC236}">
                <a16:creationId xmlns:a16="http://schemas.microsoft.com/office/drawing/2014/main" id="{33A1B5EA-970A-4723-9936-311BF5830A9C}"/>
              </a:ext>
            </a:extLst>
          </p:cNvPr>
          <p:cNvGrpSpPr>
            <a:grpSpLocks/>
          </p:cNvGrpSpPr>
          <p:nvPr/>
        </p:nvGrpSpPr>
        <p:grpSpPr bwMode="auto">
          <a:xfrm>
            <a:off x="395288" y="1773238"/>
            <a:ext cx="3673475" cy="641350"/>
            <a:chOff x="657" y="1752"/>
            <a:chExt cx="2314" cy="404"/>
          </a:xfrm>
        </p:grpSpPr>
        <p:sp>
          <p:nvSpPr>
            <p:cNvPr id="25606" name="Text Box 6">
              <a:extLst>
                <a:ext uri="{FF2B5EF4-FFF2-40B4-BE49-F238E27FC236}">
                  <a16:creationId xmlns:a16="http://schemas.microsoft.com/office/drawing/2014/main" id="{E5FFA5DB-8632-4684-B78B-5AE6AE78CB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7" y="1752"/>
              <a:ext cx="231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altLang="sl-SI" b="1">
                  <a:solidFill>
                    <a:schemeClr val="accent2"/>
                  </a:solidFill>
                  <a:latin typeface="Comic Sans MS" panose="030F0702030302020204" pitchFamily="66" charset="0"/>
                </a:rPr>
                <a:t>Atena</a:t>
              </a:r>
              <a:r>
                <a:rPr lang="sl-SI" altLang="sl-SI" b="1">
                  <a:latin typeface="Comic Sans MS" panose="030F0702030302020204" pitchFamily="66" charset="0"/>
                </a:rPr>
                <a:t> </a:t>
              </a:r>
              <a:r>
                <a:rPr lang="sl-SI" altLang="sl-SI">
                  <a:latin typeface="Comic Sans MS" panose="030F0702030302020204" pitchFamily="66" charset="0"/>
                </a:rPr>
                <a:t>z zlato obleko, oklepom in kožo                iz slonove kosti</a:t>
              </a:r>
            </a:p>
          </p:txBody>
        </p:sp>
        <p:sp>
          <p:nvSpPr>
            <p:cNvPr id="25607" name="Line 7">
              <a:extLst>
                <a:ext uri="{FF2B5EF4-FFF2-40B4-BE49-F238E27FC236}">
                  <a16:creationId xmlns:a16="http://schemas.microsoft.com/office/drawing/2014/main" id="{AFBDE036-9327-4041-867C-A27C5848BF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6" y="2024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25609" name="Text Box 9">
            <a:extLst>
              <a:ext uri="{FF2B5EF4-FFF2-40B4-BE49-F238E27FC236}">
                <a16:creationId xmlns:a16="http://schemas.microsoft.com/office/drawing/2014/main" id="{183251D7-9BC1-415F-8FAD-38DB0B8D7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492375"/>
            <a:ext cx="3311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Atena v </a:t>
            </a:r>
            <a:r>
              <a:rPr lang="sl-SI" altLang="sl-SI" u="sng">
                <a:latin typeface="Comic Sans MS" panose="030F0702030302020204" pitchFamily="66" charset="0"/>
              </a:rPr>
              <a:t>bojni opremi</a:t>
            </a:r>
          </a:p>
        </p:txBody>
      </p:sp>
      <p:sp>
        <p:nvSpPr>
          <p:cNvPr id="25611" name="AutoShape 11">
            <a:extLst>
              <a:ext uri="{FF2B5EF4-FFF2-40B4-BE49-F238E27FC236}">
                <a16:creationId xmlns:a16="http://schemas.microsoft.com/office/drawing/2014/main" id="{A65BEA7A-DB60-4360-B8BC-8E9DB2C8C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2924175"/>
            <a:ext cx="215900" cy="503238"/>
          </a:xfrm>
          <a:prstGeom prst="downArrow">
            <a:avLst>
              <a:gd name="adj1" fmla="val 50000"/>
              <a:gd name="adj2" fmla="val 58272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5612" name="Text Box 12">
            <a:extLst>
              <a:ext uri="{FF2B5EF4-FFF2-40B4-BE49-F238E27FC236}">
                <a16:creationId xmlns:a16="http://schemas.microsoft.com/office/drawing/2014/main" id="{B8180FB2-AB05-4009-B86F-1294C234F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500438"/>
            <a:ext cx="2232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svetišče slavi njene bojne dosežke</a:t>
            </a:r>
          </a:p>
        </p:txBody>
      </p:sp>
      <p:sp>
        <p:nvSpPr>
          <p:cNvPr id="25613" name="Text Box 13">
            <a:extLst>
              <a:ext uri="{FF2B5EF4-FFF2-40B4-BE49-F238E27FC236}">
                <a16:creationId xmlns:a16="http://schemas.microsoft.com/office/drawing/2014/main" id="{161B257B-D0E3-4395-8C81-0F50C2A88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508500"/>
            <a:ext cx="3024187" cy="132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Nike</a:t>
            </a:r>
            <a:r>
              <a:rPr lang="sl-SI" altLang="sl-SI">
                <a:solidFill>
                  <a:schemeClr val="accent2"/>
                </a:solidFill>
                <a:latin typeface="Comic Sans MS" panose="030F0702030302020204" pitchFamily="66" charset="0"/>
              </a:rPr>
              <a:t>:</a:t>
            </a:r>
            <a:r>
              <a:rPr lang="sl-SI" altLang="sl-SI">
                <a:latin typeface="Comic Sans MS" panose="030F0702030302020204" pitchFamily="66" charset="0"/>
              </a:rPr>
              <a:t> </a:t>
            </a:r>
            <a:r>
              <a:rPr lang="sl-SI" altLang="sl-SI" u="sng">
                <a:latin typeface="Comic Sans MS" panose="030F0702030302020204" pitchFamily="66" charset="0"/>
              </a:rPr>
              <a:t>kip boginje zmage</a:t>
            </a:r>
            <a:r>
              <a:rPr lang="sl-SI" altLang="sl-SI">
                <a:latin typeface="Comic Sans MS" panose="030F0702030302020204" pitchFamily="66" charset="0"/>
              </a:rPr>
              <a:t> (človeška velikost)</a:t>
            </a:r>
          </a:p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-predaja Ateni venec za zmago nad Perzijci</a:t>
            </a:r>
          </a:p>
        </p:txBody>
      </p:sp>
      <p:pic>
        <p:nvPicPr>
          <p:cNvPr id="25616" name="Picture 16" descr="kip atene">
            <a:extLst>
              <a:ext uri="{FF2B5EF4-FFF2-40B4-BE49-F238E27FC236}">
                <a16:creationId xmlns:a16="http://schemas.microsoft.com/office/drawing/2014/main" id="{AD610490-6FA7-4ADC-A082-B16E2C03FD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981075"/>
            <a:ext cx="3175000" cy="55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/>
      <p:bldP spid="25609" grpId="0"/>
      <p:bldP spid="25612" grpId="0"/>
      <p:bldP spid="256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>
            <a:extLst>
              <a:ext uri="{FF2B5EF4-FFF2-40B4-BE49-F238E27FC236}">
                <a16:creationId xmlns:a16="http://schemas.microsoft.com/office/drawing/2014/main" id="{78F50E13-22BF-4117-9E8F-674CBAEEC0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sl-SI" altLang="sl-SI" b="1">
                <a:solidFill>
                  <a:srgbClr val="009900"/>
                </a:solidFill>
                <a:latin typeface="Comic Sans MS" panose="030F0702030302020204" pitchFamily="66" charset="0"/>
              </a:rPr>
              <a:t>MIT O NASTANKU BOGOV</a:t>
            </a: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173ACC75-9805-4C79-A2FC-B63979F30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1341438"/>
            <a:ext cx="4681538" cy="366712"/>
          </a:xfrm>
          <a:prstGeom prst="rect">
            <a:avLst/>
          </a:prstGeom>
          <a:gradFill rotWithShape="1">
            <a:gsLst>
              <a:gs pos="0">
                <a:srgbClr val="FF9933"/>
              </a:gs>
              <a:gs pos="50000">
                <a:srgbClr val="FFFF00"/>
              </a:gs>
              <a:gs pos="100000">
                <a:srgbClr val="FF993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KAOS (prazen prostor zapolnjen z meglo)</a:t>
            </a:r>
          </a:p>
        </p:txBody>
      </p:sp>
      <p:sp>
        <p:nvSpPr>
          <p:cNvPr id="4102" name="Line 6">
            <a:extLst>
              <a:ext uri="{FF2B5EF4-FFF2-40B4-BE49-F238E27FC236}">
                <a16:creationId xmlns:a16="http://schemas.microsoft.com/office/drawing/2014/main" id="{B793CF94-B7F6-417D-AB36-59406DEE1E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24075" y="1773238"/>
            <a:ext cx="647700" cy="5762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4103" name="Line 7">
            <a:extLst>
              <a:ext uri="{FF2B5EF4-FFF2-40B4-BE49-F238E27FC236}">
                <a16:creationId xmlns:a16="http://schemas.microsoft.com/office/drawing/2014/main" id="{9267F853-6480-4B9A-9F77-DE786C09312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27538" y="1773238"/>
            <a:ext cx="0" cy="7191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4104" name="Line 8">
            <a:extLst>
              <a:ext uri="{FF2B5EF4-FFF2-40B4-BE49-F238E27FC236}">
                <a16:creationId xmlns:a16="http://schemas.microsoft.com/office/drawing/2014/main" id="{C326E49D-E192-4236-B810-4F0F0DBAD4C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1844675"/>
            <a:ext cx="503237" cy="5762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4105" name="Text Box 9">
            <a:extLst>
              <a:ext uri="{FF2B5EF4-FFF2-40B4-BE49-F238E27FC236}">
                <a16:creationId xmlns:a16="http://schemas.microsoft.com/office/drawing/2014/main" id="{1529A13A-061C-420F-87E8-367B354B1F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565400"/>
            <a:ext cx="2232025" cy="366713"/>
          </a:xfrm>
          <a:prstGeom prst="rect">
            <a:avLst/>
          </a:pr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GAJA (zemlja)</a:t>
            </a:r>
          </a:p>
        </p:txBody>
      </p:sp>
      <p:sp>
        <p:nvSpPr>
          <p:cNvPr id="4107" name="Text Box 11">
            <a:extLst>
              <a:ext uri="{FF2B5EF4-FFF2-40B4-BE49-F238E27FC236}">
                <a16:creationId xmlns:a16="http://schemas.microsoft.com/office/drawing/2014/main" id="{C248C619-CDAA-4E0A-BCC6-D65E13532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2492375"/>
            <a:ext cx="2233612" cy="641350"/>
          </a:xfrm>
          <a:prstGeom prst="rect">
            <a:avLst/>
          </a:pr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TARTAR ( temno brezno pod zemljo)</a:t>
            </a:r>
          </a:p>
        </p:txBody>
      </p:sp>
      <p:sp>
        <p:nvSpPr>
          <p:cNvPr id="4108" name="Text Box 12">
            <a:extLst>
              <a:ext uri="{FF2B5EF4-FFF2-40B4-BE49-F238E27FC236}">
                <a16:creationId xmlns:a16="http://schemas.microsoft.com/office/drawing/2014/main" id="{2F428E0A-C894-4623-9267-BA457B153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2565400"/>
            <a:ext cx="2374900" cy="366713"/>
          </a:xfrm>
          <a:prstGeom prst="rect">
            <a:avLst/>
          </a:pr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EROS (ljubezen)</a:t>
            </a:r>
          </a:p>
        </p:txBody>
      </p:sp>
      <p:grpSp>
        <p:nvGrpSpPr>
          <p:cNvPr id="4124" name="Group 28">
            <a:extLst>
              <a:ext uri="{FF2B5EF4-FFF2-40B4-BE49-F238E27FC236}">
                <a16:creationId xmlns:a16="http://schemas.microsoft.com/office/drawing/2014/main" id="{9AAA80CD-D938-49EB-B747-D9870F1D22B0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2997200"/>
            <a:ext cx="576262" cy="1079500"/>
            <a:chOff x="521" y="1888"/>
            <a:chExt cx="363" cy="680"/>
          </a:xfrm>
        </p:grpSpPr>
        <p:sp>
          <p:nvSpPr>
            <p:cNvPr id="4109" name="Line 13">
              <a:extLst>
                <a:ext uri="{FF2B5EF4-FFF2-40B4-BE49-F238E27FC236}">
                  <a16:creationId xmlns:a16="http://schemas.microsoft.com/office/drawing/2014/main" id="{F9175FAD-89CF-4B6E-A380-FB94AE0078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" y="1888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110" name="Line 14">
              <a:extLst>
                <a:ext uri="{FF2B5EF4-FFF2-40B4-BE49-F238E27FC236}">
                  <a16:creationId xmlns:a16="http://schemas.microsoft.com/office/drawing/2014/main" id="{89E227B5-09E2-47AB-8755-3D3DCF65F2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" y="2568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111" name="Line 15">
              <a:extLst>
                <a:ext uri="{FF2B5EF4-FFF2-40B4-BE49-F238E27FC236}">
                  <a16:creationId xmlns:a16="http://schemas.microsoft.com/office/drawing/2014/main" id="{879EDB4A-3DA3-49B1-B9E0-BB991A33B4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" y="2205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4112" name="Text Box 16">
            <a:extLst>
              <a:ext uri="{FF2B5EF4-FFF2-40B4-BE49-F238E27FC236}">
                <a16:creationId xmlns:a16="http://schemas.microsoft.com/office/drawing/2014/main" id="{25CBB102-0A17-4C59-9D50-E8219D72F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3357563"/>
            <a:ext cx="2590800" cy="3667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URAN (Uranos - nebo)</a:t>
            </a:r>
          </a:p>
        </p:txBody>
      </p:sp>
      <p:sp>
        <p:nvSpPr>
          <p:cNvPr id="4113" name="Text Box 17">
            <a:extLst>
              <a:ext uri="{FF2B5EF4-FFF2-40B4-BE49-F238E27FC236}">
                <a16:creationId xmlns:a16="http://schemas.microsoft.com/office/drawing/2014/main" id="{8F86C61A-8E23-4809-AFB1-5DB1911E3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3860800"/>
            <a:ext cx="2736850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PONT (Pontos - morje)</a:t>
            </a:r>
          </a:p>
        </p:txBody>
      </p:sp>
      <p:sp>
        <p:nvSpPr>
          <p:cNvPr id="4114" name="Text Box 18">
            <a:extLst>
              <a:ext uri="{FF2B5EF4-FFF2-40B4-BE49-F238E27FC236}">
                <a16:creationId xmlns:a16="http://schemas.microsoft.com/office/drawing/2014/main" id="{B3454B42-785E-4CA8-8E47-A02969771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4365625"/>
            <a:ext cx="2592388" cy="366713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50000">
                <a:srgbClr val="3399FF"/>
              </a:gs>
              <a:gs pos="100000">
                <a:srgbClr val="00CC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GAIA + URAN</a:t>
            </a:r>
          </a:p>
        </p:txBody>
      </p:sp>
      <p:sp>
        <p:nvSpPr>
          <p:cNvPr id="4116" name="Line 20">
            <a:extLst>
              <a:ext uri="{FF2B5EF4-FFF2-40B4-BE49-F238E27FC236}">
                <a16:creationId xmlns:a16="http://schemas.microsoft.com/office/drawing/2014/main" id="{96635AD5-A9D3-4133-997F-58F2AEE576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3575" y="4797425"/>
            <a:ext cx="574675" cy="5048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4117" name="Line 21">
            <a:extLst>
              <a:ext uri="{FF2B5EF4-FFF2-40B4-BE49-F238E27FC236}">
                <a16:creationId xmlns:a16="http://schemas.microsoft.com/office/drawing/2014/main" id="{B7E81AA7-1019-48F0-84FE-46125DFB8746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2363" y="4868863"/>
            <a:ext cx="0" cy="4333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4118" name="Line 22">
            <a:extLst>
              <a:ext uri="{FF2B5EF4-FFF2-40B4-BE49-F238E27FC236}">
                <a16:creationId xmlns:a16="http://schemas.microsoft.com/office/drawing/2014/main" id="{191E5649-82A1-4C38-AF03-7EC6C761066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4797425"/>
            <a:ext cx="431800" cy="5032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4119" name="Text Box 23">
            <a:extLst>
              <a:ext uri="{FF2B5EF4-FFF2-40B4-BE49-F238E27FC236}">
                <a16:creationId xmlns:a16="http://schemas.microsoft.com/office/drawing/2014/main" id="{FF23AC61-E517-42FE-B94D-D782C817F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5373688"/>
            <a:ext cx="1727200" cy="366712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TITANI</a:t>
            </a:r>
          </a:p>
        </p:txBody>
      </p:sp>
      <p:sp>
        <p:nvSpPr>
          <p:cNvPr id="4120" name="Text Box 24">
            <a:extLst>
              <a:ext uri="{FF2B5EF4-FFF2-40B4-BE49-F238E27FC236}">
                <a16:creationId xmlns:a16="http://schemas.microsoft.com/office/drawing/2014/main" id="{98DED62D-DBE8-4778-A611-F9FAD5E67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5373688"/>
            <a:ext cx="2016125" cy="366712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KIKLOPI</a:t>
            </a:r>
          </a:p>
        </p:txBody>
      </p:sp>
      <p:sp>
        <p:nvSpPr>
          <p:cNvPr id="4121" name="Text Box 25">
            <a:extLst>
              <a:ext uri="{FF2B5EF4-FFF2-40B4-BE49-F238E27FC236}">
                <a16:creationId xmlns:a16="http://schemas.microsoft.com/office/drawing/2014/main" id="{B6D8DF0E-196E-4BD4-A844-19F823B3D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5373688"/>
            <a:ext cx="2232025" cy="366712"/>
          </a:xfrm>
          <a:prstGeom prst="rect">
            <a:avLst/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HEKATOHEIRI</a:t>
            </a:r>
          </a:p>
        </p:txBody>
      </p:sp>
      <p:grpSp>
        <p:nvGrpSpPr>
          <p:cNvPr id="4125" name="Group 29">
            <a:extLst>
              <a:ext uri="{FF2B5EF4-FFF2-40B4-BE49-F238E27FC236}">
                <a16:creationId xmlns:a16="http://schemas.microsoft.com/office/drawing/2014/main" id="{30A43AEE-DCF2-4B5F-93B1-C12C108909D8}"/>
              </a:ext>
            </a:extLst>
          </p:cNvPr>
          <p:cNvGrpSpPr>
            <a:grpSpLocks/>
          </p:cNvGrpSpPr>
          <p:nvPr/>
        </p:nvGrpSpPr>
        <p:grpSpPr bwMode="auto">
          <a:xfrm>
            <a:off x="1692275" y="5589588"/>
            <a:ext cx="576263" cy="1079500"/>
            <a:chOff x="521" y="1888"/>
            <a:chExt cx="363" cy="680"/>
          </a:xfrm>
        </p:grpSpPr>
        <p:sp>
          <p:nvSpPr>
            <p:cNvPr id="4126" name="Line 30">
              <a:extLst>
                <a:ext uri="{FF2B5EF4-FFF2-40B4-BE49-F238E27FC236}">
                  <a16:creationId xmlns:a16="http://schemas.microsoft.com/office/drawing/2014/main" id="{567094C1-DEC1-438F-B843-BD12CC261F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" y="1888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127" name="Line 31">
              <a:extLst>
                <a:ext uri="{FF2B5EF4-FFF2-40B4-BE49-F238E27FC236}">
                  <a16:creationId xmlns:a16="http://schemas.microsoft.com/office/drawing/2014/main" id="{441941D0-13D9-4DDB-B731-153A62AEEF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" y="2568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128" name="Line 32">
              <a:extLst>
                <a:ext uri="{FF2B5EF4-FFF2-40B4-BE49-F238E27FC236}">
                  <a16:creationId xmlns:a16="http://schemas.microsoft.com/office/drawing/2014/main" id="{012E36A1-0CE1-4C2C-AB1E-F40795E108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" y="2205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4129" name="Text Box 33">
            <a:extLst>
              <a:ext uri="{FF2B5EF4-FFF2-40B4-BE49-F238E27FC236}">
                <a16:creationId xmlns:a16="http://schemas.microsoft.com/office/drawing/2014/main" id="{32F1AD97-F9D0-4461-98B9-221654C4C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5876925"/>
            <a:ext cx="1655762" cy="366713"/>
          </a:xfrm>
          <a:prstGeom prst="rect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6 titanov</a:t>
            </a:r>
          </a:p>
        </p:txBody>
      </p:sp>
      <p:sp>
        <p:nvSpPr>
          <p:cNvPr id="4130" name="Text Box 34">
            <a:extLst>
              <a:ext uri="{FF2B5EF4-FFF2-40B4-BE49-F238E27FC236}">
                <a16:creationId xmlns:a16="http://schemas.microsoft.com/office/drawing/2014/main" id="{FF965A74-C66F-47E2-A451-064A9782C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6308725"/>
            <a:ext cx="1655762" cy="366713"/>
          </a:xfrm>
          <a:prstGeom prst="rect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6 titanid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2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20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7" dur="20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 animBg="1"/>
      <p:bldP spid="4105" grpId="0" animBg="1"/>
      <p:bldP spid="4107" grpId="0" animBg="1"/>
      <p:bldP spid="4108" grpId="0" animBg="1"/>
      <p:bldP spid="4112" grpId="0" animBg="1"/>
      <p:bldP spid="4113" grpId="0" animBg="1"/>
      <p:bldP spid="4114" grpId="0" animBg="1"/>
      <p:bldP spid="4119" grpId="0" animBg="1"/>
      <p:bldP spid="4120" grpId="0" animBg="1"/>
      <p:bldP spid="4121" grpId="0" animBg="1"/>
      <p:bldP spid="4129" grpId="0" animBg="1"/>
      <p:bldP spid="41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>
            <a:extLst>
              <a:ext uri="{FF2B5EF4-FFF2-40B4-BE49-F238E27FC236}">
                <a16:creationId xmlns:a16="http://schemas.microsoft.com/office/drawing/2014/main" id="{D0A07BBB-37F9-4EB3-80F0-9173C3EF59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GRŠI BOGOVI</a:t>
            </a:r>
            <a:br>
              <a:rPr lang="sl-SI" altLang="sl-SI" sz="2000" b="1">
                <a:latin typeface="Comic Sans MS" panose="030F0702030302020204" pitchFamily="66" charset="0"/>
              </a:rPr>
            </a:br>
            <a:r>
              <a:rPr lang="sl-SI" altLang="sl-SI" sz="2000" b="1"/>
              <a:t> (</a:t>
            </a:r>
            <a:r>
              <a:rPr lang="sl-SI" altLang="sl-SI" sz="2000" b="1">
                <a:solidFill>
                  <a:schemeClr val="tx1"/>
                </a:solidFill>
              </a:rPr>
              <a:t>12 glavnih grških bogov)</a:t>
            </a:r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02AFB5F0-A959-4B93-AF82-B69684AD5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941888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ZEVS</a:t>
            </a:r>
            <a:r>
              <a:rPr lang="sl-SI" altLang="sl-SI">
                <a:latin typeface="Comic Sans MS" panose="030F0702030302020204" pitchFamily="66" charset="0"/>
              </a:rPr>
              <a:t> </a:t>
            </a:r>
            <a:r>
              <a:rPr lang="sl-SI" altLang="sl-SI" i="1">
                <a:latin typeface="Comic Sans MS" panose="030F0702030302020204" pitchFamily="66" charset="0"/>
              </a:rPr>
              <a:t>(rimski Jupiter)</a:t>
            </a:r>
          </a:p>
        </p:txBody>
      </p:sp>
      <p:sp>
        <p:nvSpPr>
          <p:cNvPr id="6156" name="Text Box 12">
            <a:extLst>
              <a:ext uri="{FF2B5EF4-FFF2-40B4-BE49-F238E27FC236}">
                <a16:creationId xmlns:a16="http://schemas.microsoft.com/office/drawing/2014/main" id="{64DA931B-DA63-4C3E-A38A-E7BE4E940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888" y="5300663"/>
            <a:ext cx="3240087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sl-SI" altLang="sl-SI">
                <a:latin typeface="Comic Sans MS" panose="030F0702030302020204" pitchFamily="66" charset="0"/>
              </a:rPr>
              <a:t>najvišji bog</a:t>
            </a:r>
          </a:p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-orel</a:t>
            </a:r>
          </a:p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-blisk in grom (orožje)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FB22583F-C101-4AFF-A951-E0D404D04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868863"/>
            <a:ext cx="2987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HERA</a:t>
            </a:r>
            <a:r>
              <a:rPr lang="sl-SI" altLang="sl-SI">
                <a:latin typeface="Comic Sans MS" panose="030F0702030302020204" pitchFamily="66" charset="0"/>
              </a:rPr>
              <a:t> </a:t>
            </a:r>
            <a:r>
              <a:rPr lang="sl-SI" altLang="sl-SI" i="1">
                <a:latin typeface="Comic Sans MS" panose="030F0702030302020204" pitchFamily="66" charset="0"/>
              </a:rPr>
              <a:t>(rimska Juno ali Junona)</a:t>
            </a:r>
          </a:p>
        </p:txBody>
      </p:sp>
      <p:sp>
        <p:nvSpPr>
          <p:cNvPr id="6159" name="Text Box 15">
            <a:extLst>
              <a:ext uri="{FF2B5EF4-FFF2-40B4-BE49-F238E27FC236}">
                <a16:creationId xmlns:a16="http://schemas.microsoft.com/office/drawing/2014/main" id="{3E9D2CAB-B6F4-4553-B6C7-F74186034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661025"/>
            <a:ext cx="3529012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-Zevsova sestra in žena</a:t>
            </a:r>
          </a:p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-zavetnica zakona, prooda</a:t>
            </a:r>
          </a:p>
        </p:txBody>
      </p:sp>
      <p:sp>
        <p:nvSpPr>
          <p:cNvPr id="6162" name="Text Box 18">
            <a:extLst>
              <a:ext uri="{FF2B5EF4-FFF2-40B4-BE49-F238E27FC236}">
                <a16:creationId xmlns:a16="http://schemas.microsoft.com/office/drawing/2014/main" id="{871447A5-8521-4070-BB14-EB92F9BEC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196975"/>
            <a:ext cx="316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ATENA</a:t>
            </a:r>
            <a:r>
              <a:rPr lang="sl-SI" altLang="sl-SI">
                <a:latin typeface="Comic Sans MS" panose="030F0702030302020204" pitchFamily="66" charset="0"/>
              </a:rPr>
              <a:t> </a:t>
            </a:r>
            <a:r>
              <a:rPr lang="sl-SI" altLang="sl-SI" i="1">
                <a:latin typeface="Comic Sans MS" panose="030F0702030302020204" pitchFamily="66" charset="0"/>
              </a:rPr>
              <a:t>(rimska Minerva)</a:t>
            </a:r>
          </a:p>
        </p:txBody>
      </p:sp>
      <p:sp>
        <p:nvSpPr>
          <p:cNvPr id="6163" name="Text Box 19">
            <a:extLst>
              <a:ext uri="{FF2B5EF4-FFF2-40B4-BE49-F238E27FC236}">
                <a16:creationId xmlns:a16="http://schemas.microsoft.com/office/drawing/2014/main" id="{06B4C79A-A73A-43FC-A07E-C22CAB2F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557338"/>
            <a:ext cx="3168650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-boginja modrosti, znanja in plemiškega vojskovanja</a:t>
            </a:r>
          </a:p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-sova</a:t>
            </a:r>
          </a:p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-zaščitnica Aten</a:t>
            </a:r>
          </a:p>
        </p:txBody>
      </p:sp>
      <p:pic>
        <p:nvPicPr>
          <p:cNvPr id="6164" name="Picture 20" descr="ZEVS">
            <a:extLst>
              <a:ext uri="{FF2B5EF4-FFF2-40B4-BE49-F238E27FC236}">
                <a16:creationId xmlns:a16="http://schemas.microsoft.com/office/drawing/2014/main" id="{83C513E5-ED7E-4805-8BFC-C48CEF772A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052513"/>
            <a:ext cx="25527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5" name="Picture 21" descr="HERA">
            <a:extLst>
              <a:ext uri="{FF2B5EF4-FFF2-40B4-BE49-F238E27FC236}">
                <a16:creationId xmlns:a16="http://schemas.microsoft.com/office/drawing/2014/main" id="{6565689C-7313-45C1-B18D-3576480BAA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2544762" cy="448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6" name="Picture 22" descr="ATENA1">
            <a:extLst>
              <a:ext uri="{FF2B5EF4-FFF2-40B4-BE49-F238E27FC236}">
                <a16:creationId xmlns:a16="http://schemas.microsoft.com/office/drawing/2014/main" id="{0265CAC6-9AB6-40A2-A371-09A4AB7FF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141663"/>
            <a:ext cx="2363788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67" name="Text Box 23">
            <a:extLst>
              <a:ext uri="{FF2B5EF4-FFF2-40B4-BE49-F238E27FC236}">
                <a16:creationId xmlns:a16="http://schemas.microsoft.com/office/drawing/2014/main" id="{6A16CFF0-8414-40BB-A6CA-A198AAFE4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868863"/>
            <a:ext cx="2987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HERA</a:t>
            </a:r>
            <a:r>
              <a:rPr lang="sl-SI" altLang="sl-SI">
                <a:latin typeface="Comic Sans MS" panose="030F0702030302020204" pitchFamily="66" charset="0"/>
              </a:rPr>
              <a:t> </a:t>
            </a:r>
            <a:r>
              <a:rPr lang="sl-SI" altLang="sl-SI" i="1">
                <a:latin typeface="Comic Sans MS" panose="030F0702030302020204" pitchFamily="66" charset="0"/>
              </a:rPr>
              <a:t>(rimska Juno ali Junona)</a:t>
            </a:r>
          </a:p>
        </p:txBody>
      </p:sp>
      <p:sp>
        <p:nvSpPr>
          <p:cNvPr id="6168" name="Text Box 24">
            <a:extLst>
              <a:ext uri="{FF2B5EF4-FFF2-40B4-BE49-F238E27FC236}">
                <a16:creationId xmlns:a16="http://schemas.microsoft.com/office/drawing/2014/main" id="{D95B7D6D-0892-469A-BCEA-61A9A8A78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661025"/>
            <a:ext cx="3529012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-Zevsova sestra in žena</a:t>
            </a:r>
          </a:p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-zavetnica zakona, prooda</a:t>
            </a:r>
          </a:p>
        </p:txBody>
      </p:sp>
      <p:sp>
        <p:nvSpPr>
          <p:cNvPr id="6169" name="Text Box 25">
            <a:extLst>
              <a:ext uri="{FF2B5EF4-FFF2-40B4-BE49-F238E27FC236}">
                <a16:creationId xmlns:a16="http://schemas.microsoft.com/office/drawing/2014/main" id="{2D72F973-6158-4F4B-9DA3-DD996486E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868863"/>
            <a:ext cx="2987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HERA</a:t>
            </a:r>
            <a:r>
              <a:rPr lang="sl-SI" altLang="sl-SI">
                <a:latin typeface="Comic Sans MS" panose="030F0702030302020204" pitchFamily="66" charset="0"/>
              </a:rPr>
              <a:t> </a:t>
            </a:r>
            <a:r>
              <a:rPr lang="sl-SI" altLang="sl-SI" i="1">
                <a:latin typeface="Comic Sans MS" panose="030F0702030302020204" pitchFamily="66" charset="0"/>
              </a:rPr>
              <a:t>(rimska Juno ali Junona)</a:t>
            </a:r>
          </a:p>
        </p:txBody>
      </p:sp>
      <p:sp>
        <p:nvSpPr>
          <p:cNvPr id="6170" name="Text Box 26">
            <a:extLst>
              <a:ext uri="{FF2B5EF4-FFF2-40B4-BE49-F238E27FC236}">
                <a16:creationId xmlns:a16="http://schemas.microsoft.com/office/drawing/2014/main" id="{86CF7376-B382-40D5-98C5-5939AA197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661025"/>
            <a:ext cx="3529012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-Zevsova sestra in žena</a:t>
            </a:r>
          </a:p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-zavetnica zakona, prooda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55" grpId="0"/>
      <p:bldP spid="6156" grpId="0"/>
      <p:bldP spid="6158" grpId="0"/>
      <p:bldP spid="6159" grpId="0"/>
      <p:bldP spid="6162" grpId="0"/>
      <p:bldP spid="6163" grpId="0"/>
      <p:bldP spid="6167" grpId="0"/>
      <p:bldP spid="6168" grpId="0"/>
      <p:bldP spid="6169" grpId="0"/>
      <p:bldP spid="61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>
            <a:extLst>
              <a:ext uri="{FF2B5EF4-FFF2-40B4-BE49-F238E27FC236}">
                <a16:creationId xmlns:a16="http://schemas.microsoft.com/office/drawing/2014/main" id="{7ACEDC11-5C65-4DE8-9BBA-0426C759C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GRŠI BOGOVI</a:t>
            </a:r>
            <a:br>
              <a:rPr lang="sl-SI" altLang="sl-SI" sz="1800">
                <a:solidFill>
                  <a:srgbClr val="009900"/>
                </a:solidFill>
                <a:latin typeface="Comic Sans MS" panose="030F0702030302020204" pitchFamily="66" charset="0"/>
              </a:rPr>
            </a:br>
            <a:r>
              <a:rPr lang="sl-SI" altLang="sl-SI" sz="1800">
                <a:latin typeface="Comic Sans MS" panose="030F0702030302020204" pitchFamily="66" charset="0"/>
              </a:rPr>
              <a:t> </a:t>
            </a:r>
            <a:r>
              <a:rPr lang="sl-SI" altLang="sl-SI" sz="1800" b="1">
                <a:latin typeface="Comic Sans MS" panose="030F0702030302020204" pitchFamily="66" charset="0"/>
              </a:rPr>
              <a:t>(</a:t>
            </a:r>
            <a:r>
              <a:rPr lang="sl-SI" altLang="sl-SI" sz="1800" b="1">
                <a:solidFill>
                  <a:schemeClr val="tx1"/>
                </a:solidFill>
                <a:latin typeface="Comic Sans MS" panose="030F0702030302020204" pitchFamily="66" charset="0"/>
              </a:rPr>
              <a:t>12 glavnih grških bogov)</a:t>
            </a:r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5CEF2EA2-91E3-4C3E-9880-8107EB92A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60800"/>
            <a:ext cx="2987675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APOLON </a:t>
            </a:r>
            <a:r>
              <a:rPr lang="sl-SI" altLang="sl-SI" i="1">
                <a:latin typeface="Comic Sans MS" panose="030F0702030302020204" pitchFamily="66" charset="0"/>
              </a:rPr>
              <a:t>(nima rimskega </a:t>
            </a:r>
          </a:p>
          <a:p>
            <a:pPr>
              <a:spcBef>
                <a:spcPct val="50000"/>
              </a:spcBef>
            </a:pPr>
            <a:r>
              <a:rPr lang="sl-SI" altLang="sl-SI" i="1">
                <a:latin typeface="Comic Sans MS" panose="030F0702030302020204" pitchFamily="66" charset="0"/>
              </a:rPr>
              <a:t>                 dvojnika)</a:t>
            </a:r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E6D11877-DE07-4C4B-9CA5-43D47E728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652963"/>
            <a:ext cx="3311525" cy="201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-bog svetlobe, petja, glasbe</a:t>
            </a:r>
          </a:p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-ob sebi je imel 9 muz</a:t>
            </a:r>
          </a:p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-odganjalec zla</a:t>
            </a:r>
          </a:p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-bog živine in sprave</a:t>
            </a:r>
          </a:p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-kuščar</a:t>
            </a:r>
          </a:p>
        </p:txBody>
      </p:sp>
      <p:sp>
        <p:nvSpPr>
          <p:cNvPr id="8203" name="Text Box 11">
            <a:extLst>
              <a:ext uri="{FF2B5EF4-FFF2-40B4-BE49-F238E27FC236}">
                <a16:creationId xmlns:a16="http://schemas.microsoft.com/office/drawing/2014/main" id="{3C48A3A8-2452-403D-AFB5-1BA70A36D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213" y="1773238"/>
            <a:ext cx="3527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POZEJDON</a:t>
            </a:r>
            <a:r>
              <a:rPr lang="sl-SI" altLang="sl-SI">
                <a:latin typeface="Comic Sans MS" panose="030F0702030302020204" pitchFamily="66" charset="0"/>
              </a:rPr>
              <a:t> </a:t>
            </a:r>
            <a:r>
              <a:rPr lang="sl-SI" altLang="sl-SI" i="1">
                <a:latin typeface="Comic Sans MS" panose="030F0702030302020204" pitchFamily="66" charset="0"/>
              </a:rPr>
              <a:t>(rimski Neptun)</a:t>
            </a:r>
          </a:p>
        </p:txBody>
      </p:sp>
      <p:sp>
        <p:nvSpPr>
          <p:cNvPr id="8204" name="Text Box 12">
            <a:extLst>
              <a:ext uri="{FF2B5EF4-FFF2-40B4-BE49-F238E27FC236}">
                <a16:creationId xmlns:a16="http://schemas.microsoft.com/office/drawing/2014/main" id="{24DFB723-4F27-4805-86E7-A553E106B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2133600"/>
            <a:ext cx="3024187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-bog morja in potresov</a:t>
            </a:r>
          </a:p>
          <a:p>
            <a:pPr>
              <a:spcBef>
                <a:spcPct val="50000"/>
              </a:spcBef>
            </a:pPr>
            <a:endParaRPr lang="sl-SI" altLang="sl-SI">
              <a:latin typeface="Comic Sans MS" panose="030F0702030302020204" pitchFamily="66" charset="0"/>
            </a:endParaRPr>
          </a:p>
        </p:txBody>
      </p:sp>
      <p:sp>
        <p:nvSpPr>
          <p:cNvPr id="8206" name="Text Box 14">
            <a:extLst>
              <a:ext uri="{FF2B5EF4-FFF2-40B4-BE49-F238E27FC236}">
                <a16:creationId xmlns:a16="http://schemas.microsoft.com/office/drawing/2014/main" id="{46199B5E-1C72-4784-A241-A6182E2AF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250" y="981075"/>
            <a:ext cx="295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DEMETRA </a:t>
            </a:r>
            <a:r>
              <a:rPr lang="sl-SI" altLang="sl-SI" i="1">
                <a:latin typeface="Comic Sans MS" panose="030F0702030302020204" pitchFamily="66" charset="0"/>
              </a:rPr>
              <a:t>(rimska Ceres      	      ali Cerera)</a:t>
            </a:r>
          </a:p>
        </p:txBody>
      </p:sp>
      <p:sp>
        <p:nvSpPr>
          <p:cNvPr id="8207" name="Text Box 15">
            <a:extLst>
              <a:ext uri="{FF2B5EF4-FFF2-40B4-BE49-F238E27FC236}">
                <a16:creationId xmlns:a16="http://schemas.microsoft.com/office/drawing/2014/main" id="{77F584C9-47F3-48EE-80DB-C91F839EF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628775"/>
            <a:ext cx="2808288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-boginja poljedelstva,</a:t>
            </a:r>
          </a:p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 žetve in plodnosti</a:t>
            </a:r>
          </a:p>
        </p:txBody>
      </p:sp>
      <p:pic>
        <p:nvPicPr>
          <p:cNvPr id="8208" name="Picture 16" descr="APOLON">
            <a:extLst>
              <a:ext uri="{FF2B5EF4-FFF2-40B4-BE49-F238E27FC236}">
                <a16:creationId xmlns:a16="http://schemas.microsoft.com/office/drawing/2014/main" id="{4E5C05C3-20E5-4F41-ABA6-B8A94103D7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2136775" cy="3240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0" name="Picture 18" descr="demetra">
            <a:extLst>
              <a:ext uri="{FF2B5EF4-FFF2-40B4-BE49-F238E27FC236}">
                <a16:creationId xmlns:a16="http://schemas.microsoft.com/office/drawing/2014/main" id="{70E07784-BC4E-4D10-9A55-F9DA16A5E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2565400"/>
            <a:ext cx="1985962" cy="352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1" name="Picture 19" descr="pozejdon2">
            <a:extLst>
              <a:ext uri="{FF2B5EF4-FFF2-40B4-BE49-F238E27FC236}">
                <a16:creationId xmlns:a16="http://schemas.microsoft.com/office/drawing/2014/main" id="{0F082E68-630F-4E39-B441-151F9AEAAC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938" y="2565400"/>
            <a:ext cx="2524125" cy="352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 tmFilter="0,0; .5, 1; 1, 1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200" grpId="0"/>
      <p:bldP spid="8201" grpId="0"/>
      <p:bldP spid="8203" grpId="0"/>
      <p:bldP spid="8204" grpId="0"/>
      <p:bldP spid="8206" grpId="0"/>
      <p:bldP spid="820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>
            <a:extLst>
              <a:ext uri="{FF2B5EF4-FFF2-40B4-BE49-F238E27FC236}">
                <a16:creationId xmlns:a16="http://schemas.microsoft.com/office/drawing/2014/main" id="{DA686E93-2E54-4CE3-8499-3BA944E55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GRŠI BOGOVI</a:t>
            </a:r>
            <a:br>
              <a:rPr lang="sl-SI" altLang="sl-SI" b="1">
                <a:latin typeface="Comic Sans MS" panose="030F0702030302020204" pitchFamily="66" charset="0"/>
              </a:rPr>
            </a:br>
            <a:r>
              <a:rPr lang="sl-SI" altLang="sl-SI" sz="1800">
                <a:latin typeface="Comic Sans MS" panose="030F0702030302020204" pitchFamily="66" charset="0"/>
              </a:rPr>
              <a:t> (</a:t>
            </a:r>
            <a:r>
              <a:rPr lang="sl-SI" altLang="sl-SI" sz="1800">
                <a:solidFill>
                  <a:schemeClr val="tx1"/>
                </a:solidFill>
                <a:latin typeface="Comic Sans MS" panose="030F0702030302020204" pitchFamily="66" charset="0"/>
              </a:rPr>
              <a:t>12 glavnih grških bogov)</a:t>
            </a:r>
          </a:p>
        </p:txBody>
      </p:sp>
      <p:sp>
        <p:nvSpPr>
          <p:cNvPr id="9222" name="Text Box 6">
            <a:extLst>
              <a:ext uri="{FF2B5EF4-FFF2-40B4-BE49-F238E27FC236}">
                <a16:creationId xmlns:a16="http://schemas.microsoft.com/office/drawing/2014/main" id="{E5A8DDA7-58E0-4D81-B7D7-16918B292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005263"/>
            <a:ext cx="30972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ARTEMIDA </a:t>
            </a:r>
            <a:r>
              <a:rPr lang="sl-SI" altLang="sl-SI">
                <a:latin typeface="Comic Sans MS" panose="030F0702030302020204" pitchFamily="66" charset="0"/>
              </a:rPr>
              <a:t>(rimska Diana)</a:t>
            </a:r>
          </a:p>
        </p:txBody>
      </p:sp>
      <p:sp>
        <p:nvSpPr>
          <p:cNvPr id="9223" name="Text Box 7">
            <a:extLst>
              <a:ext uri="{FF2B5EF4-FFF2-40B4-BE49-F238E27FC236}">
                <a16:creationId xmlns:a16="http://schemas.microsoft.com/office/drawing/2014/main" id="{F2A4477C-9361-4E05-95BE-B705C90AA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437063"/>
            <a:ext cx="3095625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-boginja divjih živali, lova, plodnosti in poroda </a:t>
            </a:r>
          </a:p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-žaba</a:t>
            </a:r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69DE0649-89BD-42C6-BE92-B0B4732EF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1557338"/>
            <a:ext cx="32400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AFRODITA</a:t>
            </a:r>
            <a:r>
              <a:rPr lang="sl-SI" altLang="sl-SI">
                <a:latin typeface="Comic Sans MS" panose="030F0702030302020204" pitchFamily="66" charset="0"/>
              </a:rPr>
              <a:t> (rimska Venera)</a:t>
            </a:r>
          </a:p>
        </p:txBody>
      </p:sp>
      <p:sp>
        <p:nvSpPr>
          <p:cNvPr id="9226" name="Text Box 10">
            <a:extLst>
              <a:ext uri="{FF2B5EF4-FFF2-40B4-BE49-F238E27FC236}">
                <a16:creationId xmlns:a16="http://schemas.microsoft.com/office/drawing/2014/main" id="{EBF9651F-B727-4994-A7E8-8D6D363C8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2060575"/>
            <a:ext cx="3240087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sl-SI" altLang="sl-SI">
                <a:latin typeface="Comic Sans MS" panose="030F0702030302020204" pitchFamily="66" charset="0"/>
              </a:rPr>
              <a:t>boginja ljubezni, lepote in plodnosti</a:t>
            </a:r>
          </a:p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-golobica</a:t>
            </a:r>
          </a:p>
        </p:txBody>
      </p:sp>
      <p:sp>
        <p:nvSpPr>
          <p:cNvPr id="9227" name="Text Box 11">
            <a:extLst>
              <a:ext uri="{FF2B5EF4-FFF2-40B4-BE49-F238E27FC236}">
                <a16:creationId xmlns:a16="http://schemas.microsoft.com/office/drawing/2014/main" id="{F53C623A-1BF4-40E3-89E5-BACBF4033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229225"/>
            <a:ext cx="3311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HERMES</a:t>
            </a:r>
            <a:r>
              <a:rPr lang="sl-SI" altLang="sl-SI">
                <a:latin typeface="Comic Sans MS" panose="030F0702030302020204" pitchFamily="66" charset="0"/>
              </a:rPr>
              <a:t> (rimski Merkur)</a:t>
            </a:r>
          </a:p>
        </p:txBody>
      </p:sp>
      <p:sp>
        <p:nvSpPr>
          <p:cNvPr id="9228" name="Text Box 12">
            <a:extLst>
              <a:ext uri="{FF2B5EF4-FFF2-40B4-BE49-F238E27FC236}">
                <a16:creationId xmlns:a16="http://schemas.microsoft.com/office/drawing/2014/main" id="{6F4FF832-0404-4645-92F1-BB5A49FE4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589588"/>
            <a:ext cx="3240087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-glasnik in sel bogov</a:t>
            </a:r>
          </a:p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-bog trgovine, prometa, tatov in gimnastike </a:t>
            </a:r>
          </a:p>
        </p:txBody>
      </p:sp>
      <p:pic>
        <p:nvPicPr>
          <p:cNvPr id="9229" name="Picture 13" descr="artemida">
            <a:extLst>
              <a:ext uri="{FF2B5EF4-FFF2-40B4-BE49-F238E27FC236}">
                <a16:creationId xmlns:a16="http://schemas.microsoft.com/office/drawing/2014/main" id="{697E4A7D-3701-4132-9DBD-62E60929A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765175"/>
            <a:ext cx="1835150" cy="316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0" name="Picture 14" descr="Hermes">
            <a:extLst>
              <a:ext uri="{FF2B5EF4-FFF2-40B4-BE49-F238E27FC236}">
                <a16:creationId xmlns:a16="http://schemas.microsoft.com/office/drawing/2014/main" id="{9F1E0986-0454-4281-8D79-EAA30821B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96975"/>
            <a:ext cx="2773362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1" name="Picture 15" descr="afrodita">
            <a:extLst>
              <a:ext uri="{FF2B5EF4-FFF2-40B4-BE49-F238E27FC236}">
                <a16:creationId xmlns:a16="http://schemas.microsoft.com/office/drawing/2014/main" id="{A1F50B9F-1983-429F-9FC4-89400F6E6F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284538"/>
            <a:ext cx="2601913" cy="2792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 tmFilter="0,0; .5, 1; 1, 1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6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2" grpId="0"/>
      <p:bldP spid="9223" grpId="0"/>
      <p:bldP spid="9225" grpId="0"/>
      <p:bldP spid="9226" grpId="0"/>
      <p:bldP spid="9227" grpId="0"/>
      <p:bldP spid="92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>
            <a:extLst>
              <a:ext uri="{FF2B5EF4-FFF2-40B4-BE49-F238E27FC236}">
                <a16:creationId xmlns:a16="http://schemas.microsoft.com/office/drawing/2014/main" id="{2AD0953E-868C-4B09-BE01-D7F08E371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GRŠI BOGOVI</a:t>
            </a:r>
            <a:br>
              <a:rPr lang="sl-SI" altLang="sl-SI" sz="1800">
                <a:latin typeface="Comic Sans MS" panose="030F0702030302020204" pitchFamily="66" charset="0"/>
              </a:rPr>
            </a:br>
            <a:r>
              <a:rPr lang="sl-SI" altLang="sl-SI" sz="1800">
                <a:latin typeface="Comic Sans MS" panose="030F0702030302020204" pitchFamily="66" charset="0"/>
              </a:rPr>
              <a:t> (</a:t>
            </a:r>
            <a:r>
              <a:rPr lang="sl-SI" altLang="sl-SI" sz="1800">
                <a:solidFill>
                  <a:schemeClr val="tx1"/>
                </a:solidFill>
                <a:latin typeface="Comic Sans MS" panose="030F0702030302020204" pitchFamily="66" charset="0"/>
              </a:rPr>
              <a:t>12 glavnih grških bogov)</a:t>
            </a:r>
          </a:p>
        </p:txBody>
      </p:sp>
      <p:sp>
        <p:nvSpPr>
          <p:cNvPr id="10247" name="Text Box 7">
            <a:extLst>
              <a:ext uri="{FF2B5EF4-FFF2-40B4-BE49-F238E27FC236}">
                <a16:creationId xmlns:a16="http://schemas.microsoft.com/office/drawing/2014/main" id="{09C0192F-8737-4CFF-81C6-581EFC906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05263"/>
            <a:ext cx="3024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HEFAJST</a:t>
            </a:r>
            <a:r>
              <a:rPr lang="sl-SI" altLang="sl-SI">
                <a:latin typeface="Comic Sans MS" panose="030F0702030302020204" pitchFamily="66" charset="0"/>
              </a:rPr>
              <a:t> (rimski Vulkan)</a:t>
            </a:r>
          </a:p>
        </p:txBody>
      </p:sp>
      <p:sp>
        <p:nvSpPr>
          <p:cNvPr id="10248" name="Text Box 8">
            <a:extLst>
              <a:ext uri="{FF2B5EF4-FFF2-40B4-BE49-F238E27FC236}">
                <a16:creationId xmlns:a16="http://schemas.microsoft.com/office/drawing/2014/main" id="{44AF8176-A41B-463A-A095-2F5997388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365625"/>
            <a:ext cx="338455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-šepavi kovač in rokodelec (zaščitnik kovačev)</a:t>
            </a:r>
          </a:p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-bog ognja in vulkanov</a:t>
            </a:r>
          </a:p>
        </p:txBody>
      </p:sp>
      <p:sp>
        <p:nvSpPr>
          <p:cNvPr id="10249" name="Text Box 9">
            <a:extLst>
              <a:ext uri="{FF2B5EF4-FFF2-40B4-BE49-F238E27FC236}">
                <a16:creationId xmlns:a16="http://schemas.microsoft.com/office/drawing/2014/main" id="{79BC592D-8436-428F-B030-6742F5529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41438"/>
            <a:ext cx="316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HESTIJA</a:t>
            </a:r>
            <a:r>
              <a:rPr lang="sl-SI" altLang="sl-SI">
                <a:latin typeface="Comic Sans MS" panose="030F0702030302020204" pitchFamily="66" charset="0"/>
              </a:rPr>
              <a:t> (rimska Vesta)</a:t>
            </a:r>
          </a:p>
        </p:txBody>
      </p:sp>
      <p:sp>
        <p:nvSpPr>
          <p:cNvPr id="10250" name="Text Box 10">
            <a:extLst>
              <a:ext uri="{FF2B5EF4-FFF2-40B4-BE49-F238E27FC236}">
                <a16:creationId xmlns:a16="http://schemas.microsoft.com/office/drawing/2014/main" id="{5B3A4529-677F-445E-869F-F160FAF78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73238"/>
            <a:ext cx="28813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-boginja ognjišča in doma</a:t>
            </a:r>
          </a:p>
        </p:txBody>
      </p:sp>
      <p:sp>
        <p:nvSpPr>
          <p:cNvPr id="10251" name="Text Box 11">
            <a:extLst>
              <a:ext uri="{FF2B5EF4-FFF2-40B4-BE49-F238E27FC236}">
                <a16:creationId xmlns:a16="http://schemas.microsoft.com/office/drawing/2014/main" id="{1D4BDE4A-2D2A-4B7A-B4B5-6292A2E59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5084763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ARES</a:t>
            </a:r>
          </a:p>
        </p:txBody>
      </p:sp>
      <p:sp>
        <p:nvSpPr>
          <p:cNvPr id="10252" name="Text Box 12">
            <a:extLst>
              <a:ext uri="{FF2B5EF4-FFF2-40B4-BE49-F238E27FC236}">
                <a16:creationId xmlns:a16="http://schemas.microsoft.com/office/drawing/2014/main" id="{0B6EA3F1-480A-4542-B713-BBD4CB0BF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5373688"/>
            <a:ext cx="2592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-bog vojne</a:t>
            </a:r>
          </a:p>
        </p:txBody>
      </p:sp>
      <p:pic>
        <p:nvPicPr>
          <p:cNvPr id="10253" name="Picture 13" descr="HEFAJST">
            <a:extLst>
              <a:ext uri="{FF2B5EF4-FFF2-40B4-BE49-F238E27FC236}">
                <a16:creationId xmlns:a16="http://schemas.microsoft.com/office/drawing/2014/main" id="{12E0FEF8-B2CA-47E9-9A21-CB76EA587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1700213"/>
            <a:ext cx="2735262" cy="219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4" name="Picture 14" descr="hestija">
            <a:extLst>
              <a:ext uri="{FF2B5EF4-FFF2-40B4-BE49-F238E27FC236}">
                <a16:creationId xmlns:a16="http://schemas.microsoft.com/office/drawing/2014/main" id="{F12D5BD7-903D-45CB-86FA-0DE886E890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276475"/>
            <a:ext cx="2108200" cy="433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5" name="Picture 15" descr="ARES">
            <a:extLst>
              <a:ext uri="{FF2B5EF4-FFF2-40B4-BE49-F238E27FC236}">
                <a16:creationId xmlns:a16="http://schemas.microsoft.com/office/drawing/2014/main" id="{984507FB-2DA3-4920-A2B8-135786CC3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1557338"/>
            <a:ext cx="2692400" cy="348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 tmFilter="0,0; .5, 1; 1, 1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7" grpId="0"/>
      <p:bldP spid="10248" grpId="0"/>
      <p:bldP spid="10249" grpId="0"/>
      <p:bldP spid="10250" grpId="0"/>
      <p:bldP spid="10251" grpId="0"/>
      <p:bldP spid="102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>
            <a:extLst>
              <a:ext uri="{FF2B5EF4-FFF2-40B4-BE49-F238E27FC236}">
                <a16:creationId xmlns:a16="http://schemas.microsoft.com/office/drawing/2014/main" id="{1B968BC6-6568-49C1-8A69-EEACE68D78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6000">
                <a:solidFill>
                  <a:srgbClr val="006600"/>
                </a:solidFill>
                <a:latin typeface="Comic Sans MS" panose="030F0702030302020204" pitchFamily="66" charset="0"/>
              </a:rPr>
              <a:t>LASTNOSTI BOGOV</a:t>
            </a:r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9E8F46C5-45F0-461C-8AA4-D4575E90B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420938"/>
            <a:ext cx="4752975" cy="337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3600" b="1">
                <a:latin typeface="Comic Sans MS" panose="030F0702030302020204" pitchFamily="66" charset="0"/>
              </a:rPr>
              <a:t>Človeške lastnosti</a:t>
            </a:r>
            <a:r>
              <a:rPr lang="sl-SI" altLang="sl-SI">
                <a:latin typeface="Comic Sans MS" panose="030F0702030302020204" pitchFamily="66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sl-SI" altLang="sl-SI" sz="2400">
                <a:latin typeface="Comic Sans MS" panose="030F0702030302020204" pitchFamily="66" charset="0"/>
              </a:rPr>
              <a:t>(šepavi Hefajst,</a:t>
            </a:r>
          </a:p>
          <a:p>
            <a:pPr>
              <a:spcBef>
                <a:spcPct val="50000"/>
              </a:spcBef>
            </a:pPr>
            <a:r>
              <a:rPr lang="sl-SI" altLang="sl-SI" sz="2400">
                <a:latin typeface="Comic Sans MS" panose="030F0702030302020204" pitchFamily="66" charset="0"/>
              </a:rPr>
              <a:t>vzvišeni Zevs, </a:t>
            </a:r>
          </a:p>
          <a:p>
            <a:pPr>
              <a:spcBef>
                <a:spcPct val="50000"/>
              </a:spcBef>
            </a:pPr>
            <a:r>
              <a:rPr lang="sl-SI" altLang="sl-SI" sz="2400">
                <a:latin typeface="Comic Sans MS" panose="030F0702030302020204" pitchFamily="66" charset="0"/>
              </a:rPr>
              <a:t>ljubosumna Hera, </a:t>
            </a:r>
          </a:p>
          <a:p>
            <a:pPr>
              <a:spcBef>
                <a:spcPct val="50000"/>
              </a:spcBef>
            </a:pPr>
            <a:r>
              <a:rPr lang="sl-SI" altLang="sl-SI" sz="2400">
                <a:latin typeface="Comic Sans MS" panose="030F0702030302020204" pitchFamily="66" charset="0"/>
              </a:rPr>
              <a:t>modra Atena, </a:t>
            </a:r>
          </a:p>
          <a:p>
            <a:pPr>
              <a:spcBef>
                <a:spcPct val="50000"/>
              </a:spcBef>
            </a:pPr>
            <a:r>
              <a:rPr lang="sl-SI" altLang="sl-SI" sz="2400">
                <a:latin typeface="Comic Sans MS" panose="030F0702030302020204" pitchFamily="66" charset="0"/>
              </a:rPr>
              <a:t>prepirljiva Erida itd.)</a:t>
            </a:r>
          </a:p>
        </p:txBody>
      </p:sp>
      <p:sp>
        <p:nvSpPr>
          <p:cNvPr id="11274" name="Rectangle 10">
            <a:extLst>
              <a:ext uri="{FF2B5EF4-FFF2-40B4-BE49-F238E27FC236}">
                <a16:creationId xmlns:a16="http://schemas.microsoft.com/office/drawing/2014/main" id="{AE8A81B2-3497-437D-B18E-34E0E1077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1341438"/>
            <a:ext cx="6550025" cy="4572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l-SI" altLang="sl-SI" sz="2400">
                <a:latin typeface="Comic Sans MS" panose="030F0702030302020204" pitchFamily="66" charset="0"/>
              </a:rPr>
              <a:t>Bogovi so poosebljali red in ravnovesje sveta.</a:t>
            </a:r>
          </a:p>
        </p:txBody>
      </p:sp>
      <p:sp>
        <p:nvSpPr>
          <p:cNvPr id="11275" name="Cloud">
            <a:extLst>
              <a:ext uri="{FF2B5EF4-FFF2-40B4-BE49-F238E27FC236}">
                <a16:creationId xmlns:a16="http://schemas.microsoft.com/office/drawing/2014/main" id="{EBF9F507-7933-47E5-AC40-AA72D4BA1FEB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5940425" y="2133600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1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300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7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7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10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/>
            <a:endParaRPr lang="sl-SI" altLang="sl-SI"/>
          </a:p>
          <a:p>
            <a:pPr algn="ctr"/>
            <a:r>
              <a:rPr lang="sl-SI" altLang="sl-SI" sz="2400">
                <a:latin typeface="Comic Sans MS" panose="030F0702030302020204" pitchFamily="66" charset="0"/>
              </a:rPr>
              <a:t>NADNARAVNA MOČ</a:t>
            </a:r>
          </a:p>
        </p:txBody>
      </p:sp>
      <p:sp>
        <p:nvSpPr>
          <p:cNvPr id="11276" name="Cloud">
            <a:extLst>
              <a:ext uri="{FF2B5EF4-FFF2-40B4-BE49-F238E27FC236}">
                <a16:creationId xmlns:a16="http://schemas.microsoft.com/office/drawing/2014/main" id="{1E86F669-22CA-4B56-9CE8-308CEB9893AA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4211638" y="4292600"/>
            <a:ext cx="424815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1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300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7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7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10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/>
            <a:endParaRPr lang="sl-SI" altLang="sl-SI"/>
          </a:p>
          <a:p>
            <a:pPr algn="ctr"/>
            <a:r>
              <a:rPr lang="sl-SI" altLang="sl-SI" sz="2400">
                <a:latin typeface="Comic Sans MS" panose="030F0702030302020204" pitchFamily="66" charset="0"/>
              </a:rPr>
              <a:t>NESMRTNOST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70" grpId="0"/>
      <p:bldP spid="11274" grpId="0" animBg="1"/>
      <p:bldP spid="11275" grpId="0" animBg="1"/>
      <p:bldP spid="1127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>
            <a:extLst>
              <a:ext uri="{FF2B5EF4-FFF2-40B4-BE49-F238E27FC236}">
                <a16:creationId xmlns:a16="http://schemas.microsoft.com/office/drawing/2014/main" id="{EADCFBC5-5196-4E5A-9E00-AE44548C9B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sl-SI" altLang="sl-SI">
                <a:solidFill>
                  <a:srgbClr val="0000FF"/>
                </a:solidFill>
                <a:latin typeface="Comic Sans MS" panose="030F0702030302020204" pitchFamily="66" charset="0"/>
              </a:rPr>
              <a:t>ŽIVLJENJE BOGOV</a:t>
            </a:r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FFB204EA-9033-403A-8BDF-0A7D0B75B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341438"/>
            <a:ext cx="3168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2400">
                <a:latin typeface="Comic Sans MS" panose="030F0702030302020204" pitchFamily="66" charset="0"/>
              </a:rPr>
              <a:t>Živeli so na </a:t>
            </a:r>
            <a:r>
              <a:rPr lang="sl-SI" altLang="sl-SI" sz="2400" b="1">
                <a:solidFill>
                  <a:srgbClr val="0000FF"/>
                </a:solidFill>
                <a:latin typeface="Comic Sans MS" panose="030F0702030302020204" pitchFamily="66" charset="0"/>
              </a:rPr>
              <a:t>Olimpu</a:t>
            </a:r>
          </a:p>
        </p:txBody>
      </p:sp>
      <p:sp>
        <p:nvSpPr>
          <p:cNvPr id="13320" name="AutoShape 8">
            <a:extLst>
              <a:ext uri="{FF2B5EF4-FFF2-40B4-BE49-F238E27FC236}">
                <a16:creationId xmlns:a16="http://schemas.microsoft.com/office/drawing/2014/main" id="{C60E3BA7-3567-4D5C-B086-442871D16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1844675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3321" name="Cloud">
            <a:extLst>
              <a:ext uri="{FF2B5EF4-FFF2-40B4-BE49-F238E27FC236}">
                <a16:creationId xmlns:a16="http://schemas.microsoft.com/office/drawing/2014/main" id="{567B1477-A493-4B24-A060-D37103D94F64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0" y="2420938"/>
            <a:ext cx="3851275" cy="19685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1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300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7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7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10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rgbClr val="3333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sl-SI" altLang="sl-SI" sz="2400">
                <a:latin typeface="Comic Sans MS" panose="030F0702030302020204" pitchFamily="66" charset="0"/>
              </a:rPr>
              <a:t>Prizorišče zabav, s petjem in plesom</a:t>
            </a:r>
          </a:p>
        </p:txBody>
      </p:sp>
      <p:sp>
        <p:nvSpPr>
          <p:cNvPr id="13322" name="Text Box 10">
            <a:extLst>
              <a:ext uri="{FF2B5EF4-FFF2-40B4-BE49-F238E27FC236}">
                <a16:creationId xmlns:a16="http://schemas.microsoft.com/office/drawing/2014/main" id="{25065501-BEDA-4605-8A74-26F128EC6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97425"/>
            <a:ext cx="41767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2400">
                <a:latin typeface="Comic Sans MS" panose="030F0702030302020204" pitchFamily="66" charset="0"/>
              </a:rPr>
              <a:t>božanska pijača </a:t>
            </a:r>
            <a:r>
              <a:rPr lang="sl-SI" altLang="sl-SI" sz="2400" b="1">
                <a:solidFill>
                  <a:srgbClr val="0000FF"/>
                </a:solidFill>
                <a:latin typeface="Comic Sans MS" panose="030F0702030302020204" pitchFamily="66" charset="0"/>
              </a:rPr>
              <a:t>nektar </a:t>
            </a:r>
            <a:r>
              <a:rPr lang="sl-SI" altLang="sl-SI" sz="2400">
                <a:latin typeface="Comic Sans MS" panose="030F0702030302020204" pitchFamily="66" charset="0"/>
              </a:rPr>
              <a:t>(nesmrtnost)</a:t>
            </a:r>
          </a:p>
        </p:txBody>
      </p:sp>
      <p:sp>
        <p:nvSpPr>
          <p:cNvPr id="13325" name="Text Box 13">
            <a:extLst>
              <a:ext uri="{FF2B5EF4-FFF2-40B4-BE49-F238E27FC236}">
                <a16:creationId xmlns:a16="http://schemas.microsoft.com/office/drawing/2014/main" id="{D32274E3-B775-4F90-8DA2-5C9DB7ADA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949950"/>
            <a:ext cx="5040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2400" b="1">
                <a:solidFill>
                  <a:srgbClr val="0000FF"/>
                </a:solidFill>
                <a:latin typeface="Comic Sans MS" panose="030F0702030302020204" pitchFamily="66" charset="0"/>
              </a:rPr>
              <a:t>ambrozija</a:t>
            </a:r>
            <a:r>
              <a:rPr lang="sl-SI" altLang="sl-SI" sz="2400">
                <a:latin typeface="Comic Sans MS" panose="030F0702030302020204" pitchFamily="66" charset="0"/>
              </a:rPr>
              <a:t> (hrana bogov, iz medu)</a:t>
            </a:r>
            <a:endParaRPr lang="sl-SI" altLang="sl-SI">
              <a:latin typeface="Comic Sans MS" panose="030F0702030302020204" pitchFamily="66" charset="0"/>
            </a:endParaRPr>
          </a:p>
        </p:txBody>
      </p:sp>
      <p:sp>
        <p:nvSpPr>
          <p:cNvPr id="13326" name="Text Box 14">
            <a:extLst>
              <a:ext uri="{FF2B5EF4-FFF2-40B4-BE49-F238E27FC236}">
                <a16:creationId xmlns:a16="http://schemas.microsoft.com/office/drawing/2014/main" id="{459C92F1-4B0B-4C2B-B408-7E0A9E8AE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4221163"/>
            <a:ext cx="41767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Comic Sans MS" panose="030F0702030302020204" pitchFamily="66" charset="0"/>
              </a:rPr>
              <a:t>Olimp: Med Makedonijo in Tesalijo</a:t>
            </a:r>
          </a:p>
        </p:txBody>
      </p:sp>
      <p:pic>
        <p:nvPicPr>
          <p:cNvPr id="13327" name="Picture 15" descr="olimp_nelka">
            <a:extLst>
              <a:ext uri="{FF2B5EF4-FFF2-40B4-BE49-F238E27FC236}">
                <a16:creationId xmlns:a16="http://schemas.microsoft.com/office/drawing/2014/main" id="{180A29FA-3329-4895-A081-DB939B8E20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981075"/>
            <a:ext cx="4535487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8" name="Picture 16">
            <a:extLst>
              <a:ext uri="{FF2B5EF4-FFF2-40B4-BE49-F238E27FC236}">
                <a16:creationId xmlns:a16="http://schemas.microsoft.com/office/drawing/2014/main" id="{846097A0-0988-4C0D-809D-A4142DC19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652963"/>
            <a:ext cx="2273300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tmFilter="0,0; .5, 1; 1, 1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 tmFilter="0,0; .5, 1; 1, 1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8" grpId="0"/>
      <p:bldP spid="13321" grpId="0" animBg="1"/>
      <p:bldP spid="13322" grpId="0"/>
      <p:bldP spid="13325" grpId="0"/>
      <p:bldP spid="133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>
            <a:extLst>
              <a:ext uri="{FF2B5EF4-FFF2-40B4-BE49-F238E27FC236}">
                <a16:creationId xmlns:a16="http://schemas.microsoft.com/office/drawing/2014/main" id="{473F5F63-044E-462F-856B-67A18B1EB0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VERSKI</a:t>
            </a:r>
            <a:r>
              <a:rPr lang="sl-SI" altLang="sl-SI" b="1">
                <a:solidFill>
                  <a:srgbClr val="009900"/>
                </a:solidFill>
                <a:latin typeface="Comic Sans MS" panose="030F0702030302020204" pitchFamily="66" charset="0"/>
              </a:rPr>
              <a:t> </a:t>
            </a:r>
            <a:r>
              <a:rPr lang="sl-SI" altLang="sl-SI" b="1">
                <a:solidFill>
                  <a:schemeClr val="accent2"/>
                </a:solidFill>
                <a:latin typeface="Comic Sans MS" panose="030F0702030302020204" pitchFamily="66" charset="0"/>
              </a:rPr>
              <a:t>OBREDI</a:t>
            </a:r>
          </a:p>
        </p:txBody>
      </p:sp>
      <p:sp>
        <p:nvSpPr>
          <p:cNvPr id="15367" name="Text Box 7">
            <a:extLst>
              <a:ext uri="{FF2B5EF4-FFF2-40B4-BE49-F238E27FC236}">
                <a16:creationId xmlns:a16="http://schemas.microsoft.com/office/drawing/2014/main" id="{F61491CA-F999-4C85-8029-30ABE8D64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484313"/>
            <a:ext cx="6480175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2400">
                <a:solidFill>
                  <a:srgbClr val="0000FF"/>
                </a:solidFill>
                <a:latin typeface="Comic Sans MS" panose="030F0702030302020204" pitchFamily="66" charset="0"/>
              </a:rPr>
              <a:t>bogovi drugih narodov zaslužijo enako spoštovanje kot njihovi</a:t>
            </a:r>
          </a:p>
        </p:txBody>
      </p:sp>
      <p:sp>
        <p:nvSpPr>
          <p:cNvPr id="15368" name="Text Box 8">
            <a:extLst>
              <a:ext uri="{FF2B5EF4-FFF2-40B4-BE49-F238E27FC236}">
                <a16:creationId xmlns:a16="http://schemas.microsoft.com/office/drawing/2014/main" id="{F5A24F1C-8418-418D-8CD4-026B8E94F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573463"/>
            <a:ext cx="4897438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l-SI" altLang="sl-SI" sz="2400">
                <a:solidFill>
                  <a:srgbClr val="0000FF"/>
                </a:solidFill>
                <a:latin typeface="Comic Sans MS" panose="030F0702030302020204" pitchFamily="66" charset="0"/>
              </a:rPr>
              <a:t>odprti do drugih verovanj in verskih obredov.</a:t>
            </a:r>
          </a:p>
        </p:txBody>
      </p:sp>
      <p:sp>
        <p:nvSpPr>
          <p:cNvPr id="15369" name="Text Box 9">
            <a:extLst>
              <a:ext uri="{FF2B5EF4-FFF2-40B4-BE49-F238E27FC236}">
                <a16:creationId xmlns:a16="http://schemas.microsoft.com/office/drawing/2014/main" id="{73DC8698-19A6-44A8-92C6-B746BCF5E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565400"/>
            <a:ext cx="32400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2400">
                <a:solidFill>
                  <a:srgbClr val="0000FF"/>
                </a:solidFill>
                <a:latin typeface="Comic Sans MS" panose="030F0702030302020204" pitchFamily="66" charset="0"/>
              </a:rPr>
              <a:t>politeisti</a:t>
            </a:r>
          </a:p>
        </p:txBody>
      </p:sp>
      <p:sp>
        <p:nvSpPr>
          <p:cNvPr id="15370" name="Text Box 10">
            <a:extLst>
              <a:ext uri="{FF2B5EF4-FFF2-40B4-BE49-F238E27FC236}">
                <a16:creationId xmlns:a16="http://schemas.microsoft.com/office/drawing/2014/main" id="{EE821E80-1FF5-4D84-BB9E-DA56B1B7C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5157788"/>
            <a:ext cx="55435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2400">
                <a:solidFill>
                  <a:srgbClr val="0000FF"/>
                </a:solidFill>
                <a:latin typeface="Comic Sans MS" panose="030F0702030302020204" pitchFamily="66" charset="0"/>
              </a:rPr>
              <a:t>Ljudje iz vseh slojev prebivalstva</a:t>
            </a:r>
          </a:p>
        </p:txBody>
      </p:sp>
      <p:sp>
        <p:nvSpPr>
          <p:cNvPr id="15383" name="Rectangle 23">
            <a:extLst>
              <a:ext uri="{FF2B5EF4-FFF2-40B4-BE49-F238E27FC236}">
                <a16:creationId xmlns:a16="http://schemas.microsoft.com/office/drawing/2014/main" id="{E4B1567D-20B6-42FF-911E-030638D7A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2636838"/>
            <a:ext cx="3832225" cy="4572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l-SI" altLang="sl-SI" sz="2400">
                <a:latin typeface="Comic Sans MS" panose="030F0702030302020204" pitchFamily="66" charset="0"/>
              </a:rPr>
              <a:t>Če je bila želja izpolnjena</a:t>
            </a:r>
          </a:p>
        </p:txBody>
      </p:sp>
      <p:sp>
        <p:nvSpPr>
          <p:cNvPr id="15384" name="AutoShape 24">
            <a:extLst>
              <a:ext uri="{FF2B5EF4-FFF2-40B4-BE49-F238E27FC236}">
                <a16:creationId xmlns:a16="http://schemas.microsoft.com/office/drawing/2014/main" id="{F0D584C5-B46E-4817-95D8-D31C853A4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7050" y="3141663"/>
            <a:ext cx="431800" cy="6477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l-SI" altLang="sl-SI">
              <a:solidFill>
                <a:schemeClr val="folHlink"/>
              </a:solidFill>
            </a:endParaRPr>
          </a:p>
        </p:txBody>
      </p:sp>
      <p:sp>
        <p:nvSpPr>
          <p:cNvPr id="15385" name="Rectangle 25">
            <a:extLst>
              <a:ext uri="{FF2B5EF4-FFF2-40B4-BE49-F238E27FC236}">
                <a16:creationId xmlns:a16="http://schemas.microsoft.com/office/drawing/2014/main" id="{0323E16D-6B02-4E5E-A06B-A27A42146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3860800"/>
            <a:ext cx="2787650" cy="1187450"/>
          </a:xfrm>
          <a:prstGeom prst="rect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l-SI" altLang="sl-SI" sz="2400">
                <a:latin typeface="Comic Sans MS" panose="030F0702030302020204" pitchFamily="66" charset="0"/>
              </a:rPr>
              <a:t>podarili kipec ali nagrobno stelo, ki je upodabljal boga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20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7" grpId="0" animBg="1"/>
      <p:bldP spid="15368" grpId="0" animBg="1"/>
      <p:bldP spid="15369" grpId="0" animBg="1"/>
      <p:bldP spid="15370" grpId="0" animBg="1"/>
      <p:bldP spid="15383" grpId="0" animBg="1"/>
      <p:bldP spid="15384" grpId="0" animBg="1"/>
      <p:bldP spid="15385" grpId="0" animBg="1"/>
    </p:bldLst>
  </p:timing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670</Words>
  <Application>Microsoft Office PowerPoint</Application>
  <PresentationFormat>On-screen Show (4:3)</PresentationFormat>
  <Paragraphs>151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Comic Sans MS</vt:lpstr>
      <vt:lpstr>Privzeti načrt</vt:lpstr>
      <vt:lpstr>GRŠKA MITOLOGIJA</vt:lpstr>
      <vt:lpstr>MIT O NASTANKU BOGOV</vt:lpstr>
      <vt:lpstr>GRŠI BOGOVI  (12 glavnih grških bogov)</vt:lpstr>
      <vt:lpstr>PowerPoint Presentation</vt:lpstr>
      <vt:lpstr>PowerPoint Presentation</vt:lpstr>
      <vt:lpstr>PowerPoint Presentation</vt:lpstr>
      <vt:lpstr>LASTNOSTI BOGOV</vt:lpstr>
      <vt:lpstr>ŽIVLJENJE BOGOV</vt:lpstr>
      <vt:lpstr>VERSKI OBREDI</vt:lpstr>
      <vt:lpstr>PowerPoint Presentation</vt:lpstr>
      <vt:lpstr>PowerPoint Presentation</vt:lpstr>
      <vt:lpstr>ELEVZINSKI MISTERIJ</vt:lpstr>
      <vt:lpstr>GRŠKA SVETIŠČA</vt:lpstr>
      <vt:lpstr>PARTENON</vt:lpstr>
      <vt:lpstr>KIP ATENE V PARTENONU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2019-06-03T09:14:57Z</dcterms:created>
  <dcterms:modified xsi:type="dcterms:W3CDTF">2019-06-03T09:14:57Z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