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88" r:id="rId7"/>
    <p:sldId id="260" r:id="rId8"/>
    <p:sldId id="262" r:id="rId9"/>
    <p:sldId id="263" r:id="rId10"/>
    <p:sldId id="266" r:id="rId11"/>
    <p:sldId id="271" r:id="rId12"/>
    <p:sldId id="272" r:id="rId13"/>
    <p:sldId id="277" r:id="rId14"/>
    <p:sldId id="273" r:id="rId15"/>
    <p:sldId id="274" r:id="rId16"/>
    <p:sldId id="275" r:id="rId17"/>
    <p:sldId id="287" r:id="rId18"/>
    <p:sldId id="276" r:id="rId19"/>
    <p:sldId id="278" r:id="rId20"/>
    <p:sldId id="290" r:id="rId21"/>
    <p:sldId id="281" r:id="rId22"/>
    <p:sldId id="280" r:id="rId23"/>
    <p:sldId id="282" r:id="rId24"/>
    <p:sldId id="284" r:id="rId25"/>
    <p:sldId id="283" r:id="rId26"/>
    <p:sldId id="279" r:id="rId27"/>
    <p:sldId id="289" r:id="rId2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000000"/>
    <a:srgbClr val="E90939"/>
    <a:srgbClr val="FF470D"/>
    <a:srgbClr val="FA694C"/>
    <a:srgbClr val="EE5112"/>
    <a:srgbClr val="D74707"/>
    <a:srgbClr val="B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C7D00F79-FEB2-4A2E-8F26-D5B0244E2EDC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0901F111-BDDB-4922-8BF7-8101B3FA1B7A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C8D3175B-FB13-449B-8B7D-55084C5E4B77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2629A1EA-8D4A-47C8-82D0-AC990410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818D-B04D-4B61-8384-34927B98E1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1857DEB5-0308-4079-A0B5-EA27DDF9C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0BAC5C-9027-4439-9E43-989C52E7C10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6217AAD9-EDEB-4566-A5F1-FA5F3C4223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1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D5440A51-ACDF-45F4-86EF-E69C4919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4A7A-A6C6-460D-AB18-E24E102A7F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BE88B1D-59A2-46B0-8D79-0AD3F1AF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389C8F01-A16C-43AA-A58E-401ABEA7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EB890-77FA-4AEE-BD2A-0F9D716DE7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963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33633645-9B48-4E37-9012-11C06BF6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5359-CE76-44AD-92ED-BC42D6DA43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16C1B680-C782-4A37-8D5C-11E276BE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0FB9DE7-0905-4FDC-8716-F81109E5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3501-FA4E-4888-9F90-D52C07ACEB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252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F3C12CFA-6786-4462-AA89-DAD4227D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19C5-006E-4DE4-973F-E299E18C5E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76CB34F9-63EA-42B5-B42C-5AE4684A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5B5E9C2-00C9-453A-A68D-1DD71CE2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6068E-8ECE-4FDF-B1B0-B1E45EE1D0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82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4B585EEC-9DFC-45F1-814A-F99E64E408D8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4BDEEC4-AF86-4678-91E5-311B80E3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859E-4FF0-4954-94E1-DC6C51FEFD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8E7071A-E72B-46BA-9873-1F71E99F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15C4192-A71A-47EF-B310-FB353CB1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60A2-3964-455C-9A0D-1521F9C3FF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448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70E3614D-6CC8-40DD-9F67-19E8E275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3502-0547-4A42-924E-1213619088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F6DBE3CD-25B8-44D9-9A24-93BF18DC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8A028098-5E1C-40D1-A37C-DC970CC6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FCD7-883F-45F2-B9C6-157FA45093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26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20A7B19F-7E0C-42DC-987A-226723FE5426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B488B034-7663-47CD-8ABC-E1134CBC1236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4BF7D926-1D98-4728-86B8-DE95089BC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F1CD4-68E4-4B09-915C-6F8830B7A83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66F8AFDF-BD24-4E46-8115-0D2913DC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0644794A-1319-4893-ABC2-1AD6E1AA76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801E-A20F-4C30-AA33-A6DFB6FCC7C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55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DAA9EBD1-9831-4A96-BD9A-21013741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3240-4663-4E5C-84F8-00C05982FC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8237599D-0477-4359-9904-DB705806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91FC2821-240A-4B0C-9ABC-7DEE3BC3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A1D1E-A654-4A31-87FD-BF9A63204A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1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DCBC09C4-FE3E-45E8-BE66-F32ACE0D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E46F-C98D-420F-A8EE-15C071BBA10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E8F62313-46CC-4688-9674-CC4609F7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AC460BFC-24CE-448C-90EA-4EAA9E59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9DC1A-6EEE-4D68-94BF-E321B7DAA9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33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5D5376B4-323B-4D5B-9484-2811E7BB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B9F1-774B-4C03-8C0F-2C8427E4D2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EA67D6AC-0F66-48FD-B479-E39AC615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4B4986B9-66EB-4EA2-A46F-FFEEB681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1A8F5-381F-40C5-9241-0B70868E78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08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4F414A24-2B77-490C-976F-65A61363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9544-AB1A-4079-9209-92626E8F48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E720839A-7426-4537-AF61-32BEE239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A39A9F60-CFB5-4129-8CCB-3592445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56AD4-0959-4505-9C97-397C64EBB5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626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133F61C8-7DE7-440F-BB61-54CBE33F5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41D67B94-E0F3-4CF4-AE9D-9EB9444D5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1DD80-AFDE-43F6-994F-C10415FF34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E67D3F87-759D-4208-B42D-F0D1A01BA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DBF44806-61CD-4D72-A378-BAFC9D731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13085469-193F-4635-B85F-AF0BEAE906C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8214E7DC-F76E-4F70-99C4-C0398155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33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D7F1F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96918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D7F1F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D7F1F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B78B65B-437A-44A0-8FFC-42E6AD9D5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221163"/>
            <a:ext cx="8305800" cy="13684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77BC9F-A73E-4027-A464-3E4B42723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305800" cy="16561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800" b="1">
                <a:solidFill>
                  <a:schemeClr val="tx2">
                    <a:lumMod val="60000"/>
                    <a:lumOff val="40000"/>
                  </a:schemeClr>
                </a:solidFill>
                <a:latin typeface="Castellar" pitchFamily="18" charset="0"/>
              </a:rPr>
              <a:t>Grška mitologija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7FC61D1F-9704-407F-AF36-4DBBA740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5699125" cy="4572000"/>
          </a:xfrm>
        </p:spPr>
        <p:txBody>
          <a:bodyPr/>
          <a:lstStyle/>
          <a:p>
            <a:r>
              <a:rPr lang="sl-SI" altLang="sl-SI" sz="2800" i="1">
                <a:cs typeface="Calibri" panose="020F0502020204030204" pitchFamily="34" charset="0"/>
              </a:rPr>
              <a:t>Imajo nadnaravne moči, človeške lastnosti</a:t>
            </a:r>
          </a:p>
          <a:p>
            <a:endParaRPr lang="sl-SI" altLang="sl-SI" sz="2800" i="1">
              <a:cs typeface="Calibri" panose="020F0502020204030204" pitchFamily="34" charset="0"/>
            </a:endParaRPr>
          </a:p>
          <a:p>
            <a:r>
              <a:rPr lang="sl-SI" altLang="sl-SI" sz="2800" i="1">
                <a:cs typeface="Calibri" panose="020F0502020204030204" pitchFamily="34" charset="0"/>
              </a:rPr>
              <a:t>Delijo se na bogove neba, zemlje, podzemlja in vode</a:t>
            </a:r>
          </a:p>
          <a:p>
            <a:endParaRPr lang="sl-SI" altLang="sl-SI" sz="2800" i="1">
              <a:cs typeface="Calibri" panose="020F0502020204030204" pitchFamily="34" charset="0"/>
            </a:endParaRPr>
          </a:p>
          <a:p>
            <a:r>
              <a:rPr lang="sl-SI" altLang="sl-SI" sz="2800" i="1">
                <a:cs typeface="Calibri" panose="020F0502020204030204" pitchFamily="34" charset="0"/>
              </a:rPr>
              <a:t>nastanek sveta(kozmonogija)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 i="1">
                <a:cs typeface="Calibri" panose="020F0502020204030204" pitchFamily="34" charset="0"/>
              </a:rPr>
              <a:t>   stvaritev bogov (teogonija)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2EF0C3C-9C6F-48E4-A477-8697D39C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>
                <a:solidFill>
                  <a:schemeClr val="accent1">
                    <a:lumMod val="40000"/>
                    <a:lumOff val="60000"/>
                  </a:schemeClr>
                </a:solidFill>
                <a:latin typeface="Castellar" pitchFamily="18" charset="0"/>
              </a:rPr>
              <a:t>Bogovi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01186-AC83-47C8-B921-5A541548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556792"/>
            <a:ext cx="8208912" cy="30243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                               </a:t>
            </a:r>
            <a:r>
              <a:rPr lang="sl-SI" sz="16700">
                <a:solidFill>
                  <a:srgbClr val="FF470D"/>
                </a:solidFill>
                <a:latin typeface="Copperplate Gothic Light" pitchFamily="34" charset="0"/>
              </a:rPr>
              <a:t>Zgodbe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06F9C89-CBE2-4D57-BDC1-ED30B1D2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5122863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Potomec bogov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endParaRPr lang="sl-SI" sz="3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Ustvaril ljudi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endParaRPr lang="sl-SI" sz="3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Zaradi goljufanja bogov mu naložijo strogo kazen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endParaRPr lang="sl-SI" sz="3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Reši ga Herkul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A998EBD-260B-4FA2-AF4E-DF7D3CA8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/>
              <a:t>Prometej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03196CFD-BC4E-4BA1-9B66-4654FA51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7272338" cy="44672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1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Vanjo se zaljubi Zevs.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endParaRPr lang="sl-SI" sz="31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1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Do nje pride v podobi krotkega belega bika, nato jo ugrabi.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endParaRPr lang="sl-SI" sz="31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31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Celina, na kateri jo pusti se po njej imenuje Evropa.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382C725-A46B-49F4-A274-63F23E94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Evropa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85F30B1-AAFD-4250-89E2-CFA4399D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628775"/>
            <a:ext cx="6553200" cy="453707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28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Dedal</a:t>
            </a:r>
            <a:r>
              <a:rPr lang="sl-SI" sz="28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je zaradi zločina zaprt s sinom </a:t>
            </a:r>
            <a:r>
              <a:rPr lang="sl-SI" sz="28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Ikarjem</a:t>
            </a:r>
            <a:r>
              <a:rPr lang="sl-SI" sz="28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v stolp.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8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28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Izdela peruti iz voska in perja. Rešita se iz stolpa.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8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Char char=""/>
              <a:defRPr/>
            </a:pPr>
            <a:r>
              <a:rPr lang="sl-SI" sz="28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Ikar</a:t>
            </a:r>
            <a:r>
              <a:rPr lang="sl-SI" sz="28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leti preblizu soncu, vosek se mu stopi in strmoglavi v morje.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57E807C-E5B7-40CC-940C-D34F2001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5500"/>
              <a:t>            </a:t>
            </a:r>
            <a:r>
              <a:rPr lang="sl-SI" sz="5500" err="1"/>
              <a:t>Dedal</a:t>
            </a:r>
            <a:r>
              <a:rPr lang="sl-SI" sz="5500"/>
              <a:t> in </a:t>
            </a:r>
            <a:r>
              <a:rPr lang="sl-SI" sz="5500" err="1"/>
              <a:t>Ikar</a:t>
            </a:r>
            <a:endParaRPr lang="sl-SI" sz="5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0BFF4FC2-5D0E-4A12-8AB6-A51F7089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513" y="1484313"/>
            <a:ext cx="5329237" cy="537368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Pomorščaki, katerih vodja je Jazon.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 zameno za prestol gre Jazon po </a:t>
            </a:r>
            <a:r>
              <a:rPr lang="sl-SI" sz="24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po</a:t>
            </a:r>
            <a:endParaRPr lang="sl-SI" sz="2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zlato runo za kralja </a:t>
            </a:r>
            <a:r>
              <a:rPr lang="sl-SI" sz="24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Peiliasa</a:t>
            </a: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Pri nalogi mu pomaga Medeja. 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None/>
              <a:defRPr/>
            </a:pPr>
            <a:endParaRPr lang="sl-SI" sz="2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Ko Jazon dobi kraljestvo zapusti</a:t>
            </a:r>
          </a:p>
          <a:p>
            <a:pPr marL="274320" indent="-274320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Medejo, ta iz obupa ubije svoja otroka,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bg1">
                  <a:lumMod val="20000"/>
                  <a:lumOff val="80000"/>
                </a:schemeClr>
              </a:buClr>
              <a:buFont typeface="Wingdings 2"/>
              <a:buNone/>
              <a:defRPr/>
            </a:pPr>
            <a:r>
              <a:rPr lang="sl-SI" sz="2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Jazonovo ženo.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39DFC29-0228-493F-96A8-634994C7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>
                <a:solidFill>
                  <a:schemeClr val="bg1">
                    <a:lumMod val="40000"/>
                    <a:lumOff val="60000"/>
                  </a:schemeClr>
                </a:solidFill>
              </a:rPr>
              <a:t>       </a:t>
            </a:r>
            <a:r>
              <a:rPr lang="sl-SI" sz="6600">
                <a:solidFill>
                  <a:schemeClr val="bg1">
                    <a:lumMod val="40000"/>
                    <a:lumOff val="60000"/>
                  </a:schemeClr>
                </a:solidFill>
              </a:rPr>
              <a:t>Argonavti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7C00CA2A-3BB5-476E-9DD0-E1E3B85A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24000"/>
            <a:ext cx="7920038" cy="16891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Starogrška epa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Stvaritelj: Homer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0B2B107-281C-4AEC-8C94-2B9C3EF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sl-SI"/>
              <a:t>                     </a:t>
            </a:r>
            <a:r>
              <a:rPr lang="sl-SI">
                <a:solidFill>
                  <a:schemeClr val="bg1">
                    <a:lumMod val="40000"/>
                    <a:lumOff val="60000"/>
                  </a:schemeClr>
                </a:solidFill>
              </a:rPr>
              <a:t>Iliada in Odiseja</a:t>
            </a:r>
          </a:p>
        </p:txBody>
      </p:sp>
      <p:sp>
        <p:nvSpPr>
          <p:cNvPr id="10" name="Pergament 2 9">
            <a:extLst>
              <a:ext uri="{FF2B5EF4-FFF2-40B4-BE49-F238E27FC236}">
                <a16:creationId xmlns:a16="http://schemas.microsoft.com/office/drawing/2014/main" id="{44D2D9C8-8A0F-482D-956A-C7830591964F}"/>
              </a:ext>
            </a:extLst>
          </p:cNvPr>
          <p:cNvSpPr/>
          <p:nvPr/>
        </p:nvSpPr>
        <p:spPr>
          <a:xfrm>
            <a:off x="755576" y="2564904"/>
            <a:ext cx="3096344" cy="3960440"/>
          </a:xfrm>
          <a:prstGeom prst="horizontalScroll">
            <a:avLst>
              <a:gd name="adj" fmla="val 7359"/>
            </a:avLst>
          </a:prstGeom>
          <a:blipFill>
            <a:blip r:embed="rId2" cstate="print"/>
            <a:tile tx="0" ty="0" sx="100000" sy="100000" flip="none" algn="tl"/>
          </a:blipFill>
          <a:ln cap="flat" cmpd="sng">
            <a:solidFill>
              <a:schemeClr val="accent1">
                <a:lumMod val="75000"/>
              </a:schemeClr>
            </a:solidFill>
          </a:ln>
          <a:effectLst>
            <a:outerShdw blurRad="711200" dir="21540000" sx="117000" sy="117000" algn="ctr" rotWithShape="0">
              <a:schemeClr val="tx1">
                <a:lumMod val="75000"/>
                <a:alpha val="39000"/>
              </a:scheme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E043D93-7DD5-4296-BDDB-3EDC3012AA1A}"/>
              </a:ext>
            </a:extLst>
          </p:cNvPr>
          <p:cNvSpPr txBox="1"/>
          <p:nvPr/>
        </p:nvSpPr>
        <p:spPr>
          <a:xfrm>
            <a:off x="1187450" y="2781300"/>
            <a:ext cx="25209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Iliada: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spor med boginjami.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Paris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razsodi najlepšo    boginjo v zameno dobi najlepšo ženo Heleno.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ugrabitvijo Helene se začne vojna med Trojanci, Grki.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Zmaga Grčija.</a:t>
            </a:r>
          </a:p>
        </p:txBody>
      </p:sp>
      <p:sp>
        <p:nvSpPr>
          <p:cNvPr id="13" name="Pergament 2 12">
            <a:extLst>
              <a:ext uri="{FF2B5EF4-FFF2-40B4-BE49-F238E27FC236}">
                <a16:creationId xmlns:a16="http://schemas.microsoft.com/office/drawing/2014/main" id="{5BDC24A2-9A8B-4C94-90A9-41D31E344FAD}"/>
              </a:ext>
            </a:extLst>
          </p:cNvPr>
          <p:cNvSpPr/>
          <p:nvPr/>
        </p:nvSpPr>
        <p:spPr>
          <a:xfrm>
            <a:off x="5580063" y="2492375"/>
            <a:ext cx="3024187" cy="4032250"/>
          </a:xfrm>
          <a:prstGeom prst="horizontalScroll">
            <a:avLst>
              <a:gd name="adj" fmla="val 7849"/>
            </a:avLst>
          </a:prstGeom>
          <a:blipFill>
            <a:blip r:embed="rId2" cstate="print"/>
            <a:tile tx="0" ty="0" sx="100000" sy="100000" flip="none" algn="tl"/>
          </a:blipFill>
          <a:effectLst>
            <a:outerShdw blurRad="1028700" dist="50800" dir="5400000" sx="108000" sy="108000" algn="ctr" rotWithShape="0">
              <a:schemeClr val="tx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Odiseja: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Odisej se vrača domov, bogovi mu  povzročajo nevšečnosti.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 dolgih letih preizkušenj se vrne na Itako.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Tam mu imetje trošijo snubci,premaga jih s pomočjo Atene.</a:t>
            </a:r>
          </a:p>
        </p:txBody>
      </p:sp>
      <p:sp>
        <p:nvSpPr>
          <p:cNvPr id="14" name="Desna puščica 13">
            <a:extLst>
              <a:ext uri="{FF2B5EF4-FFF2-40B4-BE49-F238E27FC236}">
                <a16:creationId xmlns:a16="http://schemas.microsoft.com/office/drawing/2014/main" id="{56E6FE58-6543-4FCD-BCE8-BCC0B850A4BB}"/>
              </a:ext>
            </a:extLst>
          </p:cNvPr>
          <p:cNvSpPr/>
          <p:nvPr/>
        </p:nvSpPr>
        <p:spPr>
          <a:xfrm>
            <a:off x="4067175" y="4221163"/>
            <a:ext cx="1296988" cy="50323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web.euro.ge/wallpapers/movie/troy.jpg">
            <a:extLst>
              <a:ext uri="{FF2B5EF4-FFF2-40B4-BE49-F238E27FC236}">
                <a16:creationId xmlns:a16="http://schemas.microsoft.com/office/drawing/2014/main" id="{F6FFB354-1887-4274-956E-869E3EDF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292080" cy="4149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 descr="http://www.allcountries.org/photos/turkey/troyan_horse_canakkale_turkey_photo_wiki.jpg">
            <a:extLst>
              <a:ext uri="{FF2B5EF4-FFF2-40B4-BE49-F238E27FC236}">
                <a16:creationId xmlns:a16="http://schemas.microsoft.com/office/drawing/2014/main" id="{3F6E8569-5456-46CA-B316-FF0E3CB4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394316" cy="5044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9D35743-F327-4CE8-B795-CFD2D846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6335712" cy="49291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sl-SI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Enej: junak v trojanski vojni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sl-SI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Postane začetnik novega ljudstva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sl-SI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Poroči se z </a:t>
            </a:r>
            <a:r>
              <a:rPr lang="sl-SI" sz="36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Lavinio</a:t>
            </a:r>
            <a:r>
              <a:rPr lang="sl-SI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in ustanovi novo mesto </a:t>
            </a:r>
            <a:r>
              <a:rPr lang="sl-SI" sz="36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Lavinij</a:t>
            </a:r>
            <a:r>
              <a:rPr lang="sl-SI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sl-SI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Pot so mu hkrati otežili in olajšali bogovi.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4125C75-D4CA-4246-979F-2B699C8E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800"/>
              <a:t> Eneida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8653EB-29D0-42A2-8303-DFDF9FBA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600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 b="1">
                <a:solidFill>
                  <a:schemeClr val="accent5"/>
                </a:solidFill>
                <a:latin typeface="Copperplate Gothic Light" pitchFamily="34" charset="0"/>
              </a:rPr>
              <a:t>Raba pojmov iz mitov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1CD8D8A-6392-475A-92C9-7387EEBE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513" y="1484313"/>
            <a:ext cx="5545137" cy="4968875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sl-SI" sz="3500" dirty="0">
                <a:solidFill>
                  <a:srgbClr val="FB5003"/>
                </a:solidFill>
              </a:rPr>
              <a:t>Uvod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             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              Zgodovina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       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         Grška mitologija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500" dirty="0">
              <a:solidFill>
                <a:srgbClr val="FB5003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Svet ljudi, polbogov in bogov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500" dirty="0">
              <a:solidFill>
                <a:srgbClr val="FB5003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      Pojmi v vsakdanjiku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sl-SI" sz="3500" dirty="0">
              <a:solidFill>
                <a:srgbClr val="FB5003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500" dirty="0">
                <a:solidFill>
                  <a:srgbClr val="FB5003"/>
                </a:solidFill>
              </a:rPr>
              <a:t>                 Zgodbe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E54F5CD-6B5A-45D0-96F4-DACFD805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800" b="1">
                <a:solidFill>
                  <a:schemeClr val="bg1">
                    <a:lumMod val="20000"/>
                    <a:lumOff val="80000"/>
                  </a:schemeClr>
                </a:solidFill>
                <a:latin typeface="Castellar" pitchFamily="18" charset="0"/>
              </a:rPr>
              <a:t>Kazalo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A26A499-C05B-4512-A36F-091136DF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524000"/>
            <a:ext cx="6048375" cy="478472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9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Mati  ga okopa v čudežni vodi, postane neranljiv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9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 trojanski vojni je bil junak Grkov.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9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Umrl zaradi puščice v nogi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9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kjer je njegova ranljiva točka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sl-SI" sz="29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9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Ahilova peta: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9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slabost, napaka ki jo lahko nasprotnik izkoristi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57AAA3B-A4E6-49CA-A167-48BFB520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/>
              <a:t>           Ahilova peta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A2CEC0D-1C2F-4EE2-8916-EC97F975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043363" cy="4572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Kralju Tantalu so bogovi zelo naklonjeni a jih prelisiči, jim krade. Kaznujejo ga z podzemljem, kjer je večno lačen in žejen, okrog njega pa voda in hrana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solidFill>
                <a:schemeClr val="bg1">
                  <a:lumMod val="20000"/>
                  <a:lumOff val="80000"/>
                </a:schemeClr>
              </a:solidFill>
              <a:cs typeface="Calibri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Pojem: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označuje hude muke</a:t>
            </a:r>
            <a:r>
              <a:rPr lang="sl-SI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7C5DFF8-86F9-4B5D-A939-5BE5430B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Tantalove muke</a:t>
            </a:r>
          </a:p>
        </p:txBody>
      </p:sp>
      <p:pic>
        <p:nvPicPr>
          <p:cNvPr id="4" name="Picture 2" descr="http://images.wikia.com/olympians/images/c/c0/Tantalus.jpg">
            <a:extLst>
              <a:ext uri="{FF2B5EF4-FFF2-40B4-BE49-F238E27FC236}">
                <a16:creationId xmlns:a16="http://schemas.microsoft.com/office/drawing/2014/main" id="{2F1784B5-47C5-4E41-9D7E-F4C4E094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39952" cy="4834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252A5CF-A31A-49F1-90AF-E562F921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186238" cy="4572000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000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Sizif ne spoštuje bogov, pretenta smrt. Bogovi mu naložijo, da mora prenašati skalo, ki se vsakič zakotali navzdol.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000" i="1" dirty="0">
              <a:solidFill>
                <a:schemeClr val="bg1">
                  <a:lumMod val="20000"/>
                  <a:lumOff val="80000"/>
                </a:schemeClr>
              </a:solidFill>
              <a:cs typeface="Calibri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000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Pojem: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0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ničevo, nikoli opravljeno delo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6C9BA59-640B-48CF-8265-4EF12AE3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    Sizifovo delo</a:t>
            </a:r>
          </a:p>
        </p:txBody>
      </p:sp>
      <p:pic>
        <p:nvPicPr>
          <p:cNvPr id="4" name="Picture 2" descr="http://www.rtvslo.si/_up/photos/2011/04/17/u60068-168337_sizif_blogshow.jpg">
            <a:extLst>
              <a:ext uri="{FF2B5EF4-FFF2-40B4-BE49-F238E27FC236}">
                <a16:creationId xmlns:a16="http://schemas.microsoft.com/office/drawing/2014/main" id="{0C5B386F-B53B-4F64-BB91-F4EF7808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960440" cy="468051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BBF8ACE-BABA-46BF-9AAC-9CE57AB4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513" y="1773238"/>
            <a:ext cx="5040312" cy="4322762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Razbojnik </a:t>
            </a:r>
            <a:r>
              <a:rPr lang="sl-SI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Prokrust</a:t>
            </a: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popotnike priveže na posteljo, če jim je prekratka jih raztegne, če predolga jih razseka.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solidFill>
                <a:schemeClr val="bg1">
                  <a:lumMod val="20000"/>
                  <a:lumOff val="80000"/>
                </a:schemeClr>
              </a:solidFill>
              <a:cs typeface="Calibri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Pojem: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</a:t>
            </a:r>
            <a:r>
              <a:rPr lang="sl-SI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Prilagajanje značilnosti nekemu togemu sistemu.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BF9B5EC-3EC0-41FC-A519-5760CA2D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         </a:t>
            </a:r>
            <a:r>
              <a:rPr lang="sl-SI" sz="5800" err="1"/>
              <a:t>Prokrustova</a:t>
            </a:r>
            <a:r>
              <a:rPr lang="sl-SI" sz="5800"/>
              <a:t> postelja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5F73D46C-CBFB-4747-9DF7-99A393CC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18488" cy="2265363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700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Ariadna</a:t>
            </a:r>
            <a:r>
              <a:rPr lang="sl-SI" sz="2700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pomaga Tezeju, da se reši iz labirinta po boju z </a:t>
            </a:r>
            <a:r>
              <a:rPr lang="sl-SI" sz="2700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Minotavrom</a:t>
            </a:r>
            <a:r>
              <a:rPr lang="sl-SI" sz="2700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. Nehvaležni Tezej jo med vožnjo domov zapusti osamljeno na tujem otoku.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700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Pojem: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7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Mišljeno kot rešilno sredstvo.</a:t>
            </a:r>
            <a:endParaRPr lang="sl-SI" sz="2700" b="1" i="1" dirty="0">
              <a:cs typeface="Calibri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3A5D3D7-D305-4E47-BFEE-DAB86259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err="1"/>
              <a:t>Ariadina</a:t>
            </a:r>
            <a:r>
              <a:rPr lang="sl-SI"/>
              <a:t> nit</a:t>
            </a:r>
          </a:p>
        </p:txBody>
      </p:sp>
      <p:pic>
        <p:nvPicPr>
          <p:cNvPr id="4" name="Picture 4" descr="http://2.bp.blogspot.com/_tJcMNBPWJvI/S4W0bkh01QI/AAAAAAAAC-I/mGIwGMY4ANI/s400/Ariadne+in+Naxos+-+Evelyn+De+Morgan.jpg">
            <a:extLst>
              <a:ext uri="{FF2B5EF4-FFF2-40B4-BE49-F238E27FC236}">
                <a16:creationId xmlns:a16="http://schemas.microsoft.com/office/drawing/2014/main" id="{A6CC9185-190B-45B9-AE92-FD68329A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5400600" cy="286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708D0749-B40E-49E6-88CD-B58594D8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402138" cy="4572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err="1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Ojdip</a:t>
            </a:r>
            <a:r>
              <a:rPr lang="sl-SI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je kot dojenček izpostavljen divjini. Nevede se poroči z lastno materjo in ubije očeta.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>
              <a:solidFill>
                <a:schemeClr val="bg1">
                  <a:lumMod val="20000"/>
                  <a:lumOff val="80000"/>
                </a:schemeClr>
              </a:solidFill>
              <a:cs typeface="Calibri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 Pojem: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Ojdipov</a:t>
            </a:r>
            <a:r>
              <a:rPr lang="sl-SI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kompleks je sinova pretirana navezanost na mater, sovraštvo do očeta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44B6F5E-C5EA-4D19-AC29-C778B175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err="1"/>
              <a:t>Ojdipov</a:t>
            </a:r>
            <a:r>
              <a:rPr lang="sl-SI"/>
              <a:t> kompleks</a:t>
            </a:r>
          </a:p>
        </p:txBody>
      </p:sp>
      <p:pic>
        <p:nvPicPr>
          <p:cNvPr id="4" name="Picture 2" descr="http://upload.wikimedia.org/wikipedia/commons/7/79/Oedipus_at_Colonus.jpg">
            <a:extLst>
              <a:ext uri="{FF2B5EF4-FFF2-40B4-BE49-F238E27FC236}">
                <a16:creationId xmlns:a16="http://schemas.microsoft.com/office/drawing/2014/main" id="{3B9DD463-5448-4D0D-AB49-8F72EFFD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692927" cy="4608512"/>
          </a:xfrm>
          <a:prstGeom prst="ellipse">
            <a:avLst/>
          </a:prstGeom>
          <a:ln w="63500" cap="rnd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chemeClr val="accent6">
                    <a:lumMod val="60000"/>
                    <a:lumOff val="40000"/>
                  </a:schemeClr>
                </a:gs>
                <a:gs pos="67000">
                  <a:srgbClr val="B2B2B2"/>
                </a:gs>
                <a:gs pos="69000">
                  <a:schemeClr val="tx2">
                    <a:lumMod val="50000"/>
                  </a:schemeClr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21594000" scaled="0"/>
              <a:tileRect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070FEADB-D6D9-4153-A47E-80075465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Pandoro ustvarijo bogovi z namenom uničiti človeštvo. Dajo ji skrinjico, ki jo nevede odpre, tako na dan spusti vso bedo.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solidFill>
                <a:schemeClr val="bg1">
                  <a:lumMod val="20000"/>
                  <a:lumOff val="80000"/>
                </a:schemeClr>
              </a:solidFill>
              <a:cs typeface="Calibri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 Prispodoba: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Calibri" pitchFamily="34" charset="0"/>
              </a:rPr>
              <a:t>Povod za slabe stvari.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BD1600C-8DCB-4E22-8FB7-1E7D73F6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Pandorina skrinjica</a:t>
            </a:r>
          </a:p>
        </p:txBody>
      </p:sp>
      <p:pic>
        <p:nvPicPr>
          <p:cNvPr id="4" name="Picture 10" descr="http://4.bp.blogspot.com/_inzAvqxAgEI/TM1qi7nvDqI/AAAAAAAAACM/QFpRcMlZOIA/s1600/pandora.jpg">
            <a:extLst>
              <a:ext uri="{FF2B5EF4-FFF2-40B4-BE49-F238E27FC236}">
                <a16:creationId xmlns:a16="http://schemas.microsoft.com/office/drawing/2014/main" id="{BD1EA438-7530-46E9-8947-FA0586FE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1000" contrast="26000"/>
          </a:blip>
          <a:srcRect/>
          <a:stretch>
            <a:fillRect/>
          </a:stretch>
        </p:blipFill>
        <p:spPr bwMode="auto">
          <a:xfrm>
            <a:off x="4716016" y="980728"/>
            <a:ext cx="4104456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292100" dir="21540000" sx="1000" sy="1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vsebine 1">
            <a:extLst>
              <a:ext uri="{FF2B5EF4-FFF2-40B4-BE49-F238E27FC236}">
                <a16:creationId xmlns:a16="http://schemas.microsoft.com/office/drawing/2014/main" id="{CFF92F7F-2E57-4AF9-A675-C7FFC97A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G. Schwab: Najlepše antične pripovedke. Založba Mladinska knjiga, Ljubljana.</a:t>
            </a:r>
          </a:p>
          <a:p>
            <a:r>
              <a:rPr lang="sl-SI" altLang="sl-SI"/>
              <a:t>M. Grant: Miti starih Grkov in Rimljanov. Državna založba Slovenije, Ljubljana, 1968.</a:t>
            </a:r>
          </a:p>
          <a:p>
            <a:r>
              <a:rPr lang="sl-SI" altLang="sl-SI"/>
              <a:t>V. Korošec: Stezice do besedne umetnosti 1. Rokus Klett, Ljubljana, 2008.</a:t>
            </a:r>
          </a:p>
          <a:p>
            <a:r>
              <a:rPr lang="sl-SI" altLang="sl-SI"/>
              <a:t>D. Ambrož, V. Cuderman, J Kenda, et.al: Branja 1. DZS, Ljubljana, 2009</a:t>
            </a:r>
          </a:p>
          <a:p>
            <a:r>
              <a:rPr lang="sl-SI" altLang="sl-SI"/>
              <a:t>Splet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92D5AA6-2AAD-4C03-80BC-ABE9E8C4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/>
              <a:t>Viri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8364B91B-371F-483D-BDB4-319C1446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5400"/>
            <a:ext cx="7859713" cy="35306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/>
              <a:t>   </a:t>
            </a:r>
            <a:r>
              <a:rPr lang="sl-SI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Za grške mite sva se odločili predvsem zaradi mikavnosti vsebine zgodb, v katerih je razvidna bogata grška kultura, tudi njihova zgodovina. Zanimivi so nama bili tudi zaradi splošne razgledanosti ter rabe v vsakdanjem življenju</a:t>
            </a:r>
            <a:r>
              <a:rPr lang="sl-SI" i="1" dirty="0"/>
              <a:t>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8EB1816-3047-49B5-9B02-650CAF1B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6924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/>
              <a:t>Uvod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C53562-F7BA-45C6-8A11-42453907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31236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800" b="1">
                <a:solidFill>
                  <a:srgbClr val="FF2121"/>
                </a:solidFill>
                <a:latin typeface="Copperplate Gothic Light" pitchFamily="34" charset="0"/>
              </a:rPr>
              <a:t>Grška </a:t>
            </a:r>
            <a:br>
              <a:rPr lang="sl-SI" sz="8800" b="1">
                <a:solidFill>
                  <a:srgbClr val="FF2121"/>
                </a:solidFill>
                <a:latin typeface="Copperplate Gothic Light" pitchFamily="34" charset="0"/>
              </a:rPr>
            </a:br>
            <a:r>
              <a:rPr lang="sl-SI" sz="8800" b="1">
                <a:solidFill>
                  <a:srgbClr val="FF2121"/>
                </a:solidFill>
                <a:latin typeface="Copperplate Gothic Light" pitchFamily="34" charset="0"/>
              </a:rPr>
              <a:t> mitologija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2061C77-2728-490E-A4B5-276F6C6D3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sl-SI" i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Izvor: grška beseda </a:t>
            </a:r>
            <a:r>
              <a:rPr lang="sl-SI" i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mythos</a:t>
            </a:r>
            <a:r>
              <a:rPr lang="sl-SI" i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 – povest, bajka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sl-SI" i="1" dirty="0">
              <a:solidFill>
                <a:schemeClr val="accent3">
                  <a:lumMod val="60000"/>
                  <a:lumOff val="40000"/>
                </a:schemeClr>
              </a:solidFill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sl-SI" i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Na začetku: razlaga stvarstva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sl-SI" i="1" dirty="0">
              <a:solidFill>
                <a:schemeClr val="accent3">
                  <a:lumMod val="60000"/>
                  <a:lumOff val="40000"/>
                </a:schemeClr>
              </a:solidFill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sl-SI" i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Pozneje: snov za gledališke igre, književnost.</a:t>
            </a: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sl-SI" i="1" dirty="0">
              <a:solidFill>
                <a:schemeClr val="accent3">
                  <a:lumMod val="60000"/>
                  <a:lumOff val="40000"/>
                </a:schemeClr>
              </a:solidFill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sl-SI" i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Sedaj: Odkrivanje </a:t>
            </a:r>
            <a:r>
              <a:rPr lang="sl-SI" i="1">
                <a:solidFill>
                  <a:schemeClr val="accent3">
                    <a:lumMod val="60000"/>
                    <a:lumOff val="40000"/>
                  </a:schemeClr>
                </a:solidFill>
                <a:cs typeface="Calibri" pitchFamily="34" charset="0"/>
              </a:rPr>
              <a:t>grške zgodovine.</a:t>
            </a:r>
            <a:endParaRPr lang="sl-SI" i="1" dirty="0">
              <a:solidFill>
                <a:schemeClr val="accent3">
                  <a:lumMod val="60000"/>
                  <a:lumOff val="40000"/>
                </a:schemeClr>
              </a:solidFill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>
              <a:latin typeface="Lao UI" pitchFamily="34" charset="0"/>
              <a:cs typeface="Lao U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>
              <a:latin typeface="Lao UI" pitchFamily="34" charset="0"/>
              <a:cs typeface="Lao U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BE0B10-D212-4E26-A3B2-5CDFB6F6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sl-SI"/>
              <a:t>            </a:t>
            </a:r>
            <a:r>
              <a:rPr lang="sl-SI" sz="6000">
                <a:solidFill>
                  <a:srgbClr val="FF0000"/>
                </a:solidFill>
                <a:latin typeface="Castellar" pitchFamily="18" charset="0"/>
              </a:rPr>
              <a:t>razvoj mita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DAF5853-82EA-4BB0-ABA5-4EAE64BC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103688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5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Arhaično obdobje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5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(8. – 5. st.pr.n.št. Iliada, Odiseja)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5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5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5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Atiško obdobje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5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(5. – 4. st.pr.n.št., tragedija)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5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5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5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Helenistično obdobje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5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(4. – 5.st.n.št., širitev navzven, vpliv mita na Rimljane - Enej)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ACCD231-55A4-4CF1-87D6-B98D0D1A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Grška antična književnost</a:t>
            </a:r>
          </a:p>
        </p:txBody>
      </p:sp>
      <p:sp>
        <p:nvSpPr>
          <p:cNvPr id="7" name="Puščica dol 6">
            <a:extLst>
              <a:ext uri="{FF2B5EF4-FFF2-40B4-BE49-F238E27FC236}">
                <a16:creationId xmlns:a16="http://schemas.microsoft.com/office/drawing/2014/main" id="{D13FFF73-26BE-4995-974A-85677B6E3023}"/>
              </a:ext>
            </a:extLst>
          </p:cNvPr>
          <p:cNvSpPr/>
          <p:nvPr/>
        </p:nvSpPr>
        <p:spPr>
          <a:xfrm>
            <a:off x="4356100" y="2565400"/>
            <a:ext cx="503238" cy="8636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Puščica dol 7">
            <a:extLst>
              <a:ext uri="{FF2B5EF4-FFF2-40B4-BE49-F238E27FC236}">
                <a16:creationId xmlns:a16="http://schemas.microsoft.com/office/drawing/2014/main" id="{62B0DAAA-B71C-4C93-A35A-9F5E667E3543}"/>
              </a:ext>
            </a:extLst>
          </p:cNvPr>
          <p:cNvSpPr/>
          <p:nvPr/>
        </p:nvSpPr>
        <p:spPr>
          <a:xfrm>
            <a:off x="4356100" y="4365625"/>
            <a:ext cx="576263" cy="100806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F5A778-1E81-40A2-A408-505A7829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412776"/>
            <a:ext cx="7056784" cy="424847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 b="1">
                <a:solidFill>
                  <a:schemeClr val="accent1">
                    <a:lumMod val="40000"/>
                    <a:lumOff val="60000"/>
                  </a:schemeClr>
                </a:solidFill>
                <a:latin typeface="Copperplate Gothic Light" pitchFamily="34" charset="0"/>
              </a:rPr>
              <a:t>ljudje polbogovi               bogovi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78D9A365-0375-4576-89F5-5E692FFA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686800" cy="48958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i="1" dirty="0">
                <a:cs typeface="Calibri" pitchFamily="34" charset="0"/>
              </a:rPr>
              <a:t>Navadni smrtniki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i="1" dirty="0">
                <a:cs typeface="Calibri" pitchFamily="34" charset="0"/>
              </a:rPr>
              <a:t>Bogovi jim krojijo usodo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i="1" dirty="0">
                <a:cs typeface="Calibri" pitchFamily="34" charset="0"/>
              </a:rPr>
              <a:t>                                                </a:t>
            </a:r>
            <a:r>
              <a:rPr lang="sl-SI" sz="2300" i="1" dirty="0">
                <a:cs typeface="Calibri" pitchFamily="34" charset="0"/>
              </a:rPr>
              <a:t>stvaritelj Prometej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i="1" dirty="0">
                <a:cs typeface="Calibri" pitchFamily="34" charset="0"/>
              </a:rPr>
              <a:t>Mit o nastanku ljudi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i="1" dirty="0"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000" i="1" dirty="0">
                <a:cs typeface="Calibri" pitchFamily="34" charset="0"/>
              </a:rPr>
              <a:t>                                                             </a:t>
            </a:r>
            <a:r>
              <a:rPr lang="sl-SI" sz="2200" i="1" dirty="0">
                <a:cs typeface="Calibri" pitchFamily="34" charset="0"/>
              </a:rPr>
              <a:t>4 rodovi (zlati, srebrni, bronasti, železni)                  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Bradley Hand ITC" pitchFamily="66" charset="0"/>
              </a:rPr>
              <a:t>                             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F918E8D-CC38-4DD3-A9CD-BB6FEC15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>
                <a:solidFill>
                  <a:schemeClr val="accent1">
                    <a:lumMod val="40000"/>
                    <a:lumOff val="60000"/>
                  </a:schemeClr>
                </a:solidFill>
                <a:latin typeface="Castellar" pitchFamily="18" charset="0"/>
              </a:rPr>
              <a:t>Ljudje</a:t>
            </a:r>
          </a:p>
        </p:txBody>
      </p:sp>
      <p:sp>
        <p:nvSpPr>
          <p:cNvPr id="5" name="Desna puščica 4">
            <a:extLst>
              <a:ext uri="{FF2B5EF4-FFF2-40B4-BE49-F238E27FC236}">
                <a16:creationId xmlns:a16="http://schemas.microsoft.com/office/drawing/2014/main" id="{603977CE-D4D2-4305-A2CC-A91014E8B1F3}"/>
              </a:ext>
            </a:extLst>
          </p:cNvPr>
          <p:cNvSpPr/>
          <p:nvPr/>
        </p:nvSpPr>
        <p:spPr>
          <a:xfrm rot="18507132" flipV="1">
            <a:off x="3673476" y="4435475"/>
            <a:ext cx="660400" cy="23177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63F6A267-E97F-4F94-9F9A-BF6E9E1C3A20}"/>
              </a:ext>
            </a:extLst>
          </p:cNvPr>
          <p:cNvSpPr/>
          <p:nvPr/>
        </p:nvSpPr>
        <p:spPr>
          <a:xfrm rot="2828957">
            <a:off x="3675062" y="5226051"/>
            <a:ext cx="669925" cy="203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A511DCA3-DB88-43DD-8BF0-38111D3F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916113"/>
            <a:ext cx="5040313" cy="4179887"/>
          </a:xfrm>
        </p:spPr>
        <p:txBody>
          <a:bodyPr/>
          <a:lstStyle/>
          <a:p>
            <a:r>
              <a:rPr lang="sl-SI" altLang="sl-SI" sz="3500" i="1">
                <a:cs typeface="Calibri" panose="020F0502020204030204" pitchFamily="34" charset="0"/>
              </a:rPr>
              <a:t>Potomci bogov in smrtnikov</a:t>
            </a:r>
          </a:p>
          <a:p>
            <a:endParaRPr lang="sl-SI" altLang="sl-SI" sz="3500" i="1">
              <a:cs typeface="Calibri" panose="020F0502020204030204" pitchFamily="34" charset="0"/>
            </a:endParaRPr>
          </a:p>
          <a:p>
            <a:r>
              <a:rPr lang="sl-SI" altLang="sl-SI" sz="3500" i="1">
                <a:cs typeface="Calibri" panose="020F0502020204030204" pitchFamily="34" charset="0"/>
              </a:rPr>
              <a:t>Imajo nadnaravno moč, so umrljivi</a:t>
            </a:r>
          </a:p>
          <a:p>
            <a:endParaRPr lang="sl-SI" altLang="sl-SI" sz="3500" i="1">
              <a:cs typeface="Calibri" panose="020F0502020204030204" pitchFamily="34" charset="0"/>
            </a:endParaRPr>
          </a:p>
          <a:p>
            <a:r>
              <a:rPr lang="sl-SI" altLang="sl-SI" sz="3500" i="1">
                <a:cs typeface="Calibri" panose="020F0502020204030204" pitchFamily="34" charset="0"/>
              </a:rPr>
              <a:t>Herkul, Ahil …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2E0ED8D-2A7C-4809-AABB-17E9735C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>
                <a:solidFill>
                  <a:schemeClr val="accent1">
                    <a:lumMod val="40000"/>
                    <a:lumOff val="60000"/>
                  </a:schemeClr>
                </a:solidFill>
                <a:latin typeface="Castellar" pitchFamily="18" charset="0"/>
              </a:rPr>
              <a:t>Polbogovi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o meri 1">
      <a:dk1>
        <a:srgbClr val="CE5A03"/>
      </a:dk1>
      <a:lt1>
        <a:srgbClr val="FB7C1D"/>
      </a:lt1>
      <a:dk2>
        <a:srgbClr val="D46C03"/>
      </a:dk2>
      <a:lt2>
        <a:srgbClr val="CE5A03"/>
      </a:lt2>
      <a:accent1>
        <a:srgbClr val="6A3601"/>
      </a:accent1>
      <a:accent2>
        <a:srgbClr val="FB9125"/>
      </a:accent2>
      <a:accent3>
        <a:srgbClr val="893C02"/>
      </a:accent3>
      <a:accent4>
        <a:srgbClr val="FB9125"/>
      </a:accent4>
      <a:accent5>
        <a:srgbClr val="FB9125"/>
      </a:accent5>
      <a:accent6>
        <a:srgbClr val="8D4802"/>
      </a:accent6>
      <a:hlink>
        <a:srgbClr val="5E3001"/>
      </a:hlink>
      <a:folHlink>
        <a:srgbClr val="893C02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807</Words>
  <Application>Microsoft Office PowerPoint</Application>
  <PresentationFormat>On-screen Show (4:3)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Bradley Hand ITC</vt:lpstr>
      <vt:lpstr>Calibri</vt:lpstr>
      <vt:lpstr>Castellar</vt:lpstr>
      <vt:lpstr>Constantia</vt:lpstr>
      <vt:lpstr>Copperplate Gothic Light</vt:lpstr>
      <vt:lpstr>Lao UI</vt:lpstr>
      <vt:lpstr>Wingdings</vt:lpstr>
      <vt:lpstr>Wingdings 2</vt:lpstr>
      <vt:lpstr>Papir</vt:lpstr>
      <vt:lpstr>Grška mitologija</vt:lpstr>
      <vt:lpstr>Kazalo</vt:lpstr>
      <vt:lpstr>Uvod</vt:lpstr>
      <vt:lpstr>Grška   mitologija</vt:lpstr>
      <vt:lpstr>            razvoj mita</vt:lpstr>
      <vt:lpstr>Grška antična književnost</vt:lpstr>
      <vt:lpstr>ljudje polbogovi               bogovi</vt:lpstr>
      <vt:lpstr>Ljudje</vt:lpstr>
      <vt:lpstr>Polbogovi</vt:lpstr>
      <vt:lpstr>Bogovi</vt:lpstr>
      <vt:lpstr>                               Zgodbe</vt:lpstr>
      <vt:lpstr>Prometej</vt:lpstr>
      <vt:lpstr>Evropa</vt:lpstr>
      <vt:lpstr>            Dedal in Ikar</vt:lpstr>
      <vt:lpstr>       Argonavti</vt:lpstr>
      <vt:lpstr>                     Iliada in Odiseja</vt:lpstr>
      <vt:lpstr>PowerPoint Presentation</vt:lpstr>
      <vt:lpstr> Eneida</vt:lpstr>
      <vt:lpstr>Raba pojmov iz mitov</vt:lpstr>
      <vt:lpstr>           Ahilova peta</vt:lpstr>
      <vt:lpstr>Tantalove muke</vt:lpstr>
      <vt:lpstr>     Sizifovo delo</vt:lpstr>
      <vt:lpstr>          Prokrustova postelja</vt:lpstr>
      <vt:lpstr>Ariadina nit</vt:lpstr>
      <vt:lpstr>Ojdipov kompleks</vt:lpstr>
      <vt:lpstr>Pandorina skrinjica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2019-06-03T09:14:57Z</dcterms:created>
  <dcterms:modified xsi:type="dcterms:W3CDTF">2019-06-03T09:14:58Z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