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63" r:id="rId6"/>
    <p:sldId id="258" r:id="rId7"/>
    <p:sldId id="264" r:id="rId8"/>
    <p:sldId id="265" r:id="rId9"/>
    <p:sldId id="266" r:id="rId10"/>
    <p:sldId id="267" r:id="rId11"/>
    <p:sldId id="259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20000"/>
      </a:spcBef>
      <a:spcAft>
        <a:spcPct val="0"/>
      </a:spcAft>
      <a:buChar char="•"/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  <a:srgbClr val="800000"/>
    <a:srgbClr val="00CCFF"/>
    <a:srgbClr val="0000FF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7CDD138-5DD4-43B4-879D-874F6582C7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8480CA7-52A8-47DF-B2C7-E4E0BC09D6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BCDAF69-4369-40BF-88BE-8712BEE1289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4238A5F-9DC7-4D73-AC94-93AE92BC54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5D7F48C-A3C0-4168-8FA9-0BF9BD4020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FA8A8FE-3D92-4AC5-B470-AC8C9B36EF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fld id="{E950F269-6DD8-48A2-9794-B79692D5050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5B4C75-8C41-4212-A07B-22026581CE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C6C9F-4D02-4474-B56E-BB1D0FAC878D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1B8C374-D448-42FD-9B68-7CA02DEBA3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5AF2232-300B-41AF-AB7D-029B2D0AB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B27E8C-BA2D-4887-A46F-66B4882F60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327DD-F0F8-4E78-8FD3-3EA5811EA993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E849AB4-5807-46D7-B1CE-BFF2434FE0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23A8C25-E57B-47E3-AB1C-4351D11E6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5CC1D1-B21D-4619-AE88-DC120C5D5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D7DFB-A315-41BC-823D-C9CB4E99E0E6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4CBF261-E97A-462E-8175-ABA29D312F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B30213F-78F8-478A-9104-C473C3B18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916F98-7ACC-4187-968D-E0F08D452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7CFC6-884B-4433-8245-47E8AA8CE186}" type="slidenum">
              <a:rPr lang="sl-SI" altLang="sl-SI"/>
              <a:pPr/>
              <a:t>12</a:t>
            </a:fld>
            <a:endParaRPr lang="sl-SI" altLang="sl-SI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9CC2E83-3B87-4644-823E-DD550F7530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EA12B23-444C-407E-BBFA-5DB02C88A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3DDEC1-ABAE-4A49-AA89-2827E7E11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7D015-AC4B-48BA-8F8B-9BEC5B1D548F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DB0ECA5-B834-4B7A-A576-87AA91FDEE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8659897-9615-4CEE-AC3A-6B8735E1D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EECF1E-CE37-435D-9A29-BBDFFF0AAA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4D637-D0FC-4388-BEAC-DE30C8FAD600}" type="slidenum">
              <a:rPr lang="sl-SI" altLang="sl-SI"/>
              <a:pPr/>
              <a:t>14</a:t>
            </a:fld>
            <a:endParaRPr lang="sl-SI" altLang="sl-SI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BCA1DFE-0EA6-413F-B555-A37E09B8E9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A2D2740-5EBD-4578-91E7-4A43E54D2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A73A6B-5AC0-4634-B4F8-1A42553105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D033A-A2A1-414F-BDC7-FA847FB0B4AB}" type="slidenum">
              <a:rPr lang="sl-SI" altLang="sl-SI"/>
              <a:pPr/>
              <a:t>15</a:t>
            </a:fld>
            <a:endParaRPr lang="sl-SI" altLang="sl-SI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88E36F0-80CC-4202-AA5B-8A9B961EF0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3C38B89-53CE-456D-ACF8-BB9A2C9EE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40DBB2-2193-40E3-A0C3-C1D1A13AB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6CFA1-9FD1-43D0-A19A-14F007B6F1AD}" type="slidenum">
              <a:rPr lang="sl-SI" altLang="sl-SI"/>
              <a:pPr/>
              <a:t>16</a:t>
            </a:fld>
            <a:endParaRPr lang="sl-SI" altLang="sl-SI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F810EE4-37F1-4597-AD73-F3F5ADFDD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84608A3-954B-4144-8081-93AAC4B55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AA3BAC-6E18-491B-9489-8069D4AD2B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130C8-06C5-4716-AD0D-5ED8C48CDFFE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36994E0-F0EA-42FE-8529-492B25D25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4F3113F-E26B-4C4C-9249-D19B610EC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8414CA-9E03-4702-B29C-F7E722F5F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64BB7-E899-471F-A8E1-EFA485F80C17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CD90B54-BAD9-4B70-8A3A-01429D8739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7513041-F976-424B-81F3-A588E5804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96654C-495A-47E8-88B4-295B4DEE6D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31691-B296-46AC-BB3C-E1CAF4211C58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CC39448-74DF-4FDF-9CF3-96AF771917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0797230-7636-4DA3-A3A3-34F8BFB81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E5A9B7-7EF8-4156-BDE8-094EB3DB2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224B9-39F6-49BC-9ED1-FABAC8B9F1E5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BEE2CA4-C847-4EC8-A04F-87004EE66A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7650F9E-CA24-44C8-B0DC-8EFD605D0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6935FB-2E27-40CD-8FF8-C29C5D897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861A2-1145-40D7-80BC-0776E72A88D9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C18B20C-B548-4888-9B66-8149A623DA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6600E25-20FC-45CD-AE54-D9CD9F119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D385E7-8A00-456E-9A6D-6EBA998AD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9B4C8-C3DC-42BC-BE77-6AB1B5CAA159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492EB4A-1E17-4BC3-BA1D-196DEA15F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6050B02-921D-4818-A85A-54EEDCCEB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E1FE1B-53CD-4981-8AA5-9D4AB78BE3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C1E89-4277-4CC4-B6A5-AB9E0454CC27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2DB77E2-F555-4896-A793-EA9D8CDC4B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8ADFC64-F3E8-4227-B40C-70C857CE5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57E2D8-DE7B-4E34-A1AB-795BF4C090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34435-CE1A-4173-942A-8588B1834C13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230D8C1-E2A7-41ED-ADC8-650BE329C9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3A9008C-7270-4567-97A0-85B6D8EA4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20C7F-10D0-481E-9432-34E153F9A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DD8CE5-3794-4863-AC6A-5FE7C3A57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81A65-FDA1-471E-9D9F-D0F595E46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AB6E0B-29C9-404F-8255-0C3A944C86A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7991A-365E-4564-AC4E-DD5166B3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15A52-E2AF-401A-BDF9-2693AEAB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BE4E3-FF1D-4045-81B0-7075BE22DA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280397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03C5-E7B3-466E-B02C-59A36618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962A6-F802-4489-88DD-0173ACA21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1E4C0-738B-4D6D-A22D-6E80DDDE5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901E2B-CED8-42DD-83B1-1D113A2B4FF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50B7-B522-4D4F-A9A2-F85197CD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F0BC-C9DC-470D-99AF-0CE45D70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7B1C0-D37C-4C1D-92E9-ADC0FCE3AB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80479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4DAB9-7BD2-45AA-A7AE-55B51032C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F7B1D-FFC0-4517-86EC-BC09A7C1F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3263E-F791-4B4E-BAA0-BBA6D182F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EA02F2-8B34-4A6B-9D18-3F55897D24A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BEAB8-3344-4CDE-9D85-A2C61E2B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091BB-042A-424F-AC78-336E4D11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DDE30-07FD-400B-B9EE-859F534C59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72865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00435-460D-4902-BA61-82113789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24C33-5E91-4835-8A5E-486A009BB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28606-A3DC-441F-8FFB-E7A8E9CD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8A3FCE-1E4E-4DB9-A44A-6663692D0C5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7160E-018D-495B-854E-108D59CE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7A9C2-3B49-49E7-8167-CBD00271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18BAD-5F9B-43EE-9237-C8E82990D2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90075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BA0A5-C4E2-453B-B600-7C0CE5C03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A9444-F044-47FB-B103-31AD4D3DF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21A31-1CB1-4549-8501-6368D4AF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64C597-C0CB-48D3-8548-EF1F307F99A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90CF6-50BF-409D-B6A3-BE4EE8FC1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1A822-3EA5-4297-99A0-B0BAF20B1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B92F2-CAE2-4D32-8C9B-9B940E303C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37713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F8AE2-7341-4FC4-9EB9-6DF5C75D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49E91-3AA3-425F-97BC-0C1B13B8D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D9D03-940D-4554-9E13-FC5D67DFF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88510-58D4-419F-8FA0-06DFBB8C0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FE3818-77EF-4BAD-9028-4CF69F20B3C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420D0-BFEE-4C06-8B8A-85FA1C1A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F87CC-5D66-422C-848B-E7B76A34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0FC49-82BD-4D25-BDD8-82678B4E70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99378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F07F-DFAD-455F-B027-595A6D068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09ECA-093C-40A7-B143-FD10C66A7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75F1B-EBE1-4C7B-8763-ACD664570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0B9AF2-98C6-4065-854D-FACA3D2AE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9CF2E-9684-480E-82B9-CCB04FF03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7D650B-51B4-444D-A0A4-4DE06B65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F57B1-49F6-4531-A90B-A323D99C361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24B3C5-21BF-4D38-9C2B-0F321F4C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67EA5-DB1B-4711-B558-88800371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48872-2CC2-4ACB-B8BC-BBB15107D4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90357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AFEFC-C908-4655-AAD8-882358B54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ACBEF-7706-492B-A22B-446D1A79E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E66420-C19C-4146-9C80-82497E92BD8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0E1AA-643B-473E-8D2E-FFF8FD7C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36405-C486-42AF-83E0-CFAC5B88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E02EC-4760-4CF0-99C6-03D8B9CE9A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25892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B08BA-26FC-4C56-A643-68A20E297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433486-D2D7-4191-A146-FB212BB448F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6BB74-77D2-4298-A3CE-51BD1668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67B72-ECBB-4393-9C3C-FB5850303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93D19-0A4F-4185-A9A1-53C27EF659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97743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9A75-8E25-46B4-9838-1088AC778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6413-C132-4810-AE7D-80797A243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00175-8FFE-4CA5-A490-29016614E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AF92D-42D2-4917-9B70-6C1CAFAE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274FC-FA57-4D86-9A76-4DC0F6B6FE5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FC648-EC0A-4BEE-8184-60AA5A12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B11B0-2AF8-42F6-A7C9-59DA56A7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2FEDF-67D4-42BE-B576-8862C10B8C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76859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DDC5-1212-421D-9214-22113D90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70C153-D617-4152-8136-38D659767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8A697-9C60-405A-92FB-C2B4A8D7E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93314-8486-4BB1-8C8F-9510C3275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320D44-ADDD-4651-9DDF-243F09CA024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EF7A0-3613-4521-A8CE-03D2093F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F6100-D992-480B-82B0-9A2EA74F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DA6F-729C-4E44-8A56-2C248D1268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35667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D67387-63F3-4F20-8819-32E95F301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A53278C-B93E-49DB-837B-626A48F75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03C0DC8-8B37-4BAE-A071-999861017C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fld id="{1B95E884-6168-468C-8190-0D26AB7F2D0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C48FCD-8678-4E99-8F41-E260752437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1658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5A5152-E491-4500-9F4C-676A5E0B09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fld id="{9BCCD0F1-C898-4F4A-BD1A-1BC2FDC7522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Dark Horse Expanded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Dark Horse Expanded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Dark Horse Expanded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Dark Horse Expande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Dark Horse Expande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Dark Horse Expande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Dark Horse Expande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Dark Horse Expanded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kern="1200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2F371-3F55-43DD-A7FA-7F6A7898F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3581-D0E2-4D27-956F-190AEF91F1CB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CF32A-C20A-4499-BE81-9F4E06878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39157648-726A-4708-92D6-79055B5DA7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3600" dirty="0"/>
              <a:t>Grška znanost, filozofija in olimpijske igre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84E4F36-E564-426E-85CE-F556E0EE63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 b="0">
              <a:solidFill>
                <a:srgbClr val="FF6600"/>
              </a:solidFill>
            </a:endParaRPr>
          </a:p>
          <a:p>
            <a:r>
              <a:rPr lang="sl-SI" altLang="sl-SI" sz="3200" b="0">
                <a:solidFill>
                  <a:srgbClr val="FF6600"/>
                </a:solidFill>
              </a:rPr>
              <a:t>Predstavitvena naloga pri predmetu zgodovina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5285D4-F2D2-4DC7-91E0-1F2CB418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594-DD24-4017-943D-AD52B8BD3864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6941750-506A-40FC-8C83-498A47BE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31749" name="AutoShape 5">
            <a:extLst>
              <a:ext uri="{FF2B5EF4-FFF2-40B4-BE49-F238E27FC236}">
                <a16:creationId xmlns:a16="http://schemas.microsoft.com/office/drawing/2014/main" id="{3CFB118E-35E2-47E3-87C7-2BD1633E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05488"/>
            <a:ext cx="5076825" cy="647700"/>
          </a:xfrm>
          <a:prstGeom prst="cloudCallout">
            <a:avLst>
              <a:gd name="adj1" fmla="val 54755"/>
              <a:gd name="adj2" fmla="val -724509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C8306C3-89AE-4FEB-9D0B-4E1AFD5C1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olimpijske igre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012A614-4E27-455F-A4B1-E16577EBE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/>
              <a:t>olimpijske igre so združevale Grke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imenovali tudi panhelenske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sklenjena premirja v času iger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olimpijske igre na začetku niso bile edine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pitijske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istmijske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nemejske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olimpijske igre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olimpijske discipline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sprva le tek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peteroboj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olimpijski objekti</a:t>
            </a:r>
          </a:p>
        </p:txBody>
      </p:sp>
      <p:sp>
        <p:nvSpPr>
          <p:cNvPr id="31748" name="AutoShape 4">
            <a:extLst>
              <a:ext uri="{FF2B5EF4-FFF2-40B4-BE49-F238E27FC236}">
                <a16:creationId xmlns:a16="http://schemas.microsoft.com/office/drawing/2014/main" id="{65281477-D2A5-4F7D-83E1-4068B748C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2888"/>
            <a:ext cx="9612313" cy="2087563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31751" name="Picture 7" descr="Sightseeing1">
            <a:extLst>
              <a:ext uri="{FF2B5EF4-FFF2-40B4-BE49-F238E27FC236}">
                <a16:creationId xmlns:a16="http://schemas.microsoft.com/office/drawing/2014/main" id="{024C3EB0-B94A-4BD7-9739-B77E4825B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1700213"/>
            <a:ext cx="3821112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9ABBB5-328A-49B3-B0A4-73608994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5D29-FA7B-42A5-9232-F9861917C042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486B6F-9A95-49F3-82CF-440E2B56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A6E1C497-82B3-4BAA-BC85-5588D3416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filozofija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E07FF51-3142-4826-A6A5-A005514DB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Pitagorejci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vsi odgovori so v številih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Sofisti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vsak naj si izbere svoja načela, vrednote,...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Sokrat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vprašanja naključnim mimoidočim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obsojen na smrt, ni se bal smrti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Platon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Akademija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Teorija idej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Aristotel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šolal Aleksandra Velikega</a:t>
            </a:r>
          </a:p>
        </p:txBody>
      </p:sp>
      <p:sp>
        <p:nvSpPr>
          <p:cNvPr id="11269" name="AutoShape 5">
            <a:extLst>
              <a:ext uri="{FF2B5EF4-FFF2-40B4-BE49-F238E27FC236}">
                <a16:creationId xmlns:a16="http://schemas.microsoft.com/office/drawing/2014/main" id="{660752C3-36C8-4D86-A855-09C5ACF5E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-171450"/>
            <a:ext cx="6913562" cy="2089150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449633-9645-4BAD-9EE9-5A1D8B88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264-44E4-4D24-8E25-8E2F4F2BA1E6}" type="slidenum">
              <a:rPr lang="sl-SI" altLang="sl-SI"/>
              <a:pPr/>
              <a:t>12</a:t>
            </a:fld>
            <a:endParaRPr lang="sl-SI" alt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E51356B-50D6-42D9-923B-08541CEB3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33797" name="AutoShape 5">
            <a:extLst>
              <a:ext uri="{FF2B5EF4-FFF2-40B4-BE49-F238E27FC236}">
                <a16:creationId xmlns:a16="http://schemas.microsoft.com/office/drawing/2014/main" id="{A1FA0DE2-F6FA-4F2D-BF0D-4DAA22FF9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84313"/>
            <a:ext cx="5184775" cy="936625"/>
          </a:xfrm>
          <a:prstGeom prst="cloudCallout">
            <a:avLst>
              <a:gd name="adj1" fmla="val 44458"/>
              <a:gd name="adj2" fmla="val -83560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DB07B98-8A82-4C70-B7EC-391C91447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filozofija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A6A0EC0-6140-47E3-9860-91CB141F6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Pitagorejci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vsi odgovori so v številih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Sofisti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vsak naj si izbere svoja načela, vrednote,...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Sokrat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vprašanja naključnim mimoidočim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obsojen na smrt, ni se bal smrti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Platon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Akademija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Teorija idej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Aristotel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šolal Aleksandra Velikega</a:t>
            </a:r>
          </a:p>
        </p:txBody>
      </p:sp>
      <p:sp>
        <p:nvSpPr>
          <p:cNvPr id="33796" name="AutoShape 4">
            <a:extLst>
              <a:ext uri="{FF2B5EF4-FFF2-40B4-BE49-F238E27FC236}">
                <a16:creationId xmlns:a16="http://schemas.microsoft.com/office/drawing/2014/main" id="{E4DEEA2E-EC36-4B82-AFA8-F450E66D7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-171450"/>
            <a:ext cx="6913562" cy="2089150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33799" name="Picture 7" descr="pitagora1">
            <a:extLst>
              <a:ext uri="{FF2B5EF4-FFF2-40B4-BE49-F238E27FC236}">
                <a16:creationId xmlns:a16="http://schemas.microsoft.com/office/drawing/2014/main" id="{99A0F66D-4B5B-44F5-A03F-DF2C4D5EB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5" y="1700213"/>
            <a:ext cx="3863975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353FB67-F310-4331-A044-6800A685F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B87F-B277-4730-8FA7-FDA278820086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F53F2A-FEE8-4B60-B068-061B42E6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37893" name="AutoShape 5">
            <a:extLst>
              <a:ext uri="{FF2B5EF4-FFF2-40B4-BE49-F238E27FC236}">
                <a16:creationId xmlns:a16="http://schemas.microsoft.com/office/drawing/2014/main" id="{B79D04AD-EC13-441D-9F64-2849B2FA4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3850" y="2276475"/>
            <a:ext cx="8208963" cy="936625"/>
          </a:xfrm>
          <a:prstGeom prst="cloudCallout">
            <a:avLst>
              <a:gd name="adj1" fmla="val 12736"/>
              <a:gd name="adj2" fmla="val -160171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79D40D6-462E-490F-BB06-2BBA6549A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filozofija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C77FD3B-FEDD-4D78-9F2D-3DD1F187F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Pitagorejci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vsi odgovori so v številih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Sofisti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vsak naj si izbere svoja načela, vrednote,...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Sokrat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vprašanja naključnim mimoidočim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obsojen na smrt, ni se bal smrti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Platon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Akademija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Teorija idej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Aristotel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šolal Aleksandra Velikega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</p:txBody>
      </p:sp>
      <p:sp>
        <p:nvSpPr>
          <p:cNvPr id="37892" name="AutoShape 4">
            <a:extLst>
              <a:ext uri="{FF2B5EF4-FFF2-40B4-BE49-F238E27FC236}">
                <a16:creationId xmlns:a16="http://schemas.microsoft.com/office/drawing/2014/main" id="{72F30B87-679E-4E7A-A377-400BC7A74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-171450"/>
            <a:ext cx="6913562" cy="2089150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3348962-3B84-4C67-9D3A-3463B839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C2-88D9-47B7-91D7-22AA116BF73B}" type="slidenum">
              <a:rPr lang="sl-SI" altLang="sl-SI"/>
              <a:pPr/>
              <a:t>14</a:t>
            </a:fld>
            <a:endParaRPr lang="sl-SI" alt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08250B8-A368-462E-AEBB-73D6CE1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CEADB384-67BD-4A15-AA88-12F3E712C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2997200"/>
            <a:ext cx="7345363" cy="1368425"/>
          </a:xfrm>
          <a:prstGeom prst="cloudCallout">
            <a:avLst>
              <a:gd name="adj1" fmla="val 22662"/>
              <a:gd name="adj2" fmla="val -172042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6B15059-7FA6-4A79-90A3-02F7CA515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filozofija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3FDAAF5-FE5D-4DB8-A373-6D04887BA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Pitagorejci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vsi odgovori so v številih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Sofisti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vsak naj si izbere svoja načela, vrednote,...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Sokrat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vprašanja naključnim mimoidočim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obsojen na smrt, ni se bal smrti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Platon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Akademija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Teorija idej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Aristotel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šolal Aleksandra Velikega</a:t>
            </a: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741087FE-7E86-46AF-B4BA-8E5A5AD0C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-171450"/>
            <a:ext cx="6913562" cy="2089150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39944" name="Picture 8" descr="180px-Sokrat">
            <a:extLst>
              <a:ext uri="{FF2B5EF4-FFF2-40B4-BE49-F238E27FC236}">
                <a16:creationId xmlns:a16="http://schemas.microsoft.com/office/drawing/2014/main" id="{46165B51-0B89-4B76-9F28-F05DA1173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13" y="3351213"/>
            <a:ext cx="2287587" cy="350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20386CC-AA5E-44FC-84CF-C5B41975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95B7-64F7-4A7C-8EE2-AE5E7FFFFB59}" type="slidenum">
              <a:rPr lang="sl-SI" altLang="sl-SI"/>
              <a:pPr/>
              <a:t>15</a:t>
            </a:fld>
            <a:endParaRPr lang="sl-SI" alt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2C9CB17-7D3D-4E0B-900D-3989CDA4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41990" name="AutoShape 6">
            <a:extLst>
              <a:ext uri="{FF2B5EF4-FFF2-40B4-BE49-F238E27FC236}">
                <a16:creationId xmlns:a16="http://schemas.microsoft.com/office/drawing/2014/main" id="{E181C3B0-6320-4AEF-9B57-AAD33D13B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5263"/>
            <a:ext cx="6084888" cy="1370012"/>
          </a:xfrm>
          <a:prstGeom prst="cloudCallout">
            <a:avLst>
              <a:gd name="adj1" fmla="val 31347"/>
              <a:gd name="adj2" fmla="val -251157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3436A46-B218-4DC6-AB77-F22824AA7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filozofija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FB48FC6-28D8-4415-8F26-A1A263245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Pitagorejci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vsi odgovori so v številih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Sofisti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vsak naj si izbere svoja načela, vrednote,...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Sokrat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vprašanja naključnim mimoidočim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obsojen na smrt, ni se bal smrti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Platon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Akademija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Teorija idej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Aristotel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šolal Aleksandra Velikega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</p:txBody>
      </p:sp>
      <p:sp>
        <p:nvSpPr>
          <p:cNvPr id="41989" name="AutoShape 5">
            <a:extLst>
              <a:ext uri="{FF2B5EF4-FFF2-40B4-BE49-F238E27FC236}">
                <a16:creationId xmlns:a16="http://schemas.microsoft.com/office/drawing/2014/main" id="{39868177-1AC0-4F9F-B9EC-F60858C74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-171450"/>
            <a:ext cx="6913562" cy="2089150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41992" name="Picture 8" descr="platon">
            <a:extLst>
              <a:ext uri="{FF2B5EF4-FFF2-40B4-BE49-F238E27FC236}">
                <a16:creationId xmlns:a16="http://schemas.microsoft.com/office/drawing/2014/main" id="{A0B10407-7804-4BC5-876B-5B9FA88F9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628775"/>
            <a:ext cx="2601912" cy="34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3E263F-5769-4978-9798-33A527A63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EFC5-D767-4B0D-9DC7-63613C1F6DF0}" type="slidenum">
              <a:rPr lang="sl-SI" altLang="sl-SI"/>
              <a:pPr/>
              <a:t>16</a:t>
            </a:fld>
            <a:endParaRPr lang="sl-SI" alt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81A6C5-659E-4631-8CA6-738EDA6B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44037" name="AutoShape 5">
            <a:extLst>
              <a:ext uri="{FF2B5EF4-FFF2-40B4-BE49-F238E27FC236}">
                <a16:creationId xmlns:a16="http://schemas.microsoft.com/office/drawing/2014/main" id="{8AD3B0EF-C1E5-45A9-9B6C-0FA7AF74F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57788"/>
            <a:ext cx="5041900" cy="1008062"/>
          </a:xfrm>
          <a:prstGeom prst="cloudCallout">
            <a:avLst>
              <a:gd name="adj1" fmla="val 43106"/>
              <a:gd name="adj2" fmla="val -406380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95941B4-90EA-4A09-BED2-719862C60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filozofija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485891A-60BD-414F-A2E7-FDD7474C4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 dirty="0"/>
              <a:t>Pitagorejci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vsi odgovori so v številih</a:t>
            </a:r>
          </a:p>
          <a:p>
            <a:pPr>
              <a:lnSpc>
                <a:spcPct val="90000"/>
              </a:lnSpc>
            </a:pPr>
            <a:r>
              <a:rPr lang="sl-SI" altLang="sl-SI" sz="2400" dirty="0"/>
              <a:t>Sofisti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vsak naj si izbere svoja načela, vrednote,...</a:t>
            </a:r>
          </a:p>
          <a:p>
            <a:pPr>
              <a:lnSpc>
                <a:spcPct val="90000"/>
              </a:lnSpc>
            </a:pPr>
            <a:r>
              <a:rPr lang="sl-SI" altLang="sl-SI" sz="2400" dirty="0"/>
              <a:t>Sokrat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vprašanja naključnim mimoidočim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obsojen na smrt, ni se bal smrti</a:t>
            </a:r>
          </a:p>
          <a:p>
            <a:pPr>
              <a:lnSpc>
                <a:spcPct val="90000"/>
              </a:lnSpc>
            </a:pPr>
            <a:r>
              <a:rPr lang="sl-SI" altLang="sl-SI" sz="2400" dirty="0"/>
              <a:t>Platon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Akademija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Teorija idej</a:t>
            </a:r>
          </a:p>
          <a:p>
            <a:pPr>
              <a:lnSpc>
                <a:spcPct val="90000"/>
              </a:lnSpc>
            </a:pPr>
            <a:r>
              <a:rPr lang="sl-SI" altLang="sl-SI" sz="2400" dirty="0"/>
              <a:t>Aristotel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šolal Aleksandra Velikega</a:t>
            </a:r>
          </a:p>
          <a:p>
            <a:pPr>
              <a:lnSpc>
                <a:spcPct val="90000"/>
              </a:lnSpc>
            </a:pPr>
            <a:endParaRPr lang="sl-SI" altLang="sl-SI" sz="2400" dirty="0"/>
          </a:p>
          <a:p>
            <a:pPr>
              <a:lnSpc>
                <a:spcPct val="90000"/>
              </a:lnSpc>
            </a:pPr>
            <a:endParaRPr lang="sl-SI" altLang="sl-SI" sz="2400" dirty="0"/>
          </a:p>
        </p:txBody>
      </p:sp>
      <p:sp>
        <p:nvSpPr>
          <p:cNvPr id="44036" name="AutoShape 4">
            <a:extLst>
              <a:ext uri="{FF2B5EF4-FFF2-40B4-BE49-F238E27FC236}">
                <a16:creationId xmlns:a16="http://schemas.microsoft.com/office/drawing/2014/main" id="{036696BB-157C-4CD4-890F-69EC3BC0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-171450"/>
            <a:ext cx="6913562" cy="2089150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44039" name="Picture 7" descr="aristotle">
            <a:extLst>
              <a:ext uri="{FF2B5EF4-FFF2-40B4-BE49-F238E27FC236}">
                <a16:creationId xmlns:a16="http://schemas.microsoft.com/office/drawing/2014/main" id="{C33C8EF4-2A4C-4ADF-9E2E-531804B26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1844675"/>
            <a:ext cx="257968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23B5D0-AD53-405F-B7C8-66743DBA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3CF3-A752-4AE6-BD56-1DEF2118A6FA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172F5E-3730-49A2-903D-9CF7BC09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4ADFB4F-F07B-4CC2-A7F5-292F59F60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2857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altLang="sl-SI"/>
              <a:t>znanost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2F5216-28DF-4B9C-9A1C-101B05931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dirty="0"/>
              <a:t>Veje znanosti</a:t>
            </a:r>
          </a:p>
          <a:p>
            <a:pPr lvl="1">
              <a:lnSpc>
                <a:spcPct val="90000"/>
              </a:lnSpc>
            </a:pPr>
            <a:r>
              <a:rPr lang="sl-SI" altLang="sl-SI" dirty="0"/>
              <a:t>matematika</a:t>
            </a:r>
          </a:p>
          <a:p>
            <a:pPr lvl="1">
              <a:lnSpc>
                <a:spcPct val="90000"/>
              </a:lnSpc>
            </a:pPr>
            <a:r>
              <a:rPr lang="sl-SI" altLang="sl-SI" dirty="0"/>
              <a:t>fizika in astronomija</a:t>
            </a:r>
          </a:p>
          <a:p>
            <a:pPr lvl="1">
              <a:lnSpc>
                <a:spcPct val="90000"/>
              </a:lnSpc>
            </a:pPr>
            <a:r>
              <a:rPr lang="sl-SI" altLang="sl-SI" dirty="0"/>
              <a:t>medicina</a:t>
            </a:r>
          </a:p>
          <a:p>
            <a:pPr>
              <a:lnSpc>
                <a:spcPct val="90000"/>
              </a:lnSpc>
            </a:pPr>
            <a:r>
              <a:rPr lang="sl-SI" altLang="sl-SI" dirty="0"/>
              <a:t>Hipokrat</a:t>
            </a:r>
          </a:p>
          <a:p>
            <a:pPr lvl="1">
              <a:lnSpc>
                <a:spcPct val="90000"/>
              </a:lnSpc>
            </a:pPr>
            <a:r>
              <a:rPr lang="sl-SI" altLang="sl-SI" dirty="0"/>
              <a:t>sprva </a:t>
            </a:r>
            <a:r>
              <a:rPr lang="sl-SI" altLang="sl-SI" dirty="0" err="1"/>
              <a:t>Asklepijeva</a:t>
            </a:r>
            <a:r>
              <a:rPr lang="sl-SI" altLang="sl-SI" dirty="0"/>
              <a:t> svetišča</a:t>
            </a:r>
          </a:p>
          <a:p>
            <a:pPr lvl="1">
              <a:lnSpc>
                <a:spcPct val="90000"/>
              </a:lnSpc>
            </a:pPr>
            <a:r>
              <a:rPr lang="sl-SI" altLang="sl-SI" dirty="0"/>
              <a:t>Hipokratova načela temeljila na telesnih tekočinah</a:t>
            </a:r>
          </a:p>
          <a:p>
            <a:pPr>
              <a:lnSpc>
                <a:spcPct val="90000"/>
              </a:lnSpc>
            </a:pPr>
            <a:r>
              <a:rPr lang="sl-SI" altLang="sl-SI" dirty="0"/>
              <a:t>Mehanizem z </a:t>
            </a:r>
            <a:r>
              <a:rPr lang="sl-SI" altLang="sl-SI" dirty="0" err="1"/>
              <a:t>Antikitere</a:t>
            </a:r>
            <a:endParaRPr lang="sl-SI" altLang="sl-SI" dirty="0"/>
          </a:p>
          <a:p>
            <a:pPr>
              <a:lnSpc>
                <a:spcPct val="90000"/>
              </a:lnSpc>
            </a:pPr>
            <a:endParaRPr lang="sl-SI" altLang="sl-SI" dirty="0"/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F28502CA-B247-4AD2-97A2-4420F327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-242888"/>
            <a:ext cx="6048375" cy="2305051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D106D06-EE82-4BBD-B1DB-CBB7C8B2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0459-2ECE-44AE-B8A5-494820793A5E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C26FE1-A715-4A87-9C61-41E0A427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17418" name="AutoShape 10">
            <a:extLst>
              <a:ext uri="{FF2B5EF4-FFF2-40B4-BE49-F238E27FC236}">
                <a16:creationId xmlns:a16="http://schemas.microsoft.com/office/drawing/2014/main" id="{6025901E-8046-4571-AB2B-A5D55A13A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1438"/>
            <a:ext cx="6084888" cy="2519362"/>
          </a:xfrm>
          <a:prstGeom prst="cloudCallout">
            <a:avLst>
              <a:gd name="adj1" fmla="val 41444"/>
              <a:gd name="adj2" fmla="val -62981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70B38296-7F25-4C6E-980D-F789A10D6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79388"/>
            <a:ext cx="8229600" cy="1152525"/>
          </a:xfrm>
          <a:noFill/>
          <a:ln/>
          <a:extLst>
            <a:ext uri="{91240B29-F687-4F45-9708-019B960494DF}">
              <a14:hiddenLine xmlns:a14="http://schemas.microsoft.com/office/drawing/2010/main" w="2857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altLang="sl-SI"/>
              <a:t>znanost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2FBE524-1DC9-4C9E-9132-58E36F1C2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Veje znanosti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matematika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fizika in astronomija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medicina</a:t>
            </a:r>
          </a:p>
          <a:p>
            <a:pPr>
              <a:lnSpc>
                <a:spcPct val="90000"/>
              </a:lnSpc>
            </a:pPr>
            <a:r>
              <a:rPr lang="sl-SI" altLang="sl-SI"/>
              <a:t>Hipokrat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sprva Asklepijeva svetišča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Hipokratova načela temeljila na telesnih tekočinah</a:t>
            </a:r>
          </a:p>
          <a:p>
            <a:pPr>
              <a:lnSpc>
                <a:spcPct val="90000"/>
              </a:lnSpc>
            </a:pPr>
            <a:r>
              <a:rPr lang="sl-SI" altLang="sl-SI"/>
              <a:t>Mehanizem z Antikitere</a:t>
            </a:r>
          </a:p>
          <a:p>
            <a:pPr>
              <a:lnSpc>
                <a:spcPct val="90000"/>
              </a:lnSpc>
            </a:pPr>
            <a:endParaRPr lang="sl-SI" altLang="sl-SI"/>
          </a:p>
        </p:txBody>
      </p:sp>
      <p:sp>
        <p:nvSpPr>
          <p:cNvPr id="17417" name="AutoShape 9">
            <a:extLst>
              <a:ext uri="{FF2B5EF4-FFF2-40B4-BE49-F238E27FC236}">
                <a16:creationId xmlns:a16="http://schemas.microsoft.com/office/drawing/2014/main" id="{AAB60E9D-7D55-496C-BBB5-34DDC978B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-242888"/>
            <a:ext cx="6048375" cy="2305051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17420" name="Picture 12" descr="pitagora">
            <a:extLst>
              <a:ext uri="{FF2B5EF4-FFF2-40B4-BE49-F238E27FC236}">
                <a16:creationId xmlns:a16="http://schemas.microsoft.com/office/drawing/2014/main" id="{82446454-42DE-427E-A842-39183C140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773238"/>
            <a:ext cx="25654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56D6233-E587-449E-8CE2-973194FA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C52E-21D4-48E2-8B74-3EF188B69DEA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A66F31-854E-4AFE-9414-88113D87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19461" name="AutoShape 5">
            <a:extLst>
              <a:ext uri="{FF2B5EF4-FFF2-40B4-BE49-F238E27FC236}">
                <a16:creationId xmlns:a16="http://schemas.microsoft.com/office/drawing/2014/main" id="{52DBA872-C931-4306-BDBB-1740D03CD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3850" y="3213100"/>
            <a:ext cx="9720263" cy="2376488"/>
          </a:xfrm>
          <a:prstGeom prst="cloudCallout">
            <a:avLst>
              <a:gd name="adj1" fmla="val 3681"/>
              <a:gd name="adj2" fmla="val -116731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65C4223-8309-4A5E-B63E-F3C99B913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Veje znanosti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matematika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fizika in astronomija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medicina</a:t>
            </a:r>
          </a:p>
          <a:p>
            <a:pPr>
              <a:lnSpc>
                <a:spcPct val="90000"/>
              </a:lnSpc>
            </a:pPr>
            <a:r>
              <a:rPr lang="sl-SI" altLang="sl-SI"/>
              <a:t>Hipokrat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sprva Asklepijeva svetišča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Hipokratova načela temeljila na telesnih sokovih</a:t>
            </a:r>
          </a:p>
          <a:p>
            <a:pPr>
              <a:lnSpc>
                <a:spcPct val="90000"/>
              </a:lnSpc>
            </a:pPr>
            <a:r>
              <a:rPr lang="sl-SI" altLang="sl-SI"/>
              <a:t>Mehanizem z Antikitere</a:t>
            </a:r>
          </a:p>
          <a:p>
            <a:pPr>
              <a:lnSpc>
                <a:spcPct val="90000"/>
              </a:lnSpc>
            </a:pPr>
            <a:endParaRPr lang="sl-SI" altLang="sl-SI"/>
          </a:p>
        </p:txBody>
      </p:sp>
      <p:pic>
        <p:nvPicPr>
          <p:cNvPr id="19463" name="Picture 7" descr="200px-Hippocrates">
            <a:extLst>
              <a:ext uri="{FF2B5EF4-FFF2-40B4-BE49-F238E27FC236}">
                <a16:creationId xmlns:a16="http://schemas.microsoft.com/office/drawing/2014/main" id="{F1C396E1-081C-4320-B9F1-E85DF29C5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96975"/>
            <a:ext cx="18510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5" name="Rectangle 9">
            <a:extLst>
              <a:ext uri="{FF2B5EF4-FFF2-40B4-BE49-F238E27FC236}">
                <a16:creationId xmlns:a16="http://schemas.microsoft.com/office/drawing/2014/main" id="{258C3716-AA33-4E50-B81F-6FEBD3349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179388"/>
            <a:ext cx="8229600" cy="1152525"/>
          </a:xfrm>
          <a:noFill/>
          <a:ln/>
          <a:extLst>
            <a:ext uri="{91240B29-F687-4F45-9708-019B960494DF}">
              <a14:hiddenLine xmlns:a14="http://schemas.microsoft.com/office/drawing/2010/main" w="2857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altLang="sl-SI"/>
              <a:t>znanost</a:t>
            </a:r>
          </a:p>
        </p:txBody>
      </p:sp>
      <p:sp>
        <p:nvSpPr>
          <p:cNvPr id="19460" name="AutoShape 4">
            <a:extLst>
              <a:ext uri="{FF2B5EF4-FFF2-40B4-BE49-F238E27FC236}">
                <a16:creationId xmlns:a16="http://schemas.microsoft.com/office/drawing/2014/main" id="{DDA057D8-520A-4802-B753-C5BF5DA7F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-242888"/>
            <a:ext cx="6048375" cy="2305051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92DEA6-1CF1-4B9D-A212-E3918CA7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1261-96B9-4D38-B92C-76736166A18D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D7311EA-F50F-4469-A05E-90CAF642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2B532478-35C8-4790-90A8-021C773A2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29225"/>
            <a:ext cx="8064500" cy="1152525"/>
          </a:xfrm>
          <a:prstGeom prst="cloudCallout">
            <a:avLst>
              <a:gd name="adj1" fmla="val 12796"/>
              <a:gd name="adj2" fmla="val -347384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E98DD43-0914-497B-9AD4-39AD67BF6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sl-SI" altLang="sl-SI"/>
              <a:t>znanost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854C6CF-A268-461A-B985-7627729B9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Veje znanosti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matematika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fizika in astronomija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medicina</a:t>
            </a:r>
          </a:p>
          <a:p>
            <a:pPr>
              <a:lnSpc>
                <a:spcPct val="90000"/>
              </a:lnSpc>
            </a:pPr>
            <a:r>
              <a:rPr lang="sl-SI" altLang="sl-SI"/>
              <a:t>Hipokrat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sprva Asklepijeva svetišča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Hipokratova načela temeljila na telesnih tekočinah</a:t>
            </a:r>
          </a:p>
          <a:p>
            <a:pPr>
              <a:lnSpc>
                <a:spcPct val="90000"/>
              </a:lnSpc>
            </a:pPr>
            <a:r>
              <a:rPr lang="sl-SI" altLang="sl-SI"/>
              <a:t>Mehanizem z Antikitere</a:t>
            </a:r>
          </a:p>
          <a:p>
            <a:pPr>
              <a:lnSpc>
                <a:spcPct val="90000"/>
              </a:lnSpc>
            </a:pPr>
            <a:endParaRPr lang="sl-SI" altLang="sl-SI"/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33BB9235-D0FE-46FF-B23A-7DB1EFA28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-242888"/>
            <a:ext cx="6048375" cy="2305051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21514" name="Picture 10" descr="200px-NAMA_Machine_d'Anticythère_1">
            <a:extLst>
              <a:ext uri="{FF2B5EF4-FFF2-40B4-BE49-F238E27FC236}">
                <a16:creationId xmlns:a16="http://schemas.microsoft.com/office/drawing/2014/main" id="{DB0ABAD0-BEA7-4FDE-9C27-89F776C24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2852738"/>
            <a:ext cx="2540000" cy="22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947647-6343-4638-ADAD-7EF13D0C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52ED-16C9-4189-A511-1A16B27B7369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85C536-5AE1-450E-9369-A485DBD9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B8700EF6-6424-4A1C-8CED-651E16885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olimpijske igre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0ED0496-97A1-4AA1-B9C3-42A371C8E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sz="2400" dirty="0"/>
          </a:p>
          <a:p>
            <a:pPr>
              <a:lnSpc>
                <a:spcPct val="90000"/>
              </a:lnSpc>
            </a:pPr>
            <a:r>
              <a:rPr lang="sl-SI" altLang="sl-SI" sz="2400" dirty="0"/>
              <a:t>olimpijske igre so združevale Grke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imenovali tudi panhelenske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sklenjena premirja v času iger</a:t>
            </a:r>
          </a:p>
          <a:p>
            <a:pPr>
              <a:lnSpc>
                <a:spcPct val="90000"/>
              </a:lnSpc>
            </a:pPr>
            <a:r>
              <a:rPr lang="sl-SI" altLang="sl-SI" sz="2400" dirty="0"/>
              <a:t>olimpijske igre na začetku niso bile edine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pitijske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 err="1"/>
              <a:t>istmijske</a:t>
            </a:r>
            <a:r>
              <a:rPr lang="sl-SI" altLang="sl-SI" sz="2000" dirty="0"/>
              <a:t> igre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 err="1"/>
              <a:t>nemejske</a:t>
            </a:r>
            <a:r>
              <a:rPr lang="sl-SI" altLang="sl-SI" sz="2000" dirty="0"/>
              <a:t> igre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olimpijske igre</a:t>
            </a:r>
          </a:p>
          <a:p>
            <a:pPr>
              <a:lnSpc>
                <a:spcPct val="90000"/>
              </a:lnSpc>
            </a:pPr>
            <a:r>
              <a:rPr lang="sl-SI" altLang="sl-SI" sz="2400" dirty="0"/>
              <a:t>olimpijske discipline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sprva le tek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peteroboj</a:t>
            </a:r>
          </a:p>
          <a:p>
            <a:pPr>
              <a:lnSpc>
                <a:spcPct val="90000"/>
              </a:lnSpc>
            </a:pPr>
            <a:r>
              <a:rPr lang="sl-SI" altLang="sl-SI" sz="2400" dirty="0"/>
              <a:t>olimpijski objekti</a:t>
            </a: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607ECC83-DD5C-4206-95BF-781502DE2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2888"/>
            <a:ext cx="9612313" cy="2087563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CD1EE6-498E-43B6-8A8D-CE19F9BE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98C-A4F9-44E5-9495-2263750213FA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498A468-8BAA-48AA-904F-866F6283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538FD2CE-47CF-4608-8E99-919B57B55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413" y="1557338"/>
            <a:ext cx="7777163" cy="1727200"/>
          </a:xfrm>
          <a:prstGeom prst="cloudCallout">
            <a:avLst>
              <a:gd name="adj1" fmla="val 27241"/>
              <a:gd name="adj2" fmla="val -60296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07E2BC2-119C-42C9-8635-73AE8F8BF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olimpijske igre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433329A-2E8A-4F42-9112-3E7C79D19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/>
              <a:t>olimpijske igre so združevale Grke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imenovali tudi panhelenske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sklenjena premirja v času iger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olimpijske igre na začetku niso bile edine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pitijske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istmijske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nemejske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olimpijske igre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olimpijske discipline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sprva le tek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peteroboj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olimpijski objekti</a:t>
            </a: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72196C08-A48F-4474-A3A8-A5602AB18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2888"/>
            <a:ext cx="9612313" cy="2087563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B08C65D-E21A-492A-BEA6-389FC9D5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4026-E54A-4F0C-99A7-579D6D3E1CC3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D1A90D5-0E57-4D1E-86D8-18B296B90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27653" name="AutoShape 5">
            <a:extLst>
              <a:ext uri="{FF2B5EF4-FFF2-40B4-BE49-F238E27FC236}">
                <a16:creationId xmlns:a16="http://schemas.microsoft.com/office/drawing/2014/main" id="{79B0BBFF-A563-4A96-A39E-2D3F60A51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8313" y="2924175"/>
            <a:ext cx="8353426" cy="2160588"/>
          </a:xfrm>
          <a:prstGeom prst="cloudCallout">
            <a:avLst>
              <a:gd name="adj1" fmla="val 11667"/>
              <a:gd name="adj2" fmla="val -111204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C33F2D1-6C73-4327-9C17-29FE79391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olimpijske igre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84F5F79-9A18-43C6-90BF-3B5137434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/>
              <a:t>olimpijske igre so združevale Grke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imenovali tudi panhelenske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sklenjena premirja v času iger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olimpijske igre na začetku niso bile edine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pitijske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istmijske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nemejske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olimpijske igre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olimpijske discipline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sprva le tek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peteroboj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olimpijski objekti</a:t>
            </a:r>
          </a:p>
        </p:txBody>
      </p:sp>
      <p:sp>
        <p:nvSpPr>
          <p:cNvPr id="27652" name="AutoShape 4">
            <a:extLst>
              <a:ext uri="{FF2B5EF4-FFF2-40B4-BE49-F238E27FC236}">
                <a16:creationId xmlns:a16="http://schemas.microsoft.com/office/drawing/2014/main" id="{E00AFD92-047B-46AB-B37A-328B315A2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2888"/>
            <a:ext cx="9612313" cy="2087563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07AC8F5-A797-45A9-8C29-35DDC7216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61F6-5C16-4EC4-816C-670FD24484D5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5CF573-364E-4F8F-847E-0BD8F382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 dirty="0"/>
              <a:t>Grška znanost, filozofija in olimpijske igre</a:t>
            </a:r>
          </a:p>
        </p:txBody>
      </p:sp>
      <p:sp>
        <p:nvSpPr>
          <p:cNvPr id="29701" name="AutoShape 5">
            <a:extLst>
              <a:ext uri="{FF2B5EF4-FFF2-40B4-BE49-F238E27FC236}">
                <a16:creationId xmlns:a16="http://schemas.microsoft.com/office/drawing/2014/main" id="{0E97613A-9C7E-448C-AF18-8B9F1D4B9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24400"/>
            <a:ext cx="9144000" cy="1441450"/>
          </a:xfrm>
          <a:prstGeom prst="cloudCallout">
            <a:avLst>
              <a:gd name="adj1" fmla="val 7153"/>
              <a:gd name="adj2" fmla="val -261231"/>
            </a:avLst>
          </a:prstGeom>
          <a:solidFill>
            <a:srgbClr val="FFFF00"/>
          </a:solidFill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sl-SI" altLang="sl-SI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0A7803B-F618-4A48-8E0E-EB4B446F4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olimpijske igre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2B35A78-42D5-4118-83EB-7AEC7FF8B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/>
              <a:t>olimpijske igre so združevale Grke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imenovali tudi panhelenske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sklenjena premirja v času iger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olimpijske igre na začetku niso bile edine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pitijske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istmijske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nemejske igre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olimpijske igre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olimpijske discipline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sprva le tek</a:t>
            </a:r>
          </a:p>
          <a:p>
            <a:pPr lvl="1">
              <a:lnSpc>
                <a:spcPct val="90000"/>
              </a:lnSpc>
            </a:pPr>
            <a:r>
              <a:rPr lang="sl-SI" altLang="sl-SI" sz="2000"/>
              <a:t>peteroboj, boks, konjske dirke, tekme z bojnimi vozovi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olimpijski objekti</a:t>
            </a:r>
          </a:p>
        </p:txBody>
      </p:sp>
      <p:sp>
        <p:nvSpPr>
          <p:cNvPr id="29700" name="AutoShape 4">
            <a:extLst>
              <a:ext uri="{FF2B5EF4-FFF2-40B4-BE49-F238E27FC236}">
                <a16:creationId xmlns:a16="http://schemas.microsoft.com/office/drawing/2014/main" id="{9795AC24-CB33-4762-AAB0-6171E9AA6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2888"/>
            <a:ext cx="9612313" cy="2087563"/>
          </a:xfrm>
          <a:prstGeom prst="irregularSeal1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29704" name="Picture 8" descr="olympics_discus">
            <a:extLst>
              <a:ext uri="{FF2B5EF4-FFF2-40B4-BE49-F238E27FC236}">
                <a16:creationId xmlns:a16="http://schemas.microsoft.com/office/drawing/2014/main" id="{5ABF2824-9F9D-4D29-8589-4FF117A9B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1412875"/>
            <a:ext cx="2343150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Dark Horse Expanded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l-SI" altLang="sl-SI" sz="2800" b="1" i="0" u="none" strike="noStrike" cap="none" normalizeH="0" baseline="0" smtClean="0">
            <a:ln>
              <a:noFill/>
            </a:ln>
            <a:solidFill>
              <a:srgbClr val="0000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l-SI" altLang="sl-SI" sz="2800" b="1" i="0" u="none" strike="noStrike" cap="none" normalizeH="0" baseline="0" smtClean="0">
            <a:ln>
              <a:noFill/>
            </a:ln>
            <a:solidFill>
              <a:srgbClr val="0000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On-screen Show (4:3)</PresentationFormat>
  <Paragraphs>235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Comic Sans MS</vt:lpstr>
      <vt:lpstr>Dark Horse Expanded</vt:lpstr>
      <vt:lpstr>Default Design</vt:lpstr>
      <vt:lpstr>Grška znanost, filozofija in olimpijske igre</vt:lpstr>
      <vt:lpstr>znanost</vt:lpstr>
      <vt:lpstr>znanost</vt:lpstr>
      <vt:lpstr>znanost</vt:lpstr>
      <vt:lpstr>znanost</vt:lpstr>
      <vt:lpstr>olimpijske igre</vt:lpstr>
      <vt:lpstr>olimpijske igre</vt:lpstr>
      <vt:lpstr>olimpijske igre</vt:lpstr>
      <vt:lpstr>olimpijske igre</vt:lpstr>
      <vt:lpstr>olimpijske igre</vt:lpstr>
      <vt:lpstr>filozofija</vt:lpstr>
      <vt:lpstr>filozofija</vt:lpstr>
      <vt:lpstr>filozofija</vt:lpstr>
      <vt:lpstr>filozofija</vt:lpstr>
      <vt:lpstr>filozofija</vt:lpstr>
      <vt:lpstr>filozofija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2019-06-03T09:14:59Z</dcterms:created>
  <dcterms:modified xsi:type="dcterms:W3CDTF">2019-06-03T09:14:59Z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