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2" d="100"/>
          <a:sy n="152" d="100"/>
        </p:scale>
        <p:origin x="108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812996D-EB4F-4472-9C40-E4054ECDA1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sl-SI" altLang="sl-SI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98DB844-9163-4190-B7FB-A5D0CF7E7DF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endParaRPr lang="sl-SI" altLang="sl-SI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7D1AB541-4D67-478D-99B8-898796DE5F1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BB3A374-CA76-4560-BC42-2091A75BC5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E85709E8-D548-4E54-AD3B-97E88F71756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sl-SI" altLang="sl-SI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33D36FB2-8EFE-4E84-8C9F-E378E9BD89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41D54A50-EE7D-409E-B5AB-D1C546C1EF2E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>
            <a:extLst>
              <a:ext uri="{FF2B5EF4-FFF2-40B4-BE49-F238E27FC236}">
                <a16:creationId xmlns:a16="http://schemas.microsoft.com/office/drawing/2014/main" id="{3C8704EA-D474-4D3B-B256-541FA8DECBF3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lang="sl-SI" altLang="sl-SI" sz="3000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426F2246-4DBA-4566-9590-BBA624F6A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lang="sl-SI" altLang="sl-SI" sz="3000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23229E4E-4F8E-43A4-9F59-0844523D5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kumimoji="0" lang="sl-SI" altLang="en-US" sz="3000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2487DE4B-AA91-45A8-ACDD-729191AD49D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sl-SI" altLang="en-US" noProof="0"/>
              <a:t>Kliknite, če želite urediti slog naslova matrice</a:t>
            </a:r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3AA5E277-3A86-415D-B7BB-5C4AE204C0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l-SI" altLang="en-US" noProof="0"/>
              <a:t>Kliknite, če želite urediti slog podnaslova matrice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D33E4B29-32E7-4A69-AAA4-E814973CE4A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2712" name="Rectangle 8">
            <a:extLst>
              <a:ext uri="{FF2B5EF4-FFF2-40B4-BE49-F238E27FC236}">
                <a16:creationId xmlns:a16="http://schemas.microsoft.com/office/drawing/2014/main" id="{BC8D9280-8FC0-41C3-A383-07E09AA151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2713" name="Rectangle 9">
            <a:extLst>
              <a:ext uri="{FF2B5EF4-FFF2-40B4-BE49-F238E27FC236}">
                <a16:creationId xmlns:a16="http://schemas.microsoft.com/office/drawing/2014/main" id="{7D444F10-8270-4F6B-B151-567C9643E2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51882C-A7F4-4C0E-ADF3-6FDA12DCC9E0}" type="slidenum">
              <a:rPr lang="sl-SI" altLang="en-US"/>
              <a:pPr/>
              <a:t>‹#›</a:t>
            </a:fld>
            <a:endParaRPr lang="sl-SI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8BA2A-5E9E-448F-8131-7D01DAE2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52442-FF39-4A95-BB5A-B8FF23B52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5D9FF-FD7D-4B14-ABD7-46FF237B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4F804-89FC-442B-A40E-4AE0A838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FB6CA-BC25-49D5-BD68-7C26ECF2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33698-FF41-49A6-97CA-EFE25F26BC87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99661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472342-BCAB-4C39-93B2-583E60A03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DAB72-9E84-4431-8A5F-F4EC68E2D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A9773-122F-4AC0-B95A-86D7A490D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D9915-CF65-4528-A061-A03EBF3D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B6421-E01B-45D1-A5E2-4B7D30BE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CE8F8-4BA1-43A5-AF02-43CEED8EF6F6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963565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474A3-5D0B-4FD6-8044-E439BD43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AFF43CE0-745C-44C7-8B77-74E9638406A4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/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4B13F-9CF9-4F3F-86AB-ECC7BE198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2B0956-8F2B-4064-8BDD-4D1D6ADA55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9400" y="6096000"/>
            <a:ext cx="2286000" cy="304800"/>
          </a:xfrm>
        </p:spPr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D9FF1-295C-430E-89AD-29A280834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096000"/>
            <a:ext cx="4343400" cy="534988"/>
          </a:xfrm>
        </p:spPr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46AA7-E6BC-412F-B7EB-E151AB697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4008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E6FDD841-93E1-498B-AC3A-B648CAB1B3E6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795361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8ECA0-FC6D-420E-8257-84353F36C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D72EF-2B6F-46FD-9B2B-05F39928DB1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2286000"/>
            <a:ext cx="36957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3D827D-6377-4BA7-910D-BA1F4B345DAA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914400" y="4191000"/>
            <a:ext cx="36957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4ACED3-6654-49EE-BA0F-BC5D6A8107C1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762500" y="2286000"/>
            <a:ext cx="36957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1D8F02-DADE-43A9-B7EF-E379488C36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9400" y="6096000"/>
            <a:ext cx="2286000" cy="304800"/>
          </a:xfrm>
        </p:spPr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BF3CC61-8ED3-470F-9670-55AE4B00C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096000"/>
            <a:ext cx="4343400" cy="534988"/>
          </a:xfrm>
        </p:spPr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AFAF728-E0E4-4B57-A208-D65BB3B0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4008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BB16F956-429B-49D6-94D6-994E29D655F6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4360812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1217-ADCD-4238-8651-4B50114B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C730A-E0D2-4339-8759-A76D7D068D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DABCB-172A-4F47-957E-8C0E799D78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4EAB5-8AE1-42F8-BC9F-104B7BFDFC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29400" y="6096000"/>
            <a:ext cx="2286000" cy="304800"/>
          </a:xfrm>
        </p:spPr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941AE-26F7-484D-9002-8C014B4B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096000"/>
            <a:ext cx="4343400" cy="534988"/>
          </a:xfrm>
        </p:spPr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4C41A-238C-4789-AF3A-EB79AC6F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4008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C0E3FD0E-C9DB-49DC-A640-FA1FD1F420C0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59620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7052B-0776-413C-8E7D-8CEFAA75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E866B-36EF-4BB0-9C39-67D3DD91B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800E8-1CB4-43FD-972C-4FAF3791B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5BBE7-C039-44FE-9E48-20A6D65D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280F5-C22A-4313-BF38-CF5D1F2E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103EC1-9F28-4187-BCFD-35E6B12D8C5C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549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7CE2-A00F-4842-BA2E-3095F4B73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12A346-2FB2-44A4-A423-B13315E7B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590B1-A118-4413-9944-87C372F8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E456A-FD9A-4931-8C82-05E31B88E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106C8-D996-44A9-8038-F403C0E57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03A50-FA75-4C2E-BA9F-FDFF1474826A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42519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04DDF-35FA-4FCA-8131-0DB7677F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D1FBA-106C-4722-ADF5-E2EA6C606D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1C9F3-BEB9-4067-A2F2-DF785557F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966F7-FFB0-42AB-B294-3285428FB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331D4-ED1D-425A-87B4-A1F56EA19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E5755-2632-4CD0-9825-3D06CA415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B5E4C-D8B6-4C73-B603-A3A20267EC38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00250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848BC-D892-42C2-83CE-8A73323C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84406-47AF-47CE-B5B6-E007AAF35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46DAF-74FA-4E07-9715-DC647E5BC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EFE211-6798-4905-A631-BC35351F1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133A3F-3EC5-4A48-927A-68ED7E7B79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0B0A4D-766D-4DC2-A9E5-B1051826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10F5A7-A221-486E-8C6A-C7FA641ED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A0AA0E-E23F-446E-B96F-6BCB5EE43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70B55-DC49-47E2-B88C-A503641A943A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38964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3FCEF-296F-4FCF-A76A-C3BAA3DEF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A7B671-292D-4D7C-B234-9580B824F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D0040-1605-41E4-BDFC-131CC9DE8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9243DF-C6B3-43B4-8819-C1FDFBE86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5465C-53FB-4DD2-8C3C-5826C8BEBB56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81810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7CC82A-1305-488E-987C-39A65DEF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25AA9-1E53-43D7-A4E6-F5AD6F39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01D68-DBF9-4F04-8504-E49CCDDB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B4A20-70EC-4EFD-9CF4-43891B5402BC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94236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74F7-216D-489E-A059-D91CDDE90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F3AB3-1315-4464-88C2-DB1EDB742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13D0D-6020-4D17-BAF0-BE828BF42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8E00F7-CD8E-478A-84EE-D81D5E2D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79225-B8DD-410F-9CAE-D577DF445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508304-0790-404E-8FB3-970BF917C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48F2CC-C5A2-47FA-B669-A05FE061E922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112936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193A2-9F0D-4A66-BA74-08DA6B8F9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B3FC28-C249-42F5-B817-E1156CF7B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30510-3834-4517-AB31-36C857D2D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E4D323-0CF9-443E-B7AC-C74908F9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3A159-4AED-4C7E-A8D7-651CE9185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BF3737-4EB4-49FF-BCD5-DC8785C1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8692E-1B39-4E43-811B-236FAB843ED6}" type="slidenum">
              <a:rPr lang="sl-SI" altLang="en-US"/>
              <a:pPr/>
              <a:t>‹#›</a:t>
            </a:fld>
            <a:endParaRPr lang="sl-SI" altLang="en-US"/>
          </a:p>
        </p:txBody>
      </p:sp>
    </p:spTree>
    <p:extLst>
      <p:ext uri="{BB962C8B-B14F-4D97-AF65-F5344CB8AC3E}">
        <p14:creationId xmlns:p14="http://schemas.microsoft.com/office/powerpoint/2010/main" val="240237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>
            <a:extLst>
              <a:ext uri="{FF2B5EF4-FFF2-40B4-BE49-F238E27FC236}">
                <a16:creationId xmlns:a16="http://schemas.microsoft.com/office/drawing/2014/main" id="{8FE9AFF8-B0A1-424E-B48E-FD40E4313DEC}"/>
              </a:ext>
            </a:extLst>
          </p:cNvPr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lang="sl-SI" altLang="sl-SI" sz="3000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EECC8AEF-7768-4DC2-BAF4-A40D4775F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lang="sl-SI" altLang="sl-SI" sz="3000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8C1EA187-E730-4DBE-ABC2-10BFF7913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  <a:buFontTx/>
              <a:buChar char="•"/>
            </a:pPr>
            <a:endParaRPr kumimoji="0" lang="sl-SI" altLang="en-US" sz="3000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035AF9B5-4008-4138-9A8D-C858CF67E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/>
              <a:t>Kliknite, če želite urediti slog naslova matrice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7CCE96F3-B7C5-4F04-8DD1-1AEA7E6B6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en-US"/>
              <a:t>Kliknite, če želite urediti sloge besedila matrice</a:t>
            </a:r>
          </a:p>
          <a:p>
            <a:pPr lvl="1"/>
            <a:r>
              <a:rPr lang="sl-SI" altLang="en-US"/>
              <a:t>Druga raven</a:t>
            </a:r>
          </a:p>
          <a:p>
            <a:pPr lvl="2"/>
            <a:r>
              <a:rPr lang="sl-SI" altLang="en-US"/>
              <a:t>Tretja raven</a:t>
            </a:r>
          </a:p>
          <a:p>
            <a:pPr lvl="3"/>
            <a:r>
              <a:rPr lang="sl-SI" altLang="en-US"/>
              <a:t>Četrta raven</a:t>
            </a:r>
          </a:p>
          <a:p>
            <a:pPr lvl="4"/>
            <a:r>
              <a:rPr lang="sl-SI" altLang="en-US"/>
              <a:t>Peta raven</a:t>
            </a:r>
          </a:p>
          <a:p>
            <a:pPr lvl="3"/>
            <a:endParaRPr lang="sl-SI" altLang="en-US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73D6817A-1674-4E92-833C-20A0308ED6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/>
            </a:lvl1pPr>
          </a:lstStyle>
          <a:p>
            <a:endParaRPr lang="sl-SI" altLang="en-US"/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2F2CDB31-5E99-4716-89D5-4A4E69A862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 kumimoji="0" sz="1400"/>
            </a:lvl1pPr>
          </a:lstStyle>
          <a:p>
            <a:endParaRPr lang="sl-SI" altLang="en-US"/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F50FDF86-1C2B-41E0-B7B4-BAC5445CC0E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kumimoji="0" sz="1400"/>
            </a:lvl1pPr>
          </a:lstStyle>
          <a:p>
            <a:fld id="{592F1277-1A89-4F34-A3F3-B1870B554084}" type="slidenum">
              <a:rPr lang="sl-SI" altLang="en-US"/>
              <a:pPr/>
              <a:t>‹#›</a:t>
            </a:fld>
            <a:endParaRPr lang="sl-SI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60000"/>
        </a:spcBef>
        <a:spcAft>
          <a:spcPct val="0"/>
        </a:spcAft>
        <a:buClr>
          <a:schemeClr val="tx1"/>
        </a:buClr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40000"/>
        </a:spcBef>
        <a:spcAft>
          <a:spcPct val="0"/>
        </a:spcAft>
        <a:buClr>
          <a:schemeClr val="tx1"/>
        </a:buClr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3FFFFD8-04CF-4F2E-B4E0-9759C394186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sz="8800">
                <a:latin typeface="La Bamba LET" pitchFamily="2" charset="0"/>
              </a:rPr>
              <a:t>GRŠKI BOGOVI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4A516C45-7719-45C2-9072-247D995B40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>
            <a:extLst>
              <a:ext uri="{FF2B5EF4-FFF2-40B4-BE49-F238E27FC236}">
                <a16:creationId xmlns:a16="http://schemas.microsoft.com/office/drawing/2014/main" id="{9DEE9E21-B81B-4DA2-92C0-45D2D23CA0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8800">
                <a:latin typeface="La Bamba LET" pitchFamily="2" charset="0"/>
              </a:rPr>
              <a:t>           Hermes</a:t>
            </a:r>
          </a:p>
        </p:txBody>
      </p:sp>
      <p:pic>
        <p:nvPicPr>
          <p:cNvPr id="34820" name="Picture 4" descr="hermes">
            <a:extLst>
              <a:ext uri="{FF2B5EF4-FFF2-40B4-BE49-F238E27FC236}">
                <a16:creationId xmlns:a16="http://schemas.microsoft.com/office/drawing/2014/main" id="{E1991EE5-C915-4C67-863A-D1EFE18A8FFC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260350"/>
            <a:ext cx="2139950" cy="3633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5" name="Rectangle 9">
            <a:extLst>
              <a:ext uri="{FF2B5EF4-FFF2-40B4-BE49-F238E27FC236}">
                <a16:creationId xmlns:a16="http://schemas.microsoft.com/office/drawing/2014/main" id="{64FFEC5F-0E4C-4D14-9EA6-2F1A500B3C88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3600">
                <a:latin typeface="La Bamba LET" pitchFamily="2" charset="0"/>
              </a:rPr>
              <a:t>zaščitnik znanosti in umetnosti </a:t>
            </a:r>
          </a:p>
          <a:p>
            <a:pPr>
              <a:lnSpc>
                <a:spcPct val="80000"/>
              </a:lnSpc>
            </a:pPr>
            <a:r>
              <a:rPr lang="sl-SI" altLang="sl-SI" sz="3600">
                <a:latin typeface="La Bamba LET" pitchFamily="2" charset="0"/>
              </a:rPr>
              <a:t>glasnik vseh bogov, bog prometa in trgovine, tatov in gimnastike</a:t>
            </a:r>
            <a:r>
              <a:rPr lang="sl-SI" altLang="sl-SI" sz="3600"/>
              <a:t> </a:t>
            </a:r>
          </a:p>
        </p:txBody>
      </p:sp>
      <p:pic>
        <p:nvPicPr>
          <p:cNvPr id="34826" name="Picture 10" descr="hermes">
            <a:extLst>
              <a:ext uri="{FF2B5EF4-FFF2-40B4-BE49-F238E27FC236}">
                <a16:creationId xmlns:a16="http://schemas.microsoft.com/office/drawing/2014/main" id="{5ED3A47B-316D-421E-913C-F14F370542D7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3789363"/>
            <a:ext cx="2851150" cy="28368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>
            <a:extLst>
              <a:ext uri="{FF2B5EF4-FFF2-40B4-BE49-F238E27FC236}">
                <a16:creationId xmlns:a16="http://schemas.microsoft.com/office/drawing/2014/main" id="{8E65DDB8-184D-4703-BF94-FAFA304B5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8800">
                <a:latin typeface="La Bamba LET" pitchFamily="2" charset="0"/>
              </a:rPr>
              <a:t>           Hestija</a:t>
            </a:r>
          </a:p>
        </p:txBody>
      </p:sp>
      <p:pic>
        <p:nvPicPr>
          <p:cNvPr id="35844" name="Picture 4" descr="hestija">
            <a:extLst>
              <a:ext uri="{FF2B5EF4-FFF2-40B4-BE49-F238E27FC236}">
                <a16:creationId xmlns:a16="http://schemas.microsoft.com/office/drawing/2014/main" id="{0BF964CB-2AA2-4C2C-A256-8F55446E787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476250"/>
            <a:ext cx="2989262" cy="612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7" name="Rectangle 7">
            <a:extLst>
              <a:ext uri="{FF2B5EF4-FFF2-40B4-BE49-F238E27FC236}">
                <a16:creationId xmlns:a16="http://schemas.microsoft.com/office/drawing/2014/main" id="{37E255EA-373E-47A7-88E7-5DA19995B90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62500" y="1916113"/>
            <a:ext cx="4057650" cy="44656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3600">
                <a:latin typeface="La Bamba LET" pitchFamily="2" charset="0"/>
              </a:rPr>
              <a:t>boginja domačega ognjišča </a:t>
            </a:r>
          </a:p>
          <a:p>
            <a:pPr>
              <a:lnSpc>
                <a:spcPct val="80000"/>
              </a:lnSpc>
            </a:pPr>
            <a:r>
              <a:rPr lang="sl-SI" altLang="sl-SI" sz="3600">
                <a:latin typeface="La Bamba LET" pitchFamily="2" charset="0"/>
              </a:rPr>
              <a:t>ogenj je bil tudi njen simbol </a:t>
            </a:r>
          </a:p>
          <a:p>
            <a:pPr>
              <a:lnSpc>
                <a:spcPct val="80000"/>
              </a:lnSpc>
            </a:pPr>
            <a:r>
              <a:rPr lang="sl-SI" altLang="sl-SI" sz="3600">
                <a:latin typeface="La Bamba LET" pitchFamily="2" charset="0"/>
              </a:rPr>
              <a:t>zaščitnica mirnega in spokojnega življenja</a:t>
            </a:r>
            <a:r>
              <a:rPr lang="sl-SI" altLang="sl-SI" sz="3600"/>
              <a:t> 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4" name="Rectangle 10">
            <a:extLst>
              <a:ext uri="{FF2B5EF4-FFF2-40B4-BE49-F238E27FC236}">
                <a16:creationId xmlns:a16="http://schemas.microsoft.com/office/drawing/2014/main" id="{58E84504-A649-479E-86DF-E092C73E0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476250"/>
            <a:ext cx="7416800" cy="1143000"/>
          </a:xfrm>
        </p:spPr>
        <p:txBody>
          <a:bodyPr/>
          <a:lstStyle/>
          <a:p>
            <a:r>
              <a:rPr lang="sl-SI" altLang="sl-SI" sz="8800">
                <a:latin typeface="La Bamba LET" pitchFamily="2" charset="0"/>
              </a:rPr>
              <a:t>       Pozejdon                       </a:t>
            </a:r>
          </a:p>
        </p:txBody>
      </p:sp>
      <p:pic>
        <p:nvPicPr>
          <p:cNvPr id="36873" name="Picture 9" descr="pozejd">
            <a:extLst>
              <a:ext uri="{FF2B5EF4-FFF2-40B4-BE49-F238E27FC236}">
                <a16:creationId xmlns:a16="http://schemas.microsoft.com/office/drawing/2014/main" id="{A090EFDA-8534-48B9-A0A3-6DF0A199F054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3500438"/>
            <a:ext cx="3146425" cy="31924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9" name="Rectangle 15">
            <a:extLst>
              <a:ext uri="{FF2B5EF4-FFF2-40B4-BE49-F238E27FC236}">
                <a16:creationId xmlns:a16="http://schemas.microsoft.com/office/drawing/2014/main" id="{7DEE763D-5AA0-4C41-9C34-12412CEDD1A6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500563" y="2286000"/>
            <a:ext cx="4392612" cy="3657600"/>
          </a:xfrm>
        </p:spPr>
        <p:txBody>
          <a:bodyPr/>
          <a:lstStyle/>
          <a:p>
            <a:r>
              <a:rPr lang="sl-SI" altLang="sl-SI" sz="4400">
                <a:latin typeface="La Bamba LET" pitchFamily="2" charset="0"/>
              </a:rPr>
              <a:t>bog morja in povzročitelj potresov</a:t>
            </a:r>
            <a:r>
              <a:rPr lang="sl-SI" altLang="sl-SI" sz="2600"/>
              <a:t> </a:t>
            </a:r>
          </a:p>
          <a:p>
            <a:pPr>
              <a:buFontTx/>
              <a:buNone/>
            </a:pPr>
            <a:endParaRPr lang="sl-SI" altLang="sl-SI" sz="2600"/>
          </a:p>
        </p:txBody>
      </p:sp>
      <p:pic>
        <p:nvPicPr>
          <p:cNvPr id="36880" name="Picture 16" descr="grska19">
            <a:extLst>
              <a:ext uri="{FF2B5EF4-FFF2-40B4-BE49-F238E27FC236}">
                <a16:creationId xmlns:a16="http://schemas.microsoft.com/office/drawing/2014/main" id="{F59477FD-132B-41FE-B464-B302661705CD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88913"/>
            <a:ext cx="3311525" cy="3227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pull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Rectangle 8">
            <a:extLst>
              <a:ext uri="{FF2B5EF4-FFF2-40B4-BE49-F238E27FC236}">
                <a16:creationId xmlns:a16="http://schemas.microsoft.com/office/drawing/2014/main" id="{DCC1ABF7-51D1-48F9-912D-A00AE0ADB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8800">
                <a:latin typeface="La Bamba LET" pitchFamily="2" charset="0"/>
              </a:rPr>
              <a:t>             Zeus</a:t>
            </a:r>
          </a:p>
        </p:txBody>
      </p:sp>
      <p:sp>
        <p:nvSpPr>
          <p:cNvPr id="37900" name="Rectangle 12">
            <a:extLst>
              <a:ext uri="{FF2B5EF4-FFF2-40B4-BE49-F238E27FC236}">
                <a16:creationId xmlns:a16="http://schemas.microsoft.com/office/drawing/2014/main" id="{5ABC3247-58BE-42C9-BB32-86EEB14D7768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5435600" y="2286000"/>
            <a:ext cx="3529013" cy="3657600"/>
          </a:xfrm>
        </p:spPr>
        <p:txBody>
          <a:bodyPr/>
          <a:lstStyle/>
          <a:p>
            <a:r>
              <a:rPr lang="sl-SI" altLang="sl-SI" sz="3200">
                <a:latin typeface="La Bamba LET" pitchFamily="2" charset="0"/>
              </a:rPr>
              <a:t>bog vseh bogov, bog neba, bog vremena- dežja, snega, neviht, vetrov…bog bliska in groma </a:t>
            </a:r>
          </a:p>
        </p:txBody>
      </p:sp>
      <p:pic>
        <p:nvPicPr>
          <p:cNvPr id="37901" name="Picture 13" descr="zeus%20large">
            <a:extLst>
              <a:ext uri="{FF2B5EF4-FFF2-40B4-BE49-F238E27FC236}">
                <a16:creationId xmlns:a16="http://schemas.microsoft.com/office/drawing/2014/main" id="{8FC1BB9B-2A05-4BDD-99A2-0473E36B2A8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0"/>
            <a:ext cx="4311650" cy="6021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902" name="Rectangle 14">
            <a:extLst>
              <a:ext uri="{FF2B5EF4-FFF2-40B4-BE49-F238E27FC236}">
                <a16:creationId xmlns:a16="http://schemas.microsoft.com/office/drawing/2014/main" id="{7542D42D-FB1E-4C71-A820-2DE15650D5F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932363" y="1196975"/>
            <a:ext cx="3695700" cy="1752600"/>
          </a:xfrm>
        </p:spPr>
        <p:txBody>
          <a:bodyPr/>
          <a:lstStyle/>
          <a:p>
            <a:endParaRPr lang="sl-SI" altLang="sl-SI" sz="210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id="{F72394CD-0DF2-4F87-8442-F4C5DA085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600">
                <a:latin typeface="La Bamba LET" pitchFamily="2" charset="0"/>
              </a:rPr>
              <a:t>                      </a:t>
            </a:r>
            <a:r>
              <a:rPr lang="sl-SI" altLang="sl-SI" sz="8000">
                <a:latin typeface="La Bamba LET" pitchFamily="2" charset="0"/>
              </a:rPr>
              <a:t>Afrodita</a:t>
            </a:r>
          </a:p>
        </p:txBody>
      </p:sp>
      <p:pic>
        <p:nvPicPr>
          <p:cNvPr id="17412" name="Picture 4" descr="afrodita">
            <a:extLst>
              <a:ext uri="{FF2B5EF4-FFF2-40B4-BE49-F238E27FC236}">
                <a16:creationId xmlns:a16="http://schemas.microsoft.com/office/drawing/2014/main" id="{EBDF3219-81D2-464D-9B55-EE429AED8F89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19175" y="2463800"/>
            <a:ext cx="3492500" cy="3302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Rectangle 8">
            <a:extLst>
              <a:ext uri="{FF2B5EF4-FFF2-40B4-BE49-F238E27FC236}">
                <a16:creationId xmlns:a16="http://schemas.microsoft.com/office/drawing/2014/main" id="{FBF5CC7B-4BF6-4F57-80D2-77AB0760AE0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54563" y="2286000"/>
            <a:ext cx="3703637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4400">
                <a:latin typeface="La Bamba LET" pitchFamily="2" charset="0"/>
              </a:rPr>
              <a:t>Boginja ljubezni in lepote </a:t>
            </a:r>
          </a:p>
          <a:p>
            <a:pPr>
              <a:lnSpc>
                <a:spcPct val="90000"/>
              </a:lnSpc>
            </a:pPr>
            <a:r>
              <a:rPr lang="sl-SI" altLang="sl-SI" sz="4400">
                <a:latin typeface="La Bamba LET" pitchFamily="2" charset="0"/>
              </a:rPr>
              <a:t>Rodila se je iz morske pene</a:t>
            </a:r>
          </a:p>
        </p:txBody>
      </p:sp>
    </p:spTree>
  </p:cSld>
  <p:clrMapOvr>
    <a:masterClrMapping/>
  </p:clrMapOvr>
  <p:transition spd="med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id="{CC370321-02FB-4D6B-A24B-330C9DFF8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600">
                <a:latin typeface="La Bamba LET" pitchFamily="2" charset="0"/>
              </a:rPr>
              <a:t>                   </a:t>
            </a:r>
            <a:r>
              <a:rPr lang="sl-SI" altLang="sl-SI" sz="8000">
                <a:latin typeface="La Bamba LET" pitchFamily="2" charset="0"/>
              </a:rPr>
              <a:t>Apolon</a:t>
            </a:r>
          </a:p>
        </p:txBody>
      </p:sp>
      <p:pic>
        <p:nvPicPr>
          <p:cNvPr id="19460" name="Picture 4" descr="apolon">
            <a:extLst>
              <a:ext uri="{FF2B5EF4-FFF2-40B4-BE49-F238E27FC236}">
                <a16:creationId xmlns:a16="http://schemas.microsoft.com/office/drawing/2014/main" id="{8991AA8B-67BC-4230-ADA0-C1F15734286C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260350"/>
            <a:ext cx="3232150" cy="4897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Rectangle 9">
            <a:extLst>
              <a:ext uri="{FF2B5EF4-FFF2-40B4-BE49-F238E27FC236}">
                <a16:creationId xmlns:a16="http://schemas.microsoft.com/office/drawing/2014/main" id="{49F2F308-A142-46FC-A131-D0EEC5B99E71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754563" y="2286000"/>
            <a:ext cx="3703637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3600">
                <a:latin typeface="La Bamba LET" pitchFamily="2" charset="0"/>
              </a:rPr>
              <a:t>bog pastirjev in čred,odganjalec zla, bog lokostrelstva, glasbe, preroštva, medicine in sprave.</a:t>
            </a:r>
            <a:r>
              <a:rPr lang="sl-SI" altLang="sl-SI" sz="2000">
                <a:latin typeface="La Bamba LET" pitchFamily="2" charset="0"/>
              </a:rPr>
              <a:t> </a:t>
            </a:r>
          </a:p>
        </p:txBody>
      </p:sp>
      <p:sp>
        <p:nvSpPr>
          <p:cNvPr id="19467" name="Rectangle 11">
            <a:extLst>
              <a:ext uri="{FF2B5EF4-FFF2-40B4-BE49-F238E27FC236}">
                <a16:creationId xmlns:a16="http://schemas.microsoft.com/office/drawing/2014/main" id="{7ACE1D79-3004-45B4-9B23-E0F6D4F73517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sl-SI" altLang="sl-SI" sz="21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>
            <a:extLst>
              <a:ext uri="{FF2B5EF4-FFF2-40B4-BE49-F238E27FC236}">
                <a16:creationId xmlns:a16="http://schemas.microsoft.com/office/drawing/2014/main" id="{7675E359-22C3-440A-970B-4BD7F36F1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92500" y="609600"/>
            <a:ext cx="4965700" cy="1143000"/>
          </a:xfrm>
        </p:spPr>
        <p:txBody>
          <a:bodyPr/>
          <a:lstStyle/>
          <a:p>
            <a:r>
              <a:rPr lang="sl-SI" altLang="sl-SI" sz="8800">
                <a:latin typeface="La Bamba LET" pitchFamily="2" charset="0"/>
              </a:rPr>
              <a:t>       Ares</a:t>
            </a:r>
            <a:br>
              <a:rPr lang="sl-SI" altLang="sl-SI" sz="8800">
                <a:latin typeface="La Bamba LET" pitchFamily="2" charset="0"/>
              </a:rPr>
            </a:br>
            <a:endParaRPr lang="sl-SI" altLang="sl-SI" sz="8800">
              <a:latin typeface="La Bamba LET" pitchFamily="2" charset="0"/>
            </a:endParaRPr>
          </a:p>
        </p:txBody>
      </p:sp>
      <p:pic>
        <p:nvPicPr>
          <p:cNvPr id="20484" name="Picture 4" descr="ares">
            <a:extLst>
              <a:ext uri="{FF2B5EF4-FFF2-40B4-BE49-F238E27FC236}">
                <a16:creationId xmlns:a16="http://schemas.microsoft.com/office/drawing/2014/main" id="{9480B3E7-0F9A-424B-8C26-D182A5B7936B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33375"/>
            <a:ext cx="3768725" cy="4248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Rectangle 8">
            <a:extLst>
              <a:ext uri="{FF2B5EF4-FFF2-40B4-BE49-F238E27FC236}">
                <a16:creationId xmlns:a16="http://schemas.microsoft.com/office/drawing/2014/main" id="{32A53433-C44B-4CCD-B51C-4B16A8C1E437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754563" y="2286000"/>
            <a:ext cx="3703637" cy="3657600"/>
          </a:xfrm>
        </p:spPr>
        <p:txBody>
          <a:bodyPr/>
          <a:lstStyle/>
          <a:p>
            <a:r>
              <a:rPr lang="sl-SI" altLang="sl-SI" sz="4400">
                <a:latin typeface="La Bamba LET" pitchFamily="2" charset="0"/>
              </a:rPr>
              <a:t>grški bog vojne, predvsem divjega vojskovanja</a:t>
            </a:r>
            <a:r>
              <a:rPr lang="sl-SI" altLang="sl-SI" sz="3600">
                <a:latin typeface="La Bamba LET" pitchFamily="2" charset="0"/>
              </a:rPr>
              <a:t> </a:t>
            </a:r>
          </a:p>
        </p:txBody>
      </p:sp>
      <p:sp>
        <p:nvSpPr>
          <p:cNvPr id="20490" name="Rectangle 10">
            <a:extLst>
              <a:ext uri="{FF2B5EF4-FFF2-40B4-BE49-F238E27FC236}">
                <a16:creationId xmlns:a16="http://schemas.microsoft.com/office/drawing/2014/main" id="{F0D928D0-D006-42F9-A8A9-A7B41C312E6B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endParaRPr lang="sl-SI" altLang="sl-SI" sz="210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>
            <a:extLst>
              <a:ext uri="{FF2B5EF4-FFF2-40B4-BE49-F238E27FC236}">
                <a16:creationId xmlns:a16="http://schemas.microsoft.com/office/drawing/2014/main" id="{CF77B614-8229-4EDB-A3E5-04A34450E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800"/>
              <a:t>                           </a:t>
            </a:r>
            <a:r>
              <a:rPr lang="sl-SI" altLang="sl-SI" sz="8000">
                <a:latin typeface="La Bamba LET" pitchFamily="2" charset="0"/>
              </a:rPr>
              <a:t>Artemida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7B42ED24-7A43-4CA7-9ED4-CA23AFBA8928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3600">
                <a:latin typeface="La Bamba LET" pitchFamily="2" charset="0"/>
              </a:rPr>
              <a:t>zaščitnica gozdov, travnikov in polj </a:t>
            </a:r>
          </a:p>
          <a:p>
            <a:pPr>
              <a:lnSpc>
                <a:spcPct val="90000"/>
              </a:lnSpc>
            </a:pPr>
            <a:r>
              <a:rPr lang="sl-SI" altLang="sl-SI" sz="3600">
                <a:latin typeface="La Bamba LET" pitchFamily="2" charset="0"/>
              </a:rPr>
              <a:t>odlična lovka, njena puščica ni nikoli zgrešila cilja</a:t>
            </a:r>
            <a:r>
              <a:rPr lang="sl-SI" altLang="sl-SI" sz="2600"/>
              <a:t> </a:t>
            </a:r>
          </a:p>
        </p:txBody>
      </p:sp>
      <p:pic>
        <p:nvPicPr>
          <p:cNvPr id="21515" name="Picture 11" descr="artemida">
            <a:extLst>
              <a:ext uri="{FF2B5EF4-FFF2-40B4-BE49-F238E27FC236}">
                <a16:creationId xmlns:a16="http://schemas.microsoft.com/office/drawing/2014/main" id="{9388F2C5-8DCE-487F-A4F4-4D63EEC32F38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205038"/>
            <a:ext cx="3513137" cy="4248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1516" name="Rectangle 12">
            <a:extLst>
              <a:ext uri="{FF2B5EF4-FFF2-40B4-BE49-F238E27FC236}">
                <a16:creationId xmlns:a16="http://schemas.microsoft.com/office/drawing/2014/main" id="{3D8E1C87-A878-45ED-AB89-35A15CA00CDE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sl-SI" altLang="sl-SI" sz="21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>
            <a:extLst>
              <a:ext uri="{FF2B5EF4-FFF2-40B4-BE49-F238E27FC236}">
                <a16:creationId xmlns:a16="http://schemas.microsoft.com/office/drawing/2014/main" id="{CC37FC20-A115-4C47-83B5-A016C9B89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latin typeface="La Bamba LET" pitchFamily="2" charset="0"/>
              </a:rPr>
              <a:t>                           </a:t>
            </a:r>
            <a:r>
              <a:rPr lang="sl-SI" altLang="sl-SI" sz="8000">
                <a:latin typeface="La Bamba LET" pitchFamily="2" charset="0"/>
              </a:rPr>
              <a:t>Atena</a:t>
            </a:r>
          </a:p>
        </p:txBody>
      </p:sp>
      <p:pic>
        <p:nvPicPr>
          <p:cNvPr id="22532" name="Picture 4" descr="atena">
            <a:extLst>
              <a:ext uri="{FF2B5EF4-FFF2-40B4-BE49-F238E27FC236}">
                <a16:creationId xmlns:a16="http://schemas.microsoft.com/office/drawing/2014/main" id="{7BE5406D-D766-4C55-9C8F-B7AB4288D948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88913"/>
            <a:ext cx="3675062" cy="5184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Rectangle 8">
            <a:extLst>
              <a:ext uri="{FF2B5EF4-FFF2-40B4-BE49-F238E27FC236}">
                <a16:creationId xmlns:a16="http://schemas.microsoft.com/office/drawing/2014/main" id="{4EA2BD98-B9F2-4DF9-9AC5-6683179B20A9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l-SI" altLang="sl-SI" sz="3200">
                <a:latin typeface="La Bamba LET" pitchFamily="2" charset="0"/>
              </a:rPr>
              <a:t>boginja umetnosti in znanosti </a:t>
            </a:r>
          </a:p>
          <a:p>
            <a:r>
              <a:rPr lang="sl-SI" altLang="sl-SI" sz="3200">
                <a:latin typeface="La Bamba LET" pitchFamily="2" charset="0"/>
              </a:rPr>
              <a:t>zaščitnica vojskovanja </a:t>
            </a:r>
          </a:p>
          <a:p>
            <a:r>
              <a:rPr lang="sl-SI" altLang="sl-SI" sz="3200">
                <a:latin typeface="La Bamba LET" pitchFamily="2" charset="0"/>
              </a:rPr>
              <a:t>najljubša Zevsova hčerka</a:t>
            </a:r>
            <a:r>
              <a:rPr lang="sl-SI" altLang="sl-SI" sz="3600">
                <a:latin typeface="La Bamba LET" pitchFamily="2" charset="0"/>
              </a:rPr>
              <a:t> </a:t>
            </a:r>
          </a:p>
        </p:txBody>
      </p:sp>
      <p:pic>
        <p:nvPicPr>
          <p:cNvPr id="22537" name="Picture 9" descr="atena-mala">
            <a:extLst>
              <a:ext uri="{FF2B5EF4-FFF2-40B4-BE49-F238E27FC236}">
                <a16:creationId xmlns:a16="http://schemas.microsoft.com/office/drawing/2014/main" id="{1E7AACBA-6A41-45F7-B1FC-2C91D9DBA13C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66800" y="1341438"/>
            <a:ext cx="3408363" cy="5213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>
            <a:extLst>
              <a:ext uri="{FF2B5EF4-FFF2-40B4-BE49-F238E27FC236}">
                <a16:creationId xmlns:a16="http://schemas.microsoft.com/office/drawing/2014/main" id="{96DA77F9-1E02-425E-84C2-FF268E4A3C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800"/>
              <a:t>                         </a:t>
            </a:r>
            <a:r>
              <a:rPr lang="sl-SI" altLang="sl-SI" sz="8000">
                <a:latin typeface="La Bamba LET" pitchFamily="2" charset="0"/>
              </a:rPr>
              <a:t>Demetra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F7B32321-76E7-4063-BE4D-633FC2259170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l-SI" altLang="sl-SI" sz="4400">
                <a:latin typeface="La Bamba LET" pitchFamily="2" charset="0"/>
              </a:rPr>
              <a:t>boginja poljedelstva: žita in ostalih pridelkov , plodnosti</a:t>
            </a:r>
            <a:r>
              <a:rPr lang="sl-SI" altLang="sl-SI" sz="2600"/>
              <a:t> </a:t>
            </a:r>
          </a:p>
          <a:p>
            <a:pPr>
              <a:buFontTx/>
              <a:buNone/>
            </a:pPr>
            <a:endParaRPr lang="sl-SI" altLang="sl-SI" sz="2600"/>
          </a:p>
        </p:txBody>
      </p:sp>
      <p:pic>
        <p:nvPicPr>
          <p:cNvPr id="23561" name="Picture 9" descr="demetra">
            <a:extLst>
              <a:ext uri="{FF2B5EF4-FFF2-40B4-BE49-F238E27FC236}">
                <a16:creationId xmlns:a16="http://schemas.microsoft.com/office/drawing/2014/main" id="{3203B93B-C0B0-4716-A50D-52E9B7B1A5D5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844675"/>
            <a:ext cx="3811587" cy="4652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62" name="Rectangle 10">
            <a:extLst>
              <a:ext uri="{FF2B5EF4-FFF2-40B4-BE49-F238E27FC236}">
                <a16:creationId xmlns:a16="http://schemas.microsoft.com/office/drawing/2014/main" id="{C853ED0B-044F-46CD-A7F3-925CFFF7526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endParaRPr lang="sl-SI" altLang="sl-SI" sz="210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>
            <a:extLst>
              <a:ext uri="{FF2B5EF4-FFF2-40B4-BE49-F238E27FC236}">
                <a16:creationId xmlns:a16="http://schemas.microsoft.com/office/drawing/2014/main" id="{0FA5ACA8-2D63-4C3C-8645-BFF330098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latin typeface="La Bamba LET" pitchFamily="2" charset="0"/>
              </a:rPr>
              <a:t>                        </a:t>
            </a:r>
            <a:r>
              <a:rPr lang="sl-SI" altLang="sl-SI" sz="8000">
                <a:latin typeface="La Bamba LET" pitchFamily="2" charset="0"/>
              </a:rPr>
              <a:t>Hefajst</a:t>
            </a:r>
          </a:p>
        </p:txBody>
      </p:sp>
      <p:pic>
        <p:nvPicPr>
          <p:cNvPr id="24580" name="Picture 4" descr="hefajst">
            <a:extLst>
              <a:ext uri="{FF2B5EF4-FFF2-40B4-BE49-F238E27FC236}">
                <a16:creationId xmlns:a16="http://schemas.microsoft.com/office/drawing/2014/main" id="{61B00A2E-05F2-4A84-B6D8-0C9126AEDE1D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160338"/>
            <a:ext cx="3024187" cy="30051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4" name="Rectangle 8">
            <a:extLst>
              <a:ext uri="{FF2B5EF4-FFF2-40B4-BE49-F238E27FC236}">
                <a16:creationId xmlns:a16="http://schemas.microsoft.com/office/drawing/2014/main" id="{145AAA7E-9429-4E32-91EC-6AB8C80D37BC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l-SI" altLang="sl-SI" sz="4000">
                <a:latin typeface="La Bamba LET" pitchFamily="2" charset="0"/>
              </a:rPr>
              <a:t>bog ognja in vulkanov</a:t>
            </a:r>
          </a:p>
          <a:p>
            <a:r>
              <a:rPr lang="sl-SI" altLang="sl-SI" sz="4000">
                <a:latin typeface="La Bamba LET" pitchFamily="2" charset="0"/>
              </a:rPr>
              <a:t> zaščitnik kovaške spretnosti in rokodelstva </a:t>
            </a:r>
          </a:p>
        </p:txBody>
      </p:sp>
      <p:pic>
        <p:nvPicPr>
          <p:cNvPr id="24585" name="Picture 9" descr="ab">
            <a:extLst>
              <a:ext uri="{FF2B5EF4-FFF2-40B4-BE49-F238E27FC236}">
                <a16:creationId xmlns:a16="http://schemas.microsoft.com/office/drawing/2014/main" id="{2D7893CD-EC97-4A7A-B4D9-E0D57BA2BCB7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413125"/>
            <a:ext cx="3960813" cy="31829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>
            <a:extLst>
              <a:ext uri="{FF2B5EF4-FFF2-40B4-BE49-F238E27FC236}">
                <a16:creationId xmlns:a16="http://schemas.microsoft.com/office/drawing/2014/main" id="{A22643B1-3DE3-4617-87E4-7D7BAA8D4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7543800" cy="1143000"/>
          </a:xfrm>
        </p:spPr>
        <p:txBody>
          <a:bodyPr/>
          <a:lstStyle/>
          <a:p>
            <a:r>
              <a:rPr lang="sl-SI" altLang="sl-SI" sz="5400">
                <a:latin typeface="La Bamba LET" pitchFamily="2" charset="0"/>
              </a:rPr>
              <a:t>                     </a:t>
            </a:r>
            <a:r>
              <a:rPr lang="sl-SI" altLang="sl-SI" sz="8000">
                <a:latin typeface="La Bamba LET" pitchFamily="2" charset="0"/>
              </a:rPr>
              <a:t>Hera</a:t>
            </a:r>
          </a:p>
        </p:txBody>
      </p:sp>
      <p:pic>
        <p:nvPicPr>
          <p:cNvPr id="25604" name="Picture 4" descr="hera">
            <a:extLst>
              <a:ext uri="{FF2B5EF4-FFF2-40B4-BE49-F238E27FC236}">
                <a16:creationId xmlns:a16="http://schemas.microsoft.com/office/drawing/2014/main" id="{A911A68A-AA6A-4EBC-9FDB-F45A71657936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60350"/>
            <a:ext cx="2114550" cy="3121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Rectangle 9">
            <a:extLst>
              <a:ext uri="{FF2B5EF4-FFF2-40B4-BE49-F238E27FC236}">
                <a16:creationId xmlns:a16="http://schemas.microsoft.com/office/drawing/2014/main" id="{1710B9A7-ACBB-4225-8033-05D41DDC9EC0}"/>
              </a:ext>
            </a:extLst>
          </p:cNvPr>
          <p:cNvSpPr>
            <a:spLocks noGrp="1" noChangeArrowheads="1"/>
          </p:cNvSpPr>
          <p:nvPr>
            <p:ph type="body" sz="half" idx="3"/>
          </p:nvPr>
        </p:nvSpPr>
        <p:spPr>
          <a:xfrm>
            <a:off x="4643438" y="1557338"/>
            <a:ext cx="3695700" cy="3657600"/>
          </a:xfrm>
        </p:spPr>
        <p:txBody>
          <a:bodyPr/>
          <a:lstStyle/>
          <a:p>
            <a:r>
              <a:rPr lang="sl-SI" altLang="sl-SI" sz="3200">
                <a:latin typeface="La Bamba LET" pitchFamily="2" charset="0"/>
              </a:rPr>
              <a:t>zastopnica poroke in zakoncev </a:t>
            </a:r>
          </a:p>
          <a:p>
            <a:r>
              <a:rPr lang="sl-SI" altLang="sl-SI" sz="3200">
                <a:latin typeface="La Bamba LET" pitchFamily="2" charset="0"/>
              </a:rPr>
              <a:t>zastopala nosečnost, noseče ženske in dojenčke </a:t>
            </a:r>
          </a:p>
          <a:p>
            <a:r>
              <a:rPr lang="sl-SI" altLang="sl-SI" sz="3200">
                <a:latin typeface="La Bamba LET" pitchFamily="2" charset="0"/>
              </a:rPr>
              <a:t>uprizarjena kot ženska prestolu </a:t>
            </a:r>
          </a:p>
        </p:txBody>
      </p:sp>
      <p:pic>
        <p:nvPicPr>
          <p:cNvPr id="25610" name="Picture 10" descr="grska8">
            <a:extLst>
              <a:ext uri="{FF2B5EF4-FFF2-40B4-BE49-F238E27FC236}">
                <a16:creationId xmlns:a16="http://schemas.microsoft.com/office/drawing/2014/main" id="{73F37E6C-53FD-47D8-AAB3-3CCD615382B9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992563" cy="61658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ating A Team">
  <a:themeElements>
    <a:clrScheme name="Motivating A Team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Motivating A T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sl-SI" altLang="sl-SI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sl-SI" altLang="sl-SI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otivating A Team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ating A Team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ating A Team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Motivating A Team</Template>
  <TotalTime>0</TotalTime>
  <Words>176</Words>
  <Application>Microsoft Office PowerPoint</Application>
  <PresentationFormat>On-screen Show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La Bamba LET</vt:lpstr>
      <vt:lpstr>Motivating A Team</vt:lpstr>
      <vt:lpstr>GRŠKI BOGOVI</vt:lpstr>
      <vt:lpstr>                      Afrodita</vt:lpstr>
      <vt:lpstr>                   Apolon</vt:lpstr>
      <vt:lpstr>       Ares </vt:lpstr>
      <vt:lpstr>                           Artemida</vt:lpstr>
      <vt:lpstr>                           Atena</vt:lpstr>
      <vt:lpstr>                         Demetra</vt:lpstr>
      <vt:lpstr>                        Hefajst</vt:lpstr>
      <vt:lpstr>                     Hera</vt:lpstr>
      <vt:lpstr>           Hermes</vt:lpstr>
      <vt:lpstr>           Hestija</vt:lpstr>
      <vt:lpstr>       Pozejdon                       </vt:lpstr>
      <vt:lpstr>             Zeus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2019-06-03T09:15:00Z</dcterms:created>
  <dcterms:modified xsi:type="dcterms:W3CDTF">2019-06-03T09:15:00Z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