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37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04AAF0F-3573-4486-A81E-CD342BE98D9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E281342-42EA-4EDE-9C87-DA3B267ED25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CC21CC7-B5AC-43A5-91F5-8A168FB9EE8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235FD1-F2B7-4D03-882C-B90904C4225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60EF3E6-B761-434B-8BF1-797A1CC9AC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2A3DE3-554D-492F-92D3-311270A31B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73444ADA-1DD5-4FD4-BB33-4AD56E0F929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D24FE-30B2-4545-A024-B6C8B2DCEF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63BA2-6E60-4128-83AC-C2B3914C2A09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CEC72AC0-4A87-4B4E-B4D2-B6C13B2F2D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9972F6F-707F-48EC-975D-915FE79B29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1E3EA3-BDD3-42F1-AB82-0C0D2BFA28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FCF5A-BBE4-475B-ACB6-D7F236C02BA6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72C123DD-D8BB-4831-9D2F-8F685ED7242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AD1C26A-3C73-41F8-85B2-782463DDC4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A8578-AA14-4D86-9056-718D9FB537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BA23CE-C6C6-4438-8A0A-842A742E1DE4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1AB7E5CB-8EB0-4FDC-92B3-789A065DBB7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151C96B-D93B-495A-BA4F-CDEDC806AA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0C7EB-B314-4D21-AC91-50FD791EF5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FC7948-D434-44C1-99A4-E34F06E6DE5B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BAB533DF-90E8-497E-AF39-DA2E60A4D3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086B0D1-1AE9-43F9-9427-C4C09D61E6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4498F5-4D35-4277-A21E-F82F486F63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2111FA-C27B-40F2-8BC6-C4A31B6EBF51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B0F89896-63A2-434C-9397-4C44ED1E62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D7E5F89-FD0A-48A6-95A8-9607294CC3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4D2DB6-85F0-4DA5-85BD-094A480E8E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5BEB11-3DEE-4373-BDA7-69DEE3A71E6C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B91C3A9A-05DC-416B-A649-10A834F053F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5859A92-E3D4-470C-A839-CA8359A6EC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8FCFD1-DD6B-45F5-A031-BCF2A69DD1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B8F1D7-185B-4AF2-93F1-B81F58BBA6DE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55C95A1B-58FF-48F7-B7AC-37468C9C7F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01007B8-9967-46F7-98CC-E073A33A04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9F2057-11C4-4204-8752-564E4CB8AF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F18A00-41DA-4586-A131-CF19FD72D645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F62ACC90-2B11-4FBC-B831-AD95C07BC4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6B411B6-E8C1-4B8C-A9FC-6ACD09A8B0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0E0389-194B-46F4-BE24-8144F4552F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316DBE-C622-49B6-ADC4-BA46D17E7846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F7EB16FA-89E7-4DC9-8F45-2B80B9876F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C309F75-11FE-4020-8DC8-89C547D78A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EA259-0F1F-447B-8019-C55FBAE25C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F32D3B-2053-471C-8D72-4A1420D97667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CF08199A-A9CB-4C43-B141-1C2996E9B3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93E0340-586A-47C3-8275-9CD583F3C3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0B19-8AD2-4C00-AB5F-CEA874B16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CE3BC-7792-43C1-A372-B0C0559C1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9C4B9-2056-4902-BD31-D76740F655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24E8-8392-440E-835D-14F9932750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0BBA7-3FD5-468D-99A1-315473F18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0D0A93-F106-4703-9B35-CC53EBEE00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14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A5BD-0181-432B-B482-C6BF5AB3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F6183-2651-4359-842A-77AEA5D28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402C3-C1EF-4202-A2FA-C4601F410B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1953-11AA-4ED6-B604-5693D83806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D8C5-584C-42DA-8D3C-B2359874F5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59AAAE-B5F5-413B-B4AB-C55F58AE68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13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2C2C6-63A2-457B-970A-DEA877118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436FB-0524-4D79-9FF8-DAD3AF240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D4DFD-39EB-4CE2-8F1D-68574BD1EB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3CA43-276E-4D94-B53B-5E38196722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0625-F474-4F80-8310-1BE9356EA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0B12DD-1625-46F2-A513-C5EBE58BF9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040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F223-D147-4860-8200-D2A506E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229B2-64B1-4D88-A807-C8CA4DA492C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FC481-6476-4B04-ADA5-5F6584017F0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D367F-74FB-4CE0-B32D-72C520C5737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3030CEB-E9D5-408F-8BEF-ED1AF20ECD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432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B3CB-D383-4325-A061-264CDA26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F10C3-7E90-4B15-A372-AE2816D2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F32D-2B24-4748-B505-A91AE15653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136F-437E-4679-973B-3406518886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F028B-BA57-458A-8C59-49B52FE7C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5DE9EE-E57B-41D4-B54F-297794D00D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78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2DFF-97ED-4689-BE01-E27647EF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1A658-56AC-4275-A752-C7E3FF58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8C30-7F20-43CF-9E1D-268BC7D96F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45B-CB0A-4483-86D7-5B4160D34A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E856-C7CF-4914-B3C3-ECF30EE12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65D1E8-A423-4DFB-BEB7-77FF5B75AD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890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EFA2-9487-4881-950F-58CEFB52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FDD0-A256-4B8A-B1B4-498ECBB08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F0CF3-11D1-4411-9F7D-CC55FED46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91C52-05CC-4B89-A8CE-F3D3128DA3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5EC70-CBC1-46DB-AD8D-F06F5CB1BC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87923-52DD-418D-892C-56F213ED5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B213EC-975C-456F-9C96-F2EED2F932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798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1A59-5CDE-4495-B2EE-FE0423CE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616DF-83D6-49E1-96EC-7E50811DD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3F224-5390-4DAA-BBD4-ECC3FB18D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B5C47-DAE5-4A3A-88FA-8B1B6720D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59C56-1CB4-4F6D-B2A7-6FA190B57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488A9-34C8-4003-B971-A84D477E8C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C2611-F5DB-4173-BE10-51E485AF30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68998-6247-4AA8-9730-C48B46605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A42694-6E76-4C53-B69F-962BC113EF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719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0B26-83D4-4147-8717-29DE7FE1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E7C42-5450-46DB-A470-20A8557EEB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6A5E3-7659-4895-8205-E69C2885E0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D1B63-CCF7-4131-B482-12749D96CF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128BE-9031-425F-A05C-5FCF4D918A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258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E4C67-143A-4C0B-BE50-53BC83B733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E409D-D2DE-4296-9E10-E79D849D8B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9ED45-57AC-479A-AEED-F75698959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6C47F7-C795-488D-B245-E02D675D2E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582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CCE2-88B0-4E58-B6BA-2DEC7287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3DC6-C1DA-445E-BDDC-59165E74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1472B-4FCF-4406-817E-923ED667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B6EC7-8557-448C-A473-243F5B3FBE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3A7C6-5294-418A-8878-3FD08B1B39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33FE2-6D77-4DB8-9947-5480758802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93FFFA-5D6C-49A7-804A-3EB642AB12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81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C423-2475-407F-916B-614FCA88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7A7A6-4F31-4365-9E11-88F45E022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9826A-9BC3-4DAA-99FB-0BAC2C59E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46C8-7795-484A-B580-B2295914CF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5E6B6-8C3B-47AF-BFF5-7108E372D1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720A-7950-4C01-A551-5570E62BE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2BC532-8E5B-494A-8A35-44CAD092FD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998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AB3825F-634E-43D9-8146-60994571C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B0AC418-5AC5-4AF7-A6B0-29859A330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BEA1CB-838A-4700-9696-A5FA2B19A53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D9BD3-630C-4EDA-ADAC-BFFAC4C0017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B887EE-4EE1-48DB-884B-C400C43766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2455A2D0-7A8F-4F8F-85A3-0BD099C8E3E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55877FE-29E4-4401-B5C4-BA08090E4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GRŠKI IN RIMSKI BOGOVI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4F9F48A4-6D44-4BF9-9952-4A18FF7E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00225"/>
            <a:ext cx="72294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FA809399-4930-405C-BADF-E9C9088C4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130175"/>
            <a:ext cx="9070975" cy="941388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 sz="2800" b="1">
                <a:latin typeface="Segoe UI Semibold" panose="020B0702040204020203" pitchFamily="34" charset="0"/>
              </a:rPr>
              <a:t>         POZEJDON (NEPTUN)          ARES (MARS)                                    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9611B73-398F-4B5A-AE05-C537FA88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1619250"/>
            <a:ext cx="4500563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BB7483EA-4A8A-46C2-AD50-8271E544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19250"/>
            <a:ext cx="3600450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AutoShape 4">
            <a:extLst>
              <a:ext uri="{FF2B5EF4-FFF2-40B4-BE49-F238E27FC236}">
                <a16:creationId xmlns:a16="http://schemas.microsoft.com/office/drawing/2014/main" id="{34218FCD-AD75-48FA-9979-60135538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720725"/>
            <a:ext cx="539750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id="{AF5EC24C-B78F-43DF-987C-A7F53312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30EA1B48-F47B-4C72-A3FE-C89F3EAF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580063"/>
            <a:ext cx="2879725" cy="1439862"/>
          </a:xfrm>
          <a:prstGeom prst="wedgeRoundRectCallout">
            <a:avLst>
              <a:gd name="adj1" fmla="val -38130"/>
              <a:gd name="adj2" fmla="val -114782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2000" b="1"/>
              <a:t>Bog morja</a:t>
            </a:r>
          </a:p>
          <a:p>
            <a:pPr algn="ctr"/>
            <a:r>
              <a:rPr lang="sl-SI" altLang="sl-SI" sz="2000" b="1"/>
              <a:t>Ustvaril konje</a:t>
            </a:r>
          </a:p>
          <a:p>
            <a:pPr algn="ctr"/>
            <a:r>
              <a:rPr lang="sl-SI" altLang="sl-SI" sz="2000" b="1"/>
              <a:t>Poročen z Amfitrio</a:t>
            </a:r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2062C986-A62F-4188-A0FA-1E4FAE28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800225"/>
            <a:ext cx="3419475" cy="1619250"/>
          </a:xfrm>
          <a:prstGeom prst="wedgeRoundRectCallout">
            <a:avLst>
              <a:gd name="adj1" fmla="val 48491"/>
              <a:gd name="adj2" fmla="val 81278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2000" b="1"/>
              <a:t>Bog vojne in bojnega polja</a:t>
            </a:r>
          </a:p>
          <a:p>
            <a:pPr algn="ctr"/>
            <a:r>
              <a:rPr lang="sl-SI" altLang="sl-SI" sz="2000" b="1"/>
              <a:t>Simboli: čelada, bakla, </a:t>
            </a:r>
          </a:p>
          <a:p>
            <a:pPr algn="ctr"/>
            <a:r>
              <a:rPr lang="sl-SI" altLang="sl-SI" sz="2000" b="1"/>
              <a:t>pes in jastreb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B22A52C-354E-4B81-9780-425A83EDD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GRŠKA MITOLOGIJA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35866D8-B0A1-4F7D-9E5C-B847EF275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0"/>
          <a:lstStyle/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Izhaja iz časa antične Grčije 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Proučevalci grške mitologije so se imenovali mitografi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Kozmonogija = nastanek sveta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teogonija = nastanek bogov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341870C4-D120-44F3-B1BE-4D5121FEB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GRŠKA MITOLOGIJA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3193084-18EF-486B-83F8-2B890C747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19250"/>
            <a:ext cx="9070975" cy="5588000"/>
          </a:xfrm>
          <a:ln/>
        </p:spPr>
        <p:txBody>
          <a:bodyPr tIns="0"/>
          <a:lstStyle/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Grki so bili politeisti (verovanje v več bogov)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Bogovi so imeli dobre in slabe človeške lastnosti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Bili so le večji, mogočnejši in nesmrtni (nesmrtnost sta jim dajala nektar in ambrozija)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Živeli so na gori Olimp, ljudje pa so jih častili v templjih in izvedovali njihovo voljo v preročiščih (Delfi)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Prerokovale so Pitije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BD15A08-2AC3-4652-A6A9-D06D61838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RIMSKA MITOLOGIJA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E1162B2-116C-4E88-9488-E2E852259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0"/>
          <a:lstStyle/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Izhaja iz časa antičnega Rima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Temelji na grški mitologiji, od koder so  prevzemali mite in legende</a:t>
            </a:r>
          </a:p>
          <a:p>
            <a:pPr marL="431800" indent="-323850"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Rimljani niso imeli veliko mitov in bajk, ki bi govorile o nastanku svojih bogov, so pa zato imeli številne legende o nastanku svojega mesta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D01152AA-C7E3-4E4A-A0EA-605835309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GRŠKI BOGOVI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5ADFCB-3EED-4C63-A105-BF40AFF4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00225"/>
            <a:ext cx="84597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71A3342-CB4A-47E9-9FE0-CCF373FDC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>
                <a:latin typeface="Segoe UI Semibold" panose="020B0702040204020203" pitchFamily="34" charset="0"/>
              </a:rPr>
              <a:t>GRŠKI IN RIMSKI BOGOVI</a:t>
            </a:r>
          </a:p>
        </p:txBody>
      </p:sp>
      <p:graphicFrame>
        <p:nvGraphicFramePr>
          <p:cNvPr id="8194" name="Group 2">
            <a:extLst>
              <a:ext uri="{FF2B5EF4-FFF2-40B4-BE49-F238E27FC236}">
                <a16:creationId xmlns:a16="http://schemas.microsoft.com/office/drawing/2014/main" id="{C52F6CAC-BA39-43D4-810F-74E2AA0507EE}"/>
              </a:ext>
            </a:extLst>
          </p:cNvPr>
          <p:cNvGraphicFramePr>
            <a:graphicFrameLocks noGrp="1"/>
          </p:cNvGraphicFramePr>
          <p:nvPr/>
        </p:nvGraphicFramePr>
        <p:xfrm>
          <a:off x="503238" y="1768475"/>
          <a:ext cx="9074150" cy="5618163"/>
        </p:xfrm>
        <a:graphic>
          <a:graphicData uri="http://schemas.openxmlformats.org/drawingml/2006/table">
            <a:tbl>
              <a:tblPr/>
              <a:tblGrid>
                <a:gridCol w="3024187">
                  <a:extLst>
                    <a:ext uri="{9D8B030D-6E8A-4147-A177-3AD203B41FA5}">
                      <a16:colId xmlns:a16="http://schemas.microsoft.com/office/drawing/2014/main" val="349198871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517264549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759155537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  <a:ea typeface="Microsoft YaHei" panose="020B0503020204020204" pitchFamily="34" charset="-122"/>
                        </a:rPr>
                        <a:t>GRKI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  <a:ea typeface="Microsoft YaHei" panose="020B0503020204020204" pitchFamily="34" charset="-122"/>
                        </a:rPr>
                        <a:t>RIMLJANI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  <a:ea typeface="Microsoft YaHei" panose="020B0503020204020204" pitchFamily="34" charset="-122"/>
                        </a:rPr>
                        <a:t>VLOGA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0910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ZEVS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JUPITER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Kralj bogov, bog groma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9402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HERA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JUNONA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Kraljica bogov, zavetnica žensk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16285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AFRODITA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VENERA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Boginja lepote in ljubezni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4912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APOLON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APOLON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 sonca in preroštva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96529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ARES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MARS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 vojne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29887"/>
                  </a:ext>
                </a:extLst>
              </a:tr>
              <a:tr h="6064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ARTEMIDA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DIANA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Boginja lova, zavetnica živali in otrok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66562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ATENA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MINERVA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Boginja modrosti in vojne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91507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DEMETRA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CERERA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Boginja plodnosti, sadja in žita</a:t>
                      </a:r>
                    </a:p>
                  </a:txBody>
                  <a:tcPr marL="90000" marR="90000" marT="609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96609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HEFAJST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VULKAN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 ognja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44687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HERMES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MERKUR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Božji sel, bog popotnikov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04579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HESTIJA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VESTA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Boginja ognjišča in doma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56867"/>
                  </a:ext>
                </a:extLst>
              </a:tr>
              <a:tr h="414338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POZEJDON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NEPTUN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Bog morja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397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9FCD725-18BD-4026-B941-845021842B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-71438" y="539750"/>
            <a:ext cx="9971088" cy="539750"/>
          </a:xfrm>
          <a:ln/>
        </p:spPr>
        <p:txBody>
          <a:bodyPr anchor="t"/>
          <a:lstStyle/>
          <a:p>
            <a:pPr marL="431800" indent="-323850" algn="l">
              <a:lnSpc>
                <a:spcPct val="111000"/>
              </a:lnSpc>
              <a:spcAft>
                <a:spcPts val="1413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sl-SI" altLang="sl-SI" sz="2800">
                <a:latin typeface="Segoe UI Semibold" panose="020B0702040204020203" pitchFamily="34" charset="0"/>
              </a:rPr>
              <a:t>ZEVS (JUPITER)                                       HERA (JUNONA)     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EC4DF6E-B17E-44FA-AC4D-4A5FCECC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9613"/>
            <a:ext cx="3419475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3AAD19C2-EC0D-4BA4-9350-A85163F1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635125"/>
            <a:ext cx="2879725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4">
            <a:extLst>
              <a:ext uri="{FF2B5EF4-FFF2-40B4-BE49-F238E27FC236}">
                <a16:creationId xmlns:a16="http://schemas.microsoft.com/office/drawing/2014/main" id="{E157D57C-AC14-4BA4-BE51-B68622A0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260475"/>
            <a:ext cx="539750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EB82DB83-B3F7-4B13-80E6-D2F89283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1079500"/>
            <a:ext cx="360363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F6F9717A-555F-4E66-8BBF-EE1E088B1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5400675"/>
            <a:ext cx="3600450" cy="1800225"/>
          </a:xfrm>
          <a:prstGeom prst="wedgeRoundRectCallout">
            <a:avLst>
              <a:gd name="adj1" fmla="val -52597"/>
              <a:gd name="adj2" fmla="val -93208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2000" b="1"/>
              <a:t>Najvišji bog</a:t>
            </a:r>
          </a:p>
          <a:p>
            <a:pPr algn="ctr"/>
            <a:r>
              <a:rPr lang="sl-SI" altLang="sl-SI" sz="2000" b="1"/>
              <a:t>Orel</a:t>
            </a:r>
          </a:p>
          <a:p>
            <a:pPr algn="ctr"/>
            <a:r>
              <a:rPr lang="sl-SI" altLang="sl-SI" sz="2000" b="1"/>
              <a:t>Orožje: blisk in grom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A92D5C94-9F5E-4338-B334-E61C21F23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619250"/>
            <a:ext cx="2879725" cy="1979613"/>
          </a:xfrm>
          <a:prstGeom prst="wedgeRoundRectCallout">
            <a:avLst>
              <a:gd name="adj1" fmla="val 74157"/>
              <a:gd name="adj2" fmla="val 56144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2000" b="1"/>
              <a:t>Zevsova žena in sestra</a:t>
            </a:r>
          </a:p>
          <a:p>
            <a:pPr algn="ctr"/>
            <a:r>
              <a:rPr lang="sl-SI" altLang="sl-SI" sz="2000" b="1"/>
              <a:t>Zavetnica žensk, </a:t>
            </a:r>
          </a:p>
          <a:p>
            <a:pPr algn="ctr"/>
            <a:r>
              <a:rPr lang="sl-SI" altLang="sl-SI" sz="2000" b="1"/>
              <a:t>zakona in poroda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D1E19D86-8AF7-4D39-A519-02D8EDA98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19075"/>
            <a:ext cx="9070975" cy="941388"/>
          </a:xfrm>
          <a:ln/>
        </p:spPr>
        <p:txBody>
          <a:bodyPr/>
          <a:lstStyle/>
          <a:p>
            <a:pPr>
              <a:lnSpc>
                <a:spcPct val="111000"/>
              </a:lnSpc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 sz="2800">
                <a:latin typeface="Segoe UI Semibold" panose="020B0702040204020203" pitchFamily="34" charset="0"/>
              </a:rPr>
              <a:t>AFRODITA (VENERA)                      </a:t>
            </a:r>
            <a:r>
              <a:rPr lang="sl-SI" altLang="sl-SI" sz="2800" b="1">
                <a:latin typeface="Segoe UI Semibold" panose="020B0702040204020203" pitchFamily="34" charset="0"/>
              </a:rPr>
              <a:t>DEMETRA (CERERA) </a:t>
            </a:r>
            <a:r>
              <a:rPr lang="sl-SI" altLang="sl-SI" sz="2800">
                <a:latin typeface="Segoe UI Semibold" panose="020B0702040204020203" pitchFamily="34" charset="0"/>
              </a:rPr>
              <a:t>                          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8D09271-3860-4F83-8718-08E36BA2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39863"/>
            <a:ext cx="36004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D7F2900A-47E8-4D3C-942C-3DE6D6F3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39863"/>
            <a:ext cx="36004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id="{AEB84D4F-0F33-4058-A9A1-76AE4BA7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720725"/>
            <a:ext cx="360362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6C78A4BA-44BD-4768-B312-5231E0B2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720725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8CCFEEA9-737A-46EF-A722-5764559B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219700"/>
            <a:ext cx="2879725" cy="1619250"/>
          </a:xfrm>
          <a:prstGeom prst="wedgeRoundRectCallout">
            <a:avLst>
              <a:gd name="adj1" fmla="val -52370"/>
              <a:gd name="adj2" fmla="val -104472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2000" b="1"/>
              <a:t>Boginja ljubezni lepote</a:t>
            </a:r>
          </a:p>
          <a:p>
            <a:pPr algn="ctr"/>
            <a:r>
              <a:rPr lang="sl-SI" altLang="sl-SI" sz="2000" b="1"/>
              <a:t> in plodnosti</a:t>
            </a:r>
          </a:p>
          <a:p>
            <a:pPr algn="ctr"/>
            <a:r>
              <a:rPr lang="sl-SI" altLang="sl-SI" sz="2000" b="1"/>
              <a:t>Golobica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D6F7F1F9-9EBB-4277-AD89-C126C0593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1260475"/>
            <a:ext cx="2879725" cy="1619250"/>
          </a:xfrm>
          <a:prstGeom prst="wedgeRoundRectCallout">
            <a:avLst>
              <a:gd name="adj1" fmla="val 55472"/>
              <a:gd name="adj2" fmla="val 85657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</a:pPr>
            <a:r>
              <a:rPr lang="sl-SI" altLang="sl-SI" sz="2000" b="1"/>
              <a:t>Boginja poljedelstva,</a:t>
            </a:r>
          </a:p>
          <a:p>
            <a:pPr>
              <a:spcBef>
                <a:spcPts val="1125"/>
              </a:spcBef>
            </a:pPr>
            <a:r>
              <a:rPr lang="sl-SI" altLang="sl-SI" sz="2000" b="1"/>
              <a:t> žetve in plodnosti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9487A6A5-49FA-42D5-8D82-A30DE97EE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01625"/>
            <a:ext cx="9899650" cy="1262063"/>
          </a:xfrm>
          <a:ln/>
        </p:spPr>
        <p:txBody>
          <a:bodyPr/>
          <a:lstStyle/>
          <a:p>
            <a:pPr>
              <a:lnSpc>
                <a:spcPct val="11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sl-SI" altLang="sl-SI" sz="2800" b="1">
                <a:latin typeface="Segoe UI Semibold" panose="020B0702040204020203" pitchFamily="34" charset="0"/>
              </a:rPr>
              <a:t>ATENA (MINERVA)                                   APOLON (APOLON)                                                              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1DBBC15-820A-4921-A2DD-A6C5884B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160588"/>
            <a:ext cx="320357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9AC30D6C-C738-4C10-B94C-D891EC88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800225"/>
            <a:ext cx="32400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AutoShape 4">
            <a:extLst>
              <a:ext uri="{FF2B5EF4-FFF2-40B4-BE49-F238E27FC236}">
                <a16:creationId xmlns:a16="http://schemas.microsoft.com/office/drawing/2014/main" id="{87265BE8-CCB7-461E-89FB-1D9DC3AC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260475"/>
            <a:ext cx="539750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9E57AA1F-8DE7-439A-AF98-23E4EFB2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1079500"/>
            <a:ext cx="539750" cy="539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2695CBB0-8FE5-418C-A715-1CCA7279A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1439863"/>
            <a:ext cx="3419475" cy="1619250"/>
          </a:xfrm>
          <a:prstGeom prst="wedgeRoundRectCallout">
            <a:avLst>
              <a:gd name="adj1" fmla="val 53870"/>
              <a:gd name="adj2" fmla="val 94968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2000" b="1"/>
              <a:t>Bog svetlobe, petja, glasbe</a:t>
            </a:r>
          </a:p>
          <a:p>
            <a:pPr algn="ctr"/>
            <a:r>
              <a:rPr lang="sl-SI" altLang="sl-SI" sz="2000" b="1"/>
              <a:t>Odganjalec zla</a:t>
            </a:r>
          </a:p>
          <a:p>
            <a:pPr algn="ctr"/>
            <a:r>
              <a:rPr lang="sl-SI" altLang="sl-SI" sz="2000" b="1"/>
              <a:t>Kuščar </a:t>
            </a: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C7C82C19-98F8-488D-9CAC-D5B4F9F39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400675"/>
            <a:ext cx="3959225" cy="1979613"/>
          </a:xfrm>
          <a:prstGeom prst="wedgeRoundRectCallout">
            <a:avLst>
              <a:gd name="adj1" fmla="val -45338"/>
              <a:gd name="adj2" fmla="val -98500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</a:pPr>
            <a:r>
              <a:rPr lang="sl-SI" altLang="sl-SI" sz="2000" b="1"/>
              <a:t> </a:t>
            </a:r>
          </a:p>
          <a:p>
            <a:pPr>
              <a:spcBef>
                <a:spcPts val="1125"/>
              </a:spcBef>
            </a:pPr>
            <a:r>
              <a:rPr lang="sl-SI" altLang="sl-SI" sz="2000" b="1"/>
              <a:t>Boginja modrosti, znanja in </a:t>
            </a:r>
          </a:p>
          <a:p>
            <a:pPr>
              <a:spcBef>
                <a:spcPts val="1125"/>
              </a:spcBef>
            </a:pPr>
            <a:r>
              <a:rPr lang="sl-SI" altLang="sl-SI" sz="2000" b="1"/>
              <a:t>plemiškega vojskovanja</a:t>
            </a:r>
          </a:p>
          <a:p>
            <a:pPr>
              <a:spcBef>
                <a:spcPts val="1125"/>
              </a:spcBef>
            </a:pPr>
            <a:r>
              <a:rPr lang="sl-SI" altLang="sl-SI" sz="2000" b="1"/>
              <a:t>Zaščitnica Aten</a:t>
            </a:r>
          </a:p>
          <a:p>
            <a:pPr>
              <a:spcBef>
                <a:spcPts val="1125"/>
              </a:spcBef>
            </a:pPr>
            <a:r>
              <a:rPr lang="sl-SI" altLang="sl-SI" sz="2000" b="1"/>
              <a:t>Sova </a:t>
            </a:r>
          </a:p>
          <a:p>
            <a:pPr>
              <a:lnSpc>
                <a:spcPct val="117000"/>
              </a:lnSpc>
              <a:spcBef>
                <a:spcPts val="1125"/>
              </a:spcBef>
            </a:pPr>
            <a:endParaRPr lang="sl-SI" altLang="sl-SI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Custom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Comic Sans MS</vt:lpstr>
      <vt:lpstr>Segoe UI Semibold</vt:lpstr>
      <vt:lpstr>StarSymbol</vt:lpstr>
      <vt:lpstr>Times New Roman</vt:lpstr>
      <vt:lpstr>Office Theme</vt:lpstr>
      <vt:lpstr>GRŠKI IN RIMSKI BOGOVI</vt:lpstr>
      <vt:lpstr>GRŠKA MITOLOGIJA</vt:lpstr>
      <vt:lpstr>GRŠKA MITOLOGIJA</vt:lpstr>
      <vt:lpstr>RIMSKA MITOLOGIJA</vt:lpstr>
      <vt:lpstr>GRŠKI BOGOVI</vt:lpstr>
      <vt:lpstr>GRŠKI IN RIMSKI BOGOVI</vt:lpstr>
      <vt:lpstr>PowerPoint Presentation</vt:lpstr>
      <vt:lpstr>AFRODITA (VENERA)                      DEMETRA (CERERA)                            </vt:lpstr>
      <vt:lpstr>ATENA (MINERVA)                                   APOLON (APOLON)                                                               </vt:lpstr>
      <vt:lpstr>         POZEJDON (NEPTUN)          ARES (MARS)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2019-06-03T09:15:01Z</dcterms:created>
  <dcterms:modified xsi:type="dcterms:W3CDTF">2019-06-03T09:15:01Z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