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845" autoAdjust="0"/>
    <p:restoredTop sz="90929"/>
  </p:normalViewPr>
  <p:slideViewPr>
    <p:cSldViewPr>
      <p:cViewPr varScale="1">
        <p:scale>
          <a:sx n="64" d="100"/>
          <a:sy n="64" d="100"/>
        </p:scale>
        <p:origin x="-96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8C5D1-9F0C-4778-A367-E6153AFE1E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6444B6-5A6F-4A89-96AF-6C02DB294A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C4ED5F-0DAD-460C-88F9-6A0ADECA7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EF6078-00FE-4467-9AF9-FCE7A9A27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9801A5-131E-4C08-B032-A4EB7A1CA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7D8608-F85D-4EBE-B42B-057825623B4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139248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CAA34-BCA7-42DE-BBA0-0EA44EFD5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66BD4E-6C17-406E-B563-74486A8011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59EEF-108E-44E0-B7B5-C9A6327B3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9FF767-D8F7-459A-BF55-2EC5E6EDB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8CABD4-A040-4D4E-9801-5F4CCF774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CC6C71-A45A-47AB-9712-13A4F505A02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786583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4F0DB6-1A4C-46BF-A5B3-50225C385F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7A1A09-3516-40C2-8407-56255BA59C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7D11F5-7D27-4879-99C1-A375244F1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3E8C6-671D-42F3-B603-103649A30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FCF88-3C16-4715-AA1F-085A93BDB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B7F9EB-658C-406A-963B-BD4B52E5A8E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473838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D8AAD-64D2-4E2A-9138-4BCFCD757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1457A0-CAAE-47E5-936D-D53AFB80DEA1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Online Image Placeholder 3">
            <a:extLst>
              <a:ext uri="{FF2B5EF4-FFF2-40B4-BE49-F238E27FC236}">
                <a16:creationId xmlns:a16="http://schemas.microsoft.com/office/drawing/2014/main" id="{C771A9D2-2A6E-4559-B8BD-80CDA87735CE}"/>
              </a:ext>
            </a:extLst>
          </p:cNvPr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A59B63-FA89-453B-9CF7-6615526F95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D3BE65-2DA5-4613-8AE0-004CCC7CD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578E28-0FE6-4472-9DA3-4A137C6A2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23C5134-5543-4E29-8045-60CAEDF7EC9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34447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2DE6D-BC8B-4547-9111-0B7F772F6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Online Image Placeholder 2">
            <a:extLst>
              <a:ext uri="{FF2B5EF4-FFF2-40B4-BE49-F238E27FC236}">
                <a16:creationId xmlns:a16="http://schemas.microsoft.com/office/drawing/2014/main" id="{74582531-4867-479C-A87F-1C0DFA55A4EE}"/>
              </a:ext>
            </a:extLst>
          </p:cNvPr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8523F3-2FF7-442F-9393-E779CFAFD4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B24561-8B40-4E6A-B1BA-F672BF1532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3B9F3F-821F-4287-9BC6-AA89456F2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3A2B8D-1F9C-4410-BB33-521B78E42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EFC7E6E-C368-476E-A3A5-252874E7AB0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2192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99DC6-704E-45BE-94D6-C0232A7CA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419D4-0591-4BEB-A01F-D316C6A0E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908B60-D904-41C0-81D3-EDE6DF322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946CD6-C164-4885-B877-6520F7EF9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05DE8-C065-44A5-9D1D-DFCB7B7E3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BD943-A894-4841-8C52-E1A7B0B4126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94240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77128-2DB0-4B78-BE93-D72B9CCFB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D4835E-F4E3-4D40-B0BF-998B5150B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043E2A-9A2E-4464-9E04-1A10D8C1C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46B72-EA8A-4FA3-AEB0-9BEA99DF8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B5415-48D7-472A-AAD9-EECB9C37A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9E3495-78E5-4F9E-B0F0-BAEC7F47B1A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118337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46F68-790A-4922-B2F2-8CBFF45F6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A2722E-96C9-4749-8903-E3850CB968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0EA1DE-A807-4669-A0C2-AD16776E59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4A500B-CFA3-4096-B4C2-640739B8A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D0C1E1-719F-4BAE-90AC-1AD36B794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D59794-47EE-4EF7-9C60-656BF9454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56022F-946F-4A9B-A41E-B3658785A36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104050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05BB5-634F-4A43-8318-D36DD1A53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49A619-DD5F-400F-AF92-F38C1809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7003D0-645D-419C-B3E3-C3CA71E10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82035E-C800-474A-B1FB-482435AC67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9C4B05-DDD8-4F4B-8724-BBB46E6189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436C35-68B9-4164-A255-CEB0BE214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35CF19-4217-4B88-B271-FBAEC134E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699FC6-A2D8-4DC7-91AC-EA9575FDA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3FD345-63B7-4819-8AE3-D4BE78EA9AB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403143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A70DE-E39F-41FE-9421-20DB1EE21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E2D0A0-C2A8-4470-9051-5FD7D5B12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A6E745-139D-4B24-83DA-EAD58EE45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6243BF-02F7-480E-82BF-0C667FEBA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C8A70D-8FED-4BA8-AA57-EF5D92F80E6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98552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457C56-5820-45E8-9EB5-7B533D3D9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B8EAA4-BE8B-4BA9-AECC-28CECDB0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1C0A4D-C43E-4408-B4BC-5951CF863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A578-3AF7-4D63-B080-E792890FC75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61519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A0246-A520-4693-9E3C-ADA6642BA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D7001-23F0-4B61-B49B-23FB09D41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A79E38-5F6D-41F7-8F33-FD30EDE654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A40495-FDCD-42B6-8806-25FC19DAA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B0DB83-8D9F-4CF1-B539-F51CA4331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C68DAA-E668-4C04-819B-4777E1B19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1DB1E3-96FB-430A-8B02-73F43D803F1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64312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E89E1-6602-42D7-BBF8-DD8BCBBD7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01A6D1-22C1-4783-B547-69E74E10A2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331AE3-D9B5-4A1A-AD0E-4ABBCAF2EF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593669-7FEF-4106-9443-465CD59E5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FB31F-C593-4E75-8386-EFA55435A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3E8892-04B4-406E-9B07-EEEF16ED6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DB9D2-41C9-443D-8311-467620338A2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725727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14115BC-636E-4A3B-9C04-489D05075B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E257A63-CBED-4B1C-BEDC-AA176D3753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Click to edit Master text styles</a:t>
            </a:r>
          </a:p>
          <a:p>
            <a:pPr lvl="1"/>
            <a:r>
              <a:rPr lang="sl-SI" altLang="sl-SI"/>
              <a:t>Second level</a:t>
            </a:r>
          </a:p>
          <a:p>
            <a:pPr lvl="2"/>
            <a:r>
              <a:rPr lang="sl-SI" altLang="sl-SI"/>
              <a:t>Third level</a:t>
            </a:r>
          </a:p>
          <a:p>
            <a:pPr lvl="3"/>
            <a:r>
              <a:rPr lang="sl-SI" altLang="sl-SI"/>
              <a:t>Fourth level</a:t>
            </a:r>
          </a:p>
          <a:p>
            <a:pPr lvl="4"/>
            <a:r>
              <a:rPr lang="sl-SI" altLang="sl-SI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10EB5EF-0AD8-45B0-A2FE-594A1F6F8D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l-SI" altLang="sl-SI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6D003DB-6B33-4745-AB21-7195758ADAE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l-SI" altLang="sl-SI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541A672-BFE9-43E0-A3FB-B7499AE97AB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CA1AE61-8D59-4203-9880-C241AB7DF425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CC9900"/>
            </a:gs>
            <a:gs pos="100000">
              <a:srgbClr val="FBE4AE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0284274-FC35-4B24-8BA0-5FD7D3FEC0F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br>
              <a:rPr lang="sl-SI" altLang="sl-SI" sz="4400"/>
            </a:br>
            <a:br>
              <a:rPr lang="sl-SI" altLang="sl-SI" sz="4400"/>
            </a:br>
            <a:br>
              <a:rPr lang="sl-SI" altLang="sl-SI" sz="4400"/>
            </a:br>
            <a:endParaRPr lang="sl-SI" altLang="sl-SI" sz="440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F21D402-613F-4466-B383-CEE507D3694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sl-SI" altLang="sl-SI" sz="3200"/>
          </a:p>
        </p:txBody>
      </p:sp>
      <p:pic>
        <p:nvPicPr>
          <p:cNvPr id="2054" name="Picture 6" descr="C:\Documents and Settings\Bostjan\My Documents\MAŠA\slike\Hera\hera3.jpg">
            <a:extLst>
              <a:ext uri="{FF2B5EF4-FFF2-40B4-BE49-F238E27FC236}">
                <a16:creationId xmlns:a16="http://schemas.microsoft.com/office/drawing/2014/main" id="{985FCD38-4351-48EC-A250-E678997CB8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0"/>
            <a:ext cx="3265488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:\Documents and Settings\Bostjan\My Documents\MAŠA\slike\Hera\hera naslov.gif">
            <a:extLst>
              <a:ext uri="{FF2B5EF4-FFF2-40B4-BE49-F238E27FC236}">
                <a16:creationId xmlns:a16="http://schemas.microsoft.com/office/drawing/2014/main" id="{3FE29230-DF23-4978-8E15-7E1FE568A6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514600"/>
            <a:ext cx="2895600" cy="131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C:\Documents and Settings\Bostjan\My Documents\MAŠA\slike\Hera\junona naslov.gif">
            <a:extLst>
              <a:ext uri="{FF2B5EF4-FFF2-40B4-BE49-F238E27FC236}">
                <a16:creationId xmlns:a16="http://schemas.microsoft.com/office/drawing/2014/main" id="{5EA5B7CB-DB76-49EF-8367-931C398303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648200"/>
            <a:ext cx="3886200" cy="84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 shadeToTitle="1">
        <a:gradFill rotWithShape="0">
          <a:gsLst>
            <a:gs pos="0">
              <a:srgbClr val="FFDF99"/>
            </a:gs>
            <a:gs pos="100000">
              <a:srgbClr val="CC9900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00C7F29-5B04-49E1-BF38-F7243CE128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HERA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40CE193-178E-4D15-A016-6033AFA1195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3962400" cy="4114800"/>
          </a:xfrm>
        </p:spPr>
        <p:txBody>
          <a:bodyPr/>
          <a:lstStyle/>
          <a:p>
            <a:r>
              <a:rPr lang="sl-SI" altLang="sl-SI" sz="2800"/>
              <a:t>Hčerka Kronosa &amp; Ree,</a:t>
            </a:r>
          </a:p>
          <a:p>
            <a:r>
              <a:rPr lang="sl-SI" altLang="sl-SI" sz="2800"/>
              <a:t>Sestra &amp; žena Zevsa,</a:t>
            </a:r>
          </a:p>
          <a:p>
            <a:r>
              <a:rPr lang="sl-SI" altLang="sl-SI" sz="2800"/>
              <a:t>Boginja družine &amp; plodnosti,</a:t>
            </a:r>
          </a:p>
          <a:p>
            <a:r>
              <a:rPr lang="sl-SI" altLang="sl-SI" sz="2800"/>
              <a:t>Otroci: Ares, Hefajst, Heba, Ejlejtija,</a:t>
            </a:r>
          </a:p>
          <a:p>
            <a:r>
              <a:rPr lang="sl-SI" altLang="sl-SI" sz="2800"/>
              <a:t>Njena žival je pav.</a:t>
            </a:r>
          </a:p>
        </p:txBody>
      </p:sp>
      <p:pic>
        <p:nvPicPr>
          <p:cNvPr id="3078" name="Picture 6" descr="C:\Documents and Settings\Bostjan\My Documents\MAŠA\slike\Hera\hera.jpg">
            <a:extLst>
              <a:ext uri="{FF2B5EF4-FFF2-40B4-BE49-F238E27FC236}">
                <a16:creationId xmlns:a16="http://schemas.microsoft.com/office/drawing/2014/main" id="{E5BAA02A-BAF2-40E7-9C39-7FEDA4971B1A}"/>
              </a:ext>
            </a:extLst>
          </p:cNvPr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72063" y="1981200"/>
            <a:ext cx="2962275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  <p:bldP spid="307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 shadeToTitle="1">
        <a:gradFill rotWithShape="0">
          <a:gsLst>
            <a:gs pos="0">
              <a:srgbClr val="CC9900"/>
            </a:gs>
            <a:gs pos="100000">
              <a:srgbClr val="FFDF99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48CB7D6-FD53-4F9D-8018-610839938E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Zgodba o njuni poroki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8A3F87FD-169B-47A4-8C00-CA659DD66356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sl-SI" altLang="sl-SI" sz="2800"/>
          </a:p>
          <a:p>
            <a:endParaRPr lang="sl-SI" altLang="sl-SI" sz="2800"/>
          </a:p>
          <a:p>
            <a:r>
              <a:rPr lang="sl-SI" altLang="sl-SI" sz="2800"/>
              <a:t>Hera je rekla Zevsu:     “Tvoja žena bom le,   če boš prišel v moje naročje, ne da bi se tega sama zavedala!”</a:t>
            </a:r>
          </a:p>
        </p:txBody>
      </p:sp>
      <p:pic>
        <p:nvPicPr>
          <p:cNvPr id="4102" name="Picture 6" descr="C:\Documents and Settings\Bostjan\My Documents\MAŠA\slike\Hera\hera6.jpg">
            <a:extLst>
              <a:ext uri="{FF2B5EF4-FFF2-40B4-BE49-F238E27FC236}">
                <a16:creationId xmlns:a16="http://schemas.microsoft.com/office/drawing/2014/main" id="{A26EB1E5-FFFC-4F9A-81E7-661CAD071044}"/>
              </a:ext>
            </a:extLst>
          </p:cNvPr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286000"/>
            <a:ext cx="4191000" cy="4133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100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 shadeToTitle="1">
        <a:gradFill rotWithShape="0">
          <a:gsLst>
            <a:gs pos="0">
              <a:srgbClr val="FFDF99"/>
            </a:gs>
            <a:gs pos="100000">
              <a:srgbClr val="CC9900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B89558B-AEA0-4A25-8FD0-0D2B26499B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5C450DD7-5D28-4D3C-B887-F9844E21D3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685800"/>
            <a:ext cx="7772400" cy="4038600"/>
          </a:xfrm>
        </p:spPr>
        <p:txBody>
          <a:bodyPr/>
          <a:lstStyle/>
          <a:p>
            <a:r>
              <a:rPr lang="sl-SI" altLang="sl-SI" sz="2800"/>
              <a:t>Zevs se je rad oziral za drugimi boginjami &amp; z njimi imel veliko otrok.</a:t>
            </a:r>
          </a:p>
          <a:p>
            <a:r>
              <a:rPr lang="sl-SI" altLang="sl-SI" sz="2800"/>
              <a:t>Hera je bila zelo ljubosumna </a:t>
            </a:r>
          </a:p>
          <a:p>
            <a:pPr>
              <a:buFontTx/>
              <a:buNone/>
            </a:pPr>
            <a:r>
              <a:rPr lang="sl-SI" altLang="sl-SI" sz="2800"/>
              <a:t>   &amp; maščevalna</a:t>
            </a:r>
          </a:p>
          <a:p>
            <a:r>
              <a:rPr lang="sl-SI" altLang="sl-SI" sz="2800"/>
              <a:t>Ker je bila boginja družine</a:t>
            </a:r>
          </a:p>
          <a:p>
            <a:pPr>
              <a:buFontTx/>
              <a:buNone/>
            </a:pPr>
            <a:r>
              <a:rPr lang="sl-SI" altLang="sl-SI" sz="2800"/>
              <a:t>   &amp; zaščitnica zakonske </a:t>
            </a:r>
          </a:p>
          <a:p>
            <a:pPr>
              <a:buFontTx/>
              <a:buNone/>
            </a:pPr>
            <a:r>
              <a:rPr lang="sl-SI" altLang="sl-SI" sz="2800"/>
              <a:t>   zveze mu je nezvestobo </a:t>
            </a:r>
          </a:p>
          <a:p>
            <a:pPr>
              <a:buFontTx/>
              <a:buNone/>
            </a:pPr>
            <a:r>
              <a:rPr lang="sl-SI" altLang="sl-SI" sz="2800"/>
              <a:t>   oprostila še težje.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 shadeToTitle="1">
        <a:gradFill rotWithShape="0">
          <a:gsLst>
            <a:gs pos="0">
              <a:srgbClr val="CC9900"/>
            </a:gs>
            <a:gs pos="100000">
              <a:srgbClr val="FFDF99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DE8242B-14F9-4F2A-9352-29FF020B33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5A82D1B-F238-49E1-955B-F9A092B448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762000"/>
            <a:ext cx="7772400" cy="3048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800"/>
              <a:t>Upodabljali so jo z žezlom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800"/>
              <a:t>    &amp; diademom,</a:t>
            </a:r>
          </a:p>
          <a:p>
            <a:pPr>
              <a:lnSpc>
                <a:spcPct val="90000"/>
              </a:lnSpc>
            </a:pPr>
            <a:r>
              <a:rPr lang="sl-SI" altLang="sl-SI" sz="2800"/>
              <a:t>Njeno orožje so bile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800"/>
              <a:t>    megle, grom &amp; nevihte</a:t>
            </a:r>
          </a:p>
          <a:p>
            <a:pPr>
              <a:lnSpc>
                <a:spcPct val="90000"/>
              </a:lnSpc>
            </a:pPr>
            <a:r>
              <a:rPr lang="sl-SI" altLang="sl-SI" sz="2800"/>
              <a:t>Častili so jo v vsem grškem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800"/>
              <a:t>    svetu. Templje so ji postavili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800"/>
              <a:t>    pozejdoniji-grška kolonija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800"/>
              <a:t>    v južni Italiji, v Olimpiji in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800"/>
              <a:t>   drugod,</a:t>
            </a:r>
          </a:p>
        </p:txBody>
      </p:sp>
      <p:pic>
        <p:nvPicPr>
          <p:cNvPr id="8197" name="Picture 5" descr="C:\Documents and Settings\Bostjan\My Documents\MAŠA\slike\Hera\hera2.jpg">
            <a:extLst>
              <a:ext uri="{FF2B5EF4-FFF2-40B4-BE49-F238E27FC236}">
                <a16:creationId xmlns:a16="http://schemas.microsoft.com/office/drawing/2014/main" id="{DCE7DCFC-2C65-42AB-A579-F49825F9FA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914400"/>
            <a:ext cx="2940050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 shadeToTitle="1">
        <a:gradFill rotWithShape="0">
          <a:gsLst>
            <a:gs pos="0">
              <a:srgbClr val="FFDF99"/>
            </a:gs>
            <a:gs pos="100000">
              <a:srgbClr val="CC9900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5FFC5C8D-A43C-41FE-8E6C-106560A6DD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Junona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0A1A362-6270-4D5B-B837-1C96F0B06D0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sl-SI" altLang="sl-SI" sz="2400"/>
              <a:t>Po legendi naj bi Junona dobila ime Moneta-zaradi gosi,</a:t>
            </a:r>
          </a:p>
          <a:p>
            <a:r>
              <a:rPr lang="sl-SI" altLang="sl-SI" sz="2400"/>
              <a:t>Posvečen ji je bil oz.</a:t>
            </a:r>
          </a:p>
          <a:p>
            <a:pPr>
              <a:buFontTx/>
              <a:buNone/>
            </a:pPr>
            <a:r>
              <a:rPr lang="sl-SI" altLang="sl-SI" sz="2400"/>
              <a:t>    ji je mesec junij,</a:t>
            </a:r>
          </a:p>
          <a:p>
            <a:r>
              <a:rPr lang="sl-SI" altLang="sl-SI" sz="2400"/>
              <a:t>Skupaj z Jupitrom &amp; Minervo-kapitolinsko trojico</a:t>
            </a:r>
          </a:p>
          <a:p>
            <a:pPr>
              <a:buFontTx/>
              <a:buNone/>
            </a:pPr>
            <a:endParaRPr lang="sl-SI" altLang="sl-SI" sz="2400"/>
          </a:p>
          <a:p>
            <a:pPr>
              <a:buFontTx/>
              <a:buNone/>
            </a:pPr>
            <a:r>
              <a:rPr lang="sl-SI" altLang="sl-SI" sz="2400"/>
              <a:t> </a:t>
            </a:r>
          </a:p>
          <a:p>
            <a:endParaRPr lang="sl-SI" altLang="sl-SI" sz="2400"/>
          </a:p>
        </p:txBody>
      </p:sp>
      <p:pic>
        <p:nvPicPr>
          <p:cNvPr id="11270" name="Picture 6" descr="C:\Documents and Settings\Bostjan\My Documents\MAŠA\slike\Hera\junona.jpg">
            <a:extLst>
              <a:ext uri="{FF2B5EF4-FFF2-40B4-BE49-F238E27FC236}">
                <a16:creationId xmlns:a16="http://schemas.microsoft.com/office/drawing/2014/main" id="{BC55D60F-CF0E-43C6-BA57-462F5895294C}"/>
              </a:ext>
            </a:extLst>
          </p:cNvPr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75238" y="1981200"/>
            <a:ext cx="2954337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  <p:bldP spid="1126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 shadeToTitle="1">
        <a:gradFill rotWithShape="0">
          <a:gsLst>
            <a:gs pos="0">
              <a:srgbClr val="CC9900"/>
            </a:gs>
            <a:gs pos="100000">
              <a:srgbClr val="FFDF99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925CC37-BD53-4F9F-8620-B3352D8A19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Viri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04F8E712-5E3A-4C96-B73E-2B441EC865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l-SI" altLang="sl-SI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Internet:</a:t>
            </a:r>
            <a:endParaRPr lang="sl-SI" altLang="sl-SI" sz="2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sl-SI" altLang="sl-SI" sz="2000" i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ro.zrsss.si/projekti/medanticnimibogovi/</a:t>
            </a:r>
            <a:r>
              <a:rPr lang="sl-SI" altLang="sl-SI" sz="2000" b="1" i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hera</a:t>
            </a:r>
            <a:r>
              <a:rPr lang="sl-SI" altLang="sl-SI" sz="2000" i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/</a:t>
            </a:r>
            <a:r>
              <a:rPr lang="sl-SI" altLang="sl-SI" sz="2000" b="1" i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hera</a:t>
            </a:r>
            <a:r>
              <a:rPr lang="sl-SI" altLang="sl-SI" sz="2000" i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.htm</a:t>
            </a:r>
            <a:r>
              <a:rPr lang="sl-SI" altLang="sl-SI" sz="20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sl-SI" altLang="sl-SI" sz="2000" i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sl.wikipedia.org/wiki/</a:t>
            </a:r>
            <a:r>
              <a:rPr lang="sl-SI" altLang="sl-SI" sz="2000" b="1" i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Hera</a:t>
            </a:r>
            <a:r>
              <a:rPr lang="sl-SI" altLang="sl-SI" sz="20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sl-SI" altLang="sl-SI" sz="2000" i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baza.svarog.org/mitologija/grska_mitologija/</a:t>
            </a:r>
            <a:r>
              <a:rPr lang="sl-SI" altLang="sl-SI" sz="2000" b="1" i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hera</a:t>
            </a:r>
            <a:r>
              <a:rPr lang="sl-SI" altLang="sl-SI" sz="2000" i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.php</a:t>
            </a:r>
            <a:r>
              <a:rPr lang="sl-SI" altLang="sl-SI" sz="20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sl-SI" altLang="sl-SI" sz="2000" i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vesnakravcar.mojforum.si/vesnakravcar-post-2678.html</a:t>
            </a:r>
            <a:r>
              <a:rPr lang="sl-SI" altLang="sl-SI" sz="20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sl-SI" altLang="sl-SI" sz="2000" i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sio.edus.si/stroke/Zgodovina/Med%20anticnimi%20bogovi/maloz/</a:t>
            </a:r>
            <a:r>
              <a:rPr lang="sl-SI" altLang="sl-SI" sz="2000" b="1" i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hera</a:t>
            </a:r>
            <a:r>
              <a:rPr lang="sl-SI" altLang="sl-SI" sz="2000" i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.htm</a:t>
            </a:r>
            <a:r>
              <a:rPr lang="sl-SI" altLang="sl-SI" sz="20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sl-SI" altLang="sl-SI" sz="2000">
                <a:solidFill>
                  <a:srgbClr val="000000"/>
                </a:solidFill>
                <a:latin typeface="Arial" panose="020B0604020202020204" pitchFamily="34" charset="0"/>
              </a:rPr>
              <a:t>Slike</a:t>
            </a:r>
          </a:p>
          <a:p>
            <a:pPr>
              <a:buFontTx/>
              <a:buNone/>
            </a:pPr>
            <a:r>
              <a:rPr lang="sl-SI" altLang="sl-SI" sz="2000">
                <a:solidFill>
                  <a:srgbClr val="000000"/>
                </a:solidFill>
                <a:latin typeface="Arial" panose="020B0604020202020204" pitchFamily="34" charset="0"/>
              </a:rPr>
              <a:t>Leksikon </a:t>
            </a:r>
          </a:p>
          <a:p>
            <a:endParaRPr lang="sl-SI" altLang="sl-SI" sz="2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sl-SI" altLang="sl-SI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  <p:bldP spid="12291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253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Default Design</vt:lpstr>
      <vt:lpstr>   </vt:lpstr>
      <vt:lpstr>HERA</vt:lpstr>
      <vt:lpstr>Zgodba o njuni poroki</vt:lpstr>
      <vt:lpstr>PowerPoint Presentation</vt:lpstr>
      <vt:lpstr>PowerPoint Presentation</vt:lpstr>
      <vt:lpstr>Junona</vt:lpstr>
      <vt:lpstr>Viri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2019-06-03T09:15:03Z</dcterms:created>
  <dcterms:modified xsi:type="dcterms:W3CDTF">2019-06-03T09:15:03Z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