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93" r:id="rId2"/>
    <p:sldId id="256" r:id="rId3"/>
    <p:sldId id="257" r:id="rId4"/>
    <p:sldId id="292" r:id="rId5"/>
    <p:sldId id="258" r:id="rId6"/>
    <p:sldId id="285" r:id="rId7"/>
    <p:sldId id="259" r:id="rId8"/>
    <p:sldId id="260" r:id="rId9"/>
    <p:sldId id="286" r:id="rId10"/>
    <p:sldId id="261" r:id="rId11"/>
    <p:sldId id="264" r:id="rId12"/>
    <p:sldId id="287" r:id="rId13"/>
    <p:sldId id="282" r:id="rId14"/>
    <p:sldId id="283" r:id="rId15"/>
    <p:sldId id="265" r:id="rId16"/>
    <p:sldId id="266" r:id="rId17"/>
    <p:sldId id="267" r:id="rId18"/>
    <p:sldId id="268" r:id="rId19"/>
    <p:sldId id="288" r:id="rId20"/>
    <p:sldId id="269" r:id="rId21"/>
    <p:sldId id="270" r:id="rId22"/>
    <p:sldId id="289" r:id="rId23"/>
    <p:sldId id="271" r:id="rId24"/>
    <p:sldId id="272" r:id="rId25"/>
    <p:sldId id="290" r:id="rId26"/>
    <p:sldId id="274" r:id="rId27"/>
    <p:sldId id="275" r:id="rId28"/>
    <p:sldId id="276" r:id="rId29"/>
    <p:sldId id="277" r:id="rId30"/>
    <p:sldId id="284" r:id="rId31"/>
    <p:sldId id="294" r:id="rId32"/>
    <p:sldId id="295" r:id="rId33"/>
    <p:sldId id="278" r:id="rId34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FF57"/>
    <a:srgbClr val="FF66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72" autoAdjust="0"/>
  </p:normalViewPr>
  <p:slideViewPr>
    <p:cSldViewPr>
      <p:cViewPr varScale="1">
        <p:scale>
          <a:sx n="154" d="100"/>
          <a:sy n="154" d="100"/>
        </p:scale>
        <p:origin x="402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C55D39-4CC0-47CA-BCF7-D7B31E7015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586F41-CDC5-46EB-90AE-630B013D86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C23D513-E8CF-4CED-8B59-5A464620D1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2D8A74-1CF0-4C71-9167-8F1E603685A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35829126"/>
      </p:ext>
    </p:extLst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2CCB15A-5109-4697-8D21-0FF867A4E9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3C7EED-F94E-47F8-A114-57671B5553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CC4245-1D41-4E94-8CD4-716B954C08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7B7E94-9455-45E0-946C-4020C8A36A1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44696099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3758D5-DCC8-444C-A89D-17441C9C08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BD2F77-5C29-474F-8B94-29E25F219F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79D1CF-7BC0-43E2-89CF-092D7F1C4D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EDFC6C-7B5B-4E85-9537-85952DF73A5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08782856"/>
      </p:ext>
    </p:extLst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slov, vsebina in 2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52D3823-112D-4615-8C3D-A3FBE51039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A013E5B-8451-455A-917D-6C2B5FF9E1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C527E52-906F-41C3-8EFE-CF214C058C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8C09B2-0581-4709-BFCB-A20C9CC233E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59000280"/>
      </p:ext>
    </p:extLst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slov, besedilo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C579F8-82DF-4103-B018-CBC4B5BD72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2C37E3-A71B-423C-8340-0585A9C8F7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2B0126-09A0-4E23-9488-3F914280BD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E7B93-FFB6-413D-9F90-8A6E0062B00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76296698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C3CB71C-4B4B-4B04-A3FF-88777B5DEE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320FBF0-A612-4929-9F4B-27323EC753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D3490DC-59CF-4917-B016-01564031E9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3F5FF0-2A31-4CBC-A036-B56ED0625E3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4251857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CACBF7-B967-418B-8F7B-4688ED9C41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A2866C-953A-46FF-8D72-23FEDAC838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D32FC21-D3DF-462B-8C6E-9A32729EC1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2F4F74-F29E-4A04-BFEC-DDB45DBAD95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22656380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283C11-DD51-431B-BC7D-0A692E7193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80F816-D171-4629-97CF-E1D383A946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0D1B34-06B4-4128-A3D6-104FDD4A1C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CE06FB-1D87-4908-A0F7-68E755F970F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63303121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A6398C5-521E-4B10-BF4B-0E9A427A3A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A3A46A2-DD4A-44B2-98D6-D10C2B45A8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4B76D14-4950-4EEA-897C-B2BB8C27BB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894B76-E53B-4081-A569-2FA6FCFFF11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15368672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9C55517-B22C-436E-BE51-ABA82CBA7F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95CF4DE-2CAE-4516-A7A9-81E911B0AE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AAFC2F9-D84D-4B22-AD16-04099E6D88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63463A-9E45-4CD8-B122-CA580D86623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73208661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70E4690-7E35-4607-9E18-A195C3095B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7666460-D09C-483D-9BFB-77EDE0C2D7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B0A3892-5855-45D1-839D-A247409C2F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0DAF61-48F8-4D3C-B471-DB0D7160133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09140548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F8D8CA-3FF4-4F72-9323-2D9487B853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8B608D-F575-4FEF-9EB4-F15DAE4175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BC6D36-F8BB-4ED6-8E4D-AF6BDB78AB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8B8AC1-C963-43FE-9C7A-78142BAED90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08859019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A74A47-C054-4FEB-B747-4F04C3D78F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6688A1-5230-451B-8AE2-DCB4B744F5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1B74E1-54B3-41FE-9C11-FD005D261E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988714-8EDD-456D-B861-4BE01E18857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76882962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7A91F93-7DB3-4BD2-8BE4-386BC7FDAD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E187CD0-26FC-49B8-ADD3-CB796CBD16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35C59B4-C01B-4FF2-8EC2-BE23011BFC3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DEB50FE-54F5-42FA-867D-69BA57F12A6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9AE60AB-1D4D-452F-8430-9810F0B4FB5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7A84395-4282-4143-A2AF-2EE2C7F52735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1FFA601B-BDC5-459E-BAB6-9D07D3C59D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solidFill>
                  <a:schemeClr val="folHlink"/>
                </a:solidFill>
                <a:latin typeface="Arial Black" panose="020B0A04020102020204" pitchFamily="34" charset="0"/>
              </a:rPr>
              <a:t>HITLERJEV VZPON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7CDC8139-73EE-4A2C-A654-05424F9B0B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l-SI" altLang="sl-SI" sz="2800" b="1">
                <a:solidFill>
                  <a:schemeClr val="bg1"/>
                </a:solidFill>
                <a:latin typeface="Tempus Sans ITC" panose="04020404030D07020202" pitchFamily="82" charset="0"/>
              </a:rPr>
              <a:t>- zlom Newyorške borze leta 1929</a:t>
            </a:r>
          </a:p>
          <a:p>
            <a:pPr eaLnBrk="1" hangingPunct="1">
              <a:buFontTx/>
              <a:buNone/>
            </a:pPr>
            <a:endParaRPr lang="sl-SI" altLang="sl-SI" sz="2800" b="1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pPr eaLnBrk="1" hangingPunct="1">
              <a:buFontTx/>
              <a:buNone/>
            </a:pPr>
            <a:r>
              <a:rPr lang="sl-SI" altLang="sl-SI" sz="2800" b="1">
                <a:solidFill>
                  <a:schemeClr val="bg1"/>
                </a:solidFill>
                <a:latin typeface="Tempus Sans ITC" panose="04020404030D07020202" pitchFamily="82" charset="0"/>
              </a:rPr>
              <a:t>- nove volitve – Hitlerjeva stranka druga najmočnejša</a:t>
            </a:r>
          </a:p>
          <a:p>
            <a:pPr eaLnBrk="1" hangingPunct="1">
              <a:buFontTx/>
              <a:buNone/>
            </a:pPr>
            <a:endParaRPr lang="sl-SI" altLang="sl-SI" sz="2800" b="1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pPr eaLnBrk="1" hangingPunct="1">
              <a:buFontTx/>
              <a:buNone/>
            </a:pPr>
            <a:r>
              <a:rPr lang="sl-SI" altLang="sl-SI" sz="2800" b="1">
                <a:solidFill>
                  <a:schemeClr val="bg1"/>
                </a:solidFill>
                <a:latin typeface="Tempus Sans ITC" panose="04020404030D07020202" pitchFamily="82" charset="0"/>
              </a:rPr>
              <a:t>- 1932 – predsedniške volitve (Paul von Hindenburg in Adolf Hitler) </a:t>
            </a:r>
          </a:p>
          <a:p>
            <a:pPr eaLnBrk="1" hangingPunct="1">
              <a:buFontTx/>
              <a:buChar char="-"/>
            </a:pPr>
            <a:endParaRPr lang="sl-SI" altLang="sl-SI" sz="2800" b="1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pPr eaLnBrk="1" hangingPunct="1">
              <a:buFontTx/>
              <a:buChar char="-"/>
            </a:pPr>
            <a:r>
              <a:rPr lang="sl-SI" altLang="sl-SI" sz="2800" b="1">
                <a:solidFill>
                  <a:schemeClr val="bg1"/>
                </a:solidFill>
                <a:latin typeface="Tempus Sans ITC" panose="04020404030D07020202" pitchFamily="82" charset="0"/>
              </a:rPr>
              <a:t>zmagal Hindenburg</a:t>
            </a:r>
          </a:p>
          <a:p>
            <a:pPr eaLnBrk="1" hangingPunct="1">
              <a:buFontTx/>
              <a:buNone/>
            </a:pPr>
            <a:endParaRPr lang="sl-SI" altLang="sl-SI" sz="2800" b="1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F69DE66B-F096-4B23-9B9F-F1D0EBD75D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l-SI" altLang="sl-SI" b="1">
                <a:solidFill>
                  <a:schemeClr val="bg1"/>
                </a:solidFill>
                <a:latin typeface="Tempus Sans ITC" panose="04020404030D07020202" pitchFamily="82" charset="0"/>
              </a:rPr>
              <a:t>- 30.1.1933 je postal nemški kancler </a:t>
            </a:r>
          </a:p>
          <a:p>
            <a:pPr eaLnBrk="1" hangingPunct="1">
              <a:buFontTx/>
              <a:buNone/>
            </a:pPr>
            <a:r>
              <a:rPr lang="sl-SI" altLang="sl-SI" b="1">
                <a:solidFill>
                  <a:schemeClr val="bg1"/>
                </a:solidFill>
                <a:latin typeface="Tempus Sans ITC" panose="04020404030D07020202" pitchFamily="82" charset="0"/>
              </a:rPr>
              <a:t>- Želel je oblikovati novo vlado (podpora v svojih načrtih)</a:t>
            </a:r>
          </a:p>
          <a:p>
            <a:pPr eaLnBrk="1" hangingPunct="1">
              <a:buFontTx/>
              <a:buNone/>
            </a:pPr>
            <a:r>
              <a:rPr lang="sl-SI" altLang="sl-SI" b="1">
                <a:solidFill>
                  <a:schemeClr val="bg1"/>
                </a:solidFill>
                <a:latin typeface="Tempus Sans ITC" panose="04020404030D07020202" pitchFamily="82" charset="0"/>
              </a:rPr>
              <a:t>- 5.3.1933 Hindenburg razpisal nove volitve</a:t>
            </a:r>
          </a:p>
          <a:p>
            <a:pPr eaLnBrk="1" hangingPunct="1">
              <a:buFontTx/>
              <a:buNone/>
            </a:pPr>
            <a:r>
              <a:rPr lang="sl-SI" altLang="sl-SI" b="1">
                <a:solidFill>
                  <a:schemeClr val="bg1"/>
                </a:solidFill>
                <a:latin typeface="Tempus Sans ITC" panose="04020404030D07020202" pitchFamily="82" charset="0"/>
              </a:rPr>
              <a:t>- NSDAP (40%), povezava z DNVP (nemška narodna ljudska stranka)</a:t>
            </a:r>
          </a:p>
          <a:p>
            <a:pPr eaLnBrk="1" hangingPunct="1">
              <a:buFontTx/>
              <a:buNone/>
            </a:pPr>
            <a:r>
              <a:rPr lang="sl-SI" altLang="sl-SI" b="1">
                <a:solidFill>
                  <a:schemeClr val="bg1"/>
                </a:solidFill>
                <a:latin typeface="Tempus Sans ITC" panose="04020404030D07020202" pitchFamily="82" charset="0"/>
                <a:sym typeface="Wingdings" panose="05000000000000000000" pitchFamily="2" charset="2"/>
              </a:rPr>
              <a:t>               DIKTATURA</a:t>
            </a:r>
          </a:p>
          <a:p>
            <a:pPr eaLnBrk="1" hangingPunct="1">
              <a:buFontTx/>
              <a:buNone/>
            </a:pPr>
            <a:r>
              <a:rPr lang="sl-SI" altLang="sl-SI" b="1">
                <a:solidFill>
                  <a:schemeClr val="bg1"/>
                </a:solidFill>
                <a:latin typeface="Tempus Sans ITC" panose="04020404030D07020202" pitchFamily="82" charset="0"/>
                <a:sym typeface="Wingdings" panose="05000000000000000000" pitchFamily="2" charset="2"/>
              </a:rPr>
              <a:t>- nacisti začeli s sistematičnim prevzemom države</a:t>
            </a:r>
          </a:p>
        </p:txBody>
      </p:sp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id="{3476FC65-E932-4649-803F-E780E6DB20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l-SI" altLang="sl-SI" b="1">
                <a:solidFill>
                  <a:schemeClr val="bg1"/>
                </a:solidFill>
                <a:latin typeface="Tempus Sans ITC" panose="04020404030D07020202" pitchFamily="82" charset="0"/>
              </a:rPr>
              <a:t>- Nemčija je postala totalitarna država (vse podrejeno ciljem nacistov)</a:t>
            </a:r>
          </a:p>
          <a:p>
            <a:pPr eaLnBrk="1" hangingPunct="1">
              <a:buFontTx/>
              <a:buChar char="-"/>
            </a:pPr>
            <a:r>
              <a:rPr lang="sl-SI" altLang="sl-SI" b="1">
                <a:solidFill>
                  <a:schemeClr val="bg1"/>
                </a:solidFill>
                <a:latin typeface="Tempus Sans ITC" panose="04020404030D07020202" pitchFamily="82" charset="0"/>
              </a:rPr>
              <a:t>Hitler je razvil nemško obliko fašizma </a:t>
            </a:r>
          </a:p>
          <a:p>
            <a:pPr eaLnBrk="1" hangingPunct="1">
              <a:buFontTx/>
              <a:buNone/>
            </a:pPr>
            <a:r>
              <a:rPr lang="sl-SI" altLang="sl-SI" b="1">
                <a:solidFill>
                  <a:schemeClr val="bg1"/>
                </a:solidFill>
                <a:latin typeface="Tempus Sans ITC" panose="04020404030D07020202" pitchFamily="82" charset="0"/>
                <a:sym typeface="Wingdings" panose="05000000000000000000" pitchFamily="2" charset="2"/>
              </a:rPr>
              <a:t>         NACIZEM</a:t>
            </a:r>
          </a:p>
          <a:p>
            <a:pPr eaLnBrk="1" hangingPunct="1">
              <a:buFontTx/>
              <a:buNone/>
            </a:pPr>
            <a:r>
              <a:rPr lang="sl-SI" altLang="sl-SI" b="1">
                <a:solidFill>
                  <a:schemeClr val="bg1"/>
                </a:solidFill>
                <a:latin typeface="Tempus Sans ITC" panose="04020404030D07020202" pitchFamily="82" charset="0"/>
              </a:rPr>
              <a:t>Simbol nacizma: SVASTIKA (starodavni verski, Indijski simbol, predstavlja srečo)</a:t>
            </a:r>
          </a:p>
          <a:p>
            <a:pPr eaLnBrk="1" hangingPunct="1">
              <a:buFontTx/>
              <a:buNone/>
            </a:pPr>
            <a:endParaRPr lang="sl-SI" altLang="sl-SI" b="1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pPr eaLnBrk="1" hangingPunct="1">
              <a:buFontTx/>
              <a:buNone/>
            </a:pPr>
            <a:r>
              <a:rPr lang="sl-SI" altLang="sl-SI" b="1">
                <a:solidFill>
                  <a:schemeClr val="bg1"/>
                </a:solidFill>
                <a:latin typeface="Tempus Sans ITC" panose="04020404030D07020202" pitchFamily="82" charset="0"/>
              </a:rPr>
              <a:t>- nacistični kljukasti križ ima konce zakrivljene v desno – simbol sovraštva</a:t>
            </a:r>
          </a:p>
        </p:txBody>
      </p:sp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180px-Nazi_Swastika">
            <a:extLst>
              <a:ext uri="{FF2B5EF4-FFF2-40B4-BE49-F238E27FC236}">
                <a16:creationId xmlns:a16="http://schemas.microsoft.com/office/drawing/2014/main" id="{87C96E83-052A-4B8A-A8AA-F4492DF7CF4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404813"/>
            <a:ext cx="3168650" cy="3168650"/>
          </a:xfrm>
          <a:noFill/>
        </p:spPr>
      </p:pic>
      <p:pic>
        <p:nvPicPr>
          <p:cNvPr id="12291" name="Picture 7" descr="svastika3">
            <a:extLst>
              <a:ext uri="{FF2B5EF4-FFF2-40B4-BE49-F238E27FC236}">
                <a16:creationId xmlns:a16="http://schemas.microsoft.com/office/drawing/2014/main" id="{85AB3653-098A-4A99-A7E0-5A80F2DB9FB7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67180">
            <a:off x="4186238" y="760413"/>
            <a:ext cx="3887787" cy="2598737"/>
          </a:xfrm>
          <a:noFill/>
        </p:spPr>
      </p:pic>
      <p:pic>
        <p:nvPicPr>
          <p:cNvPr id="12292" name="Picture 10" descr="NSDAP20Eagle-1">
            <a:extLst>
              <a:ext uri="{FF2B5EF4-FFF2-40B4-BE49-F238E27FC236}">
                <a16:creationId xmlns:a16="http://schemas.microsoft.com/office/drawing/2014/main" id="{DAFC07B1-D87D-4DA2-A13C-75065B14DDBD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775" y="3644900"/>
            <a:ext cx="4392613" cy="2881313"/>
          </a:xfrm>
          <a:noFill/>
        </p:spPr>
      </p:pic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21F1476A-D625-4755-8A16-B558EA4145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l-SI" altLang="sl-SI" b="1">
                <a:solidFill>
                  <a:schemeClr val="bg1"/>
                </a:solidFill>
                <a:latin typeface="Tempus Sans ITC" panose="04020404030D07020202" pitchFamily="82" charset="0"/>
              </a:rPr>
              <a:t>- odpiranje koncentracijskih logorov (zapiranje potepuhov, prostozidarjev, homoseksulacev, Ciganov, Judov …)</a:t>
            </a:r>
          </a:p>
          <a:p>
            <a:pPr eaLnBrk="1" hangingPunct="1">
              <a:buFontTx/>
              <a:buNone/>
            </a:pPr>
            <a:endParaRPr lang="sl-SI" altLang="sl-SI" b="1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pPr eaLnBrk="1" hangingPunct="1">
              <a:buFontTx/>
              <a:buNone/>
            </a:pPr>
            <a:r>
              <a:rPr lang="sl-SI" altLang="sl-SI" b="1">
                <a:solidFill>
                  <a:schemeClr val="bg1"/>
                </a:solidFill>
                <a:latin typeface="Tempus Sans ITC" panose="04020404030D07020202" pitchFamily="82" charset="0"/>
              </a:rPr>
              <a:t>- odpiranje koncentracijskih taborišč (Dachau, zaporniki so bili komunisti in social demokrati)</a:t>
            </a:r>
          </a:p>
          <a:p>
            <a:pPr eaLnBrk="1" hangingPunct="1">
              <a:buFontTx/>
              <a:buNone/>
            </a:pPr>
            <a:endParaRPr lang="sl-SI" altLang="sl-SI" b="1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pPr eaLnBrk="1" hangingPunct="1">
              <a:buFontTx/>
              <a:buNone/>
            </a:pPr>
            <a:r>
              <a:rPr lang="sl-SI" altLang="sl-SI" b="1">
                <a:solidFill>
                  <a:schemeClr val="bg1"/>
                </a:solidFill>
                <a:latin typeface="Tempus Sans ITC" panose="04020404030D07020202" pitchFamily="82" charset="0"/>
              </a:rPr>
              <a:t>- armada in Cerkev – edini instituciji, ki ju je Hitler pustil na miru (strah) </a:t>
            </a:r>
          </a:p>
          <a:p>
            <a:pPr eaLnBrk="1" hangingPunct="1">
              <a:buFontTx/>
              <a:buNone/>
            </a:pPr>
            <a:endParaRPr lang="sl-SI" altLang="sl-SI" b="1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 descr="1932-07~Reichstagswahl_(NSDAP)">
            <a:extLst>
              <a:ext uri="{FF2B5EF4-FFF2-40B4-BE49-F238E27FC236}">
                <a16:creationId xmlns:a16="http://schemas.microsoft.com/office/drawing/2014/main" id="{3F9BEB73-2353-4DF7-A706-E50B068883C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333375"/>
            <a:ext cx="7920038" cy="5761038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endParaRPr lang="sl-SI" altLang="sl-SI" sz="2800" b="1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pPr eaLnBrk="1" hangingPunct="1">
              <a:buFontTx/>
              <a:buNone/>
            </a:pPr>
            <a:r>
              <a:rPr lang="sl-SI" altLang="sl-SI" sz="2800" b="1">
                <a:solidFill>
                  <a:schemeClr val="bg1"/>
                </a:solidFill>
                <a:latin typeface="Tempus Sans ITC" panose="04020404030D07020202" pitchFamily="82" charset="0"/>
              </a:rPr>
              <a:t>- predsednik takratne Nemčije Hindenburg je zdravstveno slabel</a:t>
            </a:r>
          </a:p>
          <a:p>
            <a:pPr eaLnBrk="1" hangingPunct="1">
              <a:buFontTx/>
              <a:buNone/>
            </a:pPr>
            <a:r>
              <a:rPr lang="sl-SI" altLang="sl-SI" sz="2800" b="1">
                <a:solidFill>
                  <a:schemeClr val="bg1"/>
                </a:solidFill>
                <a:latin typeface="Tempus Sans ITC" panose="04020404030D07020202" pitchFamily="82" charset="0"/>
              </a:rPr>
              <a:t>- Hitler je to izkoristil in želel postati njegov naslednik</a:t>
            </a:r>
          </a:p>
          <a:p>
            <a:pPr eaLnBrk="1" hangingPunct="1">
              <a:buFontTx/>
              <a:buNone/>
            </a:pPr>
            <a:r>
              <a:rPr lang="sl-SI" altLang="sl-SI" sz="2800" b="1">
                <a:solidFill>
                  <a:schemeClr val="bg1"/>
                </a:solidFill>
                <a:latin typeface="Tempus Sans ITC" panose="04020404030D07020202" pitchFamily="82" charset="0"/>
              </a:rPr>
              <a:t>- 2.8.1934 je Hindenburg umrl</a:t>
            </a:r>
          </a:p>
          <a:p>
            <a:pPr eaLnBrk="1" hangingPunct="1">
              <a:buFontTx/>
              <a:buNone/>
            </a:pPr>
            <a:r>
              <a:rPr lang="sl-SI" altLang="sl-SI" sz="2800" b="1">
                <a:solidFill>
                  <a:schemeClr val="bg1"/>
                </a:solidFill>
                <a:latin typeface="Tempus Sans ITC" panose="04020404030D07020202" pitchFamily="82" charset="0"/>
              </a:rPr>
              <a:t>- Hitler postal vrhovni poveljnik oboroženih sil in državni poglavar</a:t>
            </a:r>
          </a:p>
          <a:p>
            <a:pPr eaLnBrk="1" hangingPunct="1">
              <a:buFontTx/>
              <a:buNone/>
            </a:pPr>
            <a:r>
              <a:rPr lang="sl-SI" altLang="sl-SI" sz="2800" b="1">
                <a:solidFill>
                  <a:schemeClr val="bg1"/>
                </a:solidFill>
                <a:latin typeface="Tempus Sans ITC" panose="04020404030D07020202" pitchFamily="82" charset="0"/>
              </a:rPr>
              <a:t>- armada že prestopila na njegovo stran</a:t>
            </a:r>
          </a:p>
          <a:p>
            <a:pPr eaLnBrk="1" hangingPunct="1">
              <a:buFontTx/>
              <a:buNone/>
            </a:pPr>
            <a:endParaRPr lang="sl-SI" altLang="sl-SI" sz="2800" b="1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pPr eaLnBrk="1" hangingPunct="1">
              <a:buFontTx/>
              <a:buNone/>
            </a:pPr>
            <a:endParaRPr lang="sl-SI" altLang="sl-SI" sz="2800">
              <a:solidFill>
                <a:schemeClr val="bg1"/>
              </a:solidFill>
            </a:endParaRPr>
          </a:p>
        </p:txBody>
      </p:sp>
      <p:pic>
        <p:nvPicPr>
          <p:cNvPr id="14339" name="Picture 8" descr="Hitler">
            <a:extLst>
              <a:ext uri="{FF2B5EF4-FFF2-40B4-BE49-F238E27FC236}">
                <a16:creationId xmlns:a16="http://schemas.microsoft.com/office/drawing/2014/main" id="{77F45602-7C19-49C8-93E5-0E6B70C7EA5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817776">
            <a:off x="7054850" y="4441825"/>
            <a:ext cx="2130425" cy="2420938"/>
          </a:xfrm>
        </p:spPr>
      </p:pic>
    </p:spTree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7ADAA2CD-6A02-47AC-B3F3-7CE3BE3E42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b="1">
                <a:solidFill>
                  <a:schemeClr val="folHlink"/>
                </a:solidFill>
                <a:latin typeface="Arial Black" panose="020B0A04020102020204" pitchFamily="34" charset="0"/>
              </a:rPr>
              <a:t>ANSCHLUSS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B88DF7DE-1E4B-41F8-B2FC-1E49EE2866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l-SI" altLang="sl-SI" b="1">
                <a:solidFill>
                  <a:schemeClr val="bg1"/>
                </a:solidFill>
                <a:latin typeface="Tempus Sans ITC" panose="04020404030D07020202" pitchFamily="82" charset="0"/>
              </a:rPr>
              <a:t>- Kurt Schuschnigg, Adolf Hitler</a:t>
            </a:r>
          </a:p>
          <a:p>
            <a:pPr eaLnBrk="1" hangingPunct="1">
              <a:buFontTx/>
              <a:buChar char="-"/>
            </a:pPr>
            <a:r>
              <a:rPr lang="sl-SI" altLang="sl-SI" b="1">
                <a:solidFill>
                  <a:schemeClr val="bg1"/>
                </a:solidFill>
                <a:latin typeface="Tempus Sans ITC" panose="04020404030D07020202" pitchFamily="82" charset="0"/>
              </a:rPr>
              <a:t>Hitler Kurtu Schuschniggu postavi ultimat : </a:t>
            </a:r>
          </a:p>
          <a:p>
            <a:pPr eaLnBrk="1" hangingPunct="1">
              <a:buFontTx/>
              <a:buChar char="-"/>
            </a:pPr>
            <a:r>
              <a:rPr lang="sl-SI" altLang="sl-SI" b="1">
                <a:solidFill>
                  <a:schemeClr val="bg1"/>
                </a:solidFill>
                <a:latin typeface="Tempus Sans ITC" panose="04020404030D07020202" pitchFamily="82" charset="0"/>
              </a:rPr>
              <a:t>zahteval je predajo avstrijske vlade v roke nacistov, prav tako njeno gospodarstvo</a:t>
            </a:r>
          </a:p>
          <a:p>
            <a:pPr eaLnBrk="1" hangingPunct="1">
              <a:buFontTx/>
              <a:buNone/>
            </a:pPr>
            <a:r>
              <a:rPr lang="sl-SI" altLang="sl-SI" b="1">
                <a:solidFill>
                  <a:schemeClr val="bg1"/>
                </a:solidFill>
                <a:latin typeface="Tempus Sans ITC" panose="04020404030D07020202" pitchFamily="82" charset="0"/>
              </a:rPr>
              <a:t>- Avstrija tega ni sprejela</a:t>
            </a:r>
          </a:p>
          <a:p>
            <a:pPr eaLnBrk="1" hangingPunct="1">
              <a:buFontTx/>
              <a:buNone/>
            </a:pPr>
            <a:r>
              <a:rPr lang="sl-SI" altLang="sl-SI" b="1">
                <a:solidFill>
                  <a:schemeClr val="bg1"/>
                </a:solidFill>
                <a:latin typeface="Tempus Sans ITC" panose="04020404030D07020202" pitchFamily="82" charset="0"/>
              </a:rPr>
              <a:t>- 25.7.1934 pošlje nemške čete v Avstrijo</a:t>
            </a:r>
          </a:p>
          <a:p>
            <a:pPr eaLnBrk="1" hangingPunct="1">
              <a:buFontTx/>
              <a:buNone/>
            </a:pPr>
            <a:r>
              <a:rPr lang="sl-SI" altLang="sl-SI" b="1">
                <a:solidFill>
                  <a:schemeClr val="bg1"/>
                </a:solidFill>
                <a:latin typeface="Tempus Sans ITC" panose="04020404030D07020202" pitchFamily="82" charset="0"/>
              </a:rPr>
              <a:t>- priključitev Avstrije k Nemčiji</a:t>
            </a:r>
          </a:p>
        </p:txBody>
      </p:sp>
    </p:spTree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F0BB4FD-92C3-46BD-B7BC-5D6049A9D9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4000" b="1">
                <a:solidFill>
                  <a:schemeClr val="folHlink"/>
                </a:solidFill>
                <a:latin typeface="Arial Black" panose="020B0A04020102020204" pitchFamily="34" charset="0"/>
              </a:rPr>
              <a:t>OSVAJANJE EVROPSKIH DRŽAV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6761275D-4FA2-442E-9480-D5F0C13285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-"/>
            </a:pPr>
            <a:r>
              <a:rPr lang="sl-SI" altLang="sl-SI" b="1">
                <a:solidFill>
                  <a:schemeClr val="bg1"/>
                </a:solidFill>
                <a:latin typeface="Tempus Sans ITC" panose="04020404030D07020202" pitchFamily="82" charset="0"/>
              </a:rPr>
              <a:t>Hitler želel vse Nemce, tudi tiste izven meja Nemčije, združiti v eno državo</a:t>
            </a:r>
          </a:p>
          <a:p>
            <a:pPr eaLnBrk="1" hangingPunct="1">
              <a:buFontTx/>
              <a:buChar char="-"/>
            </a:pPr>
            <a:r>
              <a:rPr lang="sl-SI" altLang="sl-SI" b="1">
                <a:solidFill>
                  <a:schemeClr val="bg1"/>
                </a:solidFill>
                <a:latin typeface="Tempus Sans ITC" panose="04020404030D07020202" pitchFamily="82" charset="0"/>
              </a:rPr>
              <a:t>Münchenski sporazum – Hitler, Mussolini, Daladier in Chamberlain</a:t>
            </a:r>
          </a:p>
          <a:p>
            <a:pPr eaLnBrk="1" hangingPunct="1">
              <a:buFontTx/>
              <a:buChar char="-"/>
            </a:pPr>
            <a:r>
              <a:rPr lang="sl-SI" altLang="sl-SI" b="1">
                <a:solidFill>
                  <a:schemeClr val="bg1"/>
                </a:solidFill>
                <a:latin typeface="Tempus Sans ITC" panose="04020404030D07020202" pitchFamily="82" charset="0"/>
              </a:rPr>
              <a:t>sporazum je dovolil Nemški vojski, da vkoraka v Češko; </a:t>
            </a:r>
          </a:p>
          <a:p>
            <a:pPr eaLnBrk="1" hangingPunct="1">
              <a:buFontTx/>
              <a:buChar char="-"/>
            </a:pPr>
            <a:r>
              <a:rPr lang="sl-SI" altLang="sl-SI" b="1">
                <a:solidFill>
                  <a:schemeClr val="bg1"/>
                </a:solidFill>
                <a:latin typeface="Tempus Sans ITC" panose="04020404030D07020202" pitchFamily="82" charset="0"/>
              </a:rPr>
              <a:t> Češki predsednik sprejel kapitulacijo </a:t>
            </a:r>
            <a:r>
              <a:rPr lang="sl-SI" altLang="sl-SI" b="1">
                <a:solidFill>
                  <a:schemeClr val="bg1"/>
                </a:solidFill>
                <a:latin typeface="Tempus Sans ITC" panose="04020404030D07020202" pitchFamily="82" charset="0"/>
                <a:sym typeface="Wingdings" panose="05000000000000000000" pitchFamily="2" charset="2"/>
              </a:rPr>
              <a:t> Češkoslovaška je prenehala obstajati</a:t>
            </a:r>
          </a:p>
          <a:p>
            <a:pPr eaLnBrk="1" hangingPunct="1">
              <a:buFontTx/>
              <a:buNone/>
            </a:pPr>
            <a:r>
              <a:rPr lang="sl-SI" altLang="sl-SI" b="1">
                <a:solidFill>
                  <a:schemeClr val="bg1"/>
                </a:solidFill>
                <a:latin typeface="Tempus Sans ITC" panose="04020404030D07020202" pitchFamily="82" charset="0"/>
              </a:rPr>
              <a:t> </a:t>
            </a:r>
          </a:p>
          <a:p>
            <a:pPr eaLnBrk="1" hangingPunct="1">
              <a:buFontTx/>
              <a:buNone/>
            </a:pPr>
            <a:endParaRPr lang="sl-SI" altLang="sl-SI" b="1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Hitler_and_Goering">
            <a:extLst>
              <a:ext uri="{FF2B5EF4-FFF2-40B4-BE49-F238E27FC236}">
                <a16:creationId xmlns:a16="http://schemas.microsoft.com/office/drawing/2014/main" id="{304D8B74-10C7-4935-8D6A-097921C9A0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75519">
            <a:off x="2484438" y="260350"/>
            <a:ext cx="4878387" cy="6858000"/>
          </a:xfrm>
          <a:noFill/>
        </p:spPr>
      </p:pic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EBF3DB9-7606-4E8C-B861-0616C1BD235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sl-SI" altLang="sl-SI" sz="8000" b="1">
                <a:solidFill>
                  <a:srgbClr val="57FF57"/>
                </a:solidFill>
                <a:latin typeface="Castellar" panose="020A0402060406010301" pitchFamily="18" charset="0"/>
              </a:rPr>
              <a:t>ADOLF  HITLER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BF75990A-A7A6-4F06-AA13-A496E3703A9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sl-SI" altLang="sl-SI" b="1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pPr eaLnBrk="1" hangingPunct="1"/>
            <a:endParaRPr lang="sl-SI" altLang="sl-SI" b="1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pPr eaLnBrk="1" hangingPunct="1"/>
            <a:r>
              <a:rPr lang="sl-SI" altLang="sl-SI" b="1">
                <a:solidFill>
                  <a:schemeClr val="bg1"/>
                </a:solidFill>
                <a:latin typeface="Tempus Sans ITC" panose="04020404030D07020202" pitchFamily="82" charset="0"/>
              </a:rPr>
              <a:t>NACISTIČNA NEMČIJA</a:t>
            </a:r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55DDEB17-33B0-42A0-8855-EF1CCAA7A1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sl-SI" altLang="sl-SI" b="1">
                <a:solidFill>
                  <a:schemeClr val="bg1"/>
                </a:solidFill>
                <a:latin typeface="Tempus Sans ITC" panose="04020404030D07020202" pitchFamily="82" charset="0"/>
              </a:rPr>
              <a:t>22.5.1939 – Hitler z Italijo in Japonsko podpisal jekleni pakt; </a:t>
            </a:r>
          </a:p>
          <a:p>
            <a:pPr eaLnBrk="1" hangingPunct="1">
              <a:buFontTx/>
              <a:buChar char="-"/>
            </a:pPr>
            <a:r>
              <a:rPr lang="sl-SI" altLang="sl-SI" b="1">
                <a:solidFill>
                  <a:schemeClr val="bg1"/>
                </a:solidFill>
                <a:latin typeface="Tempus Sans ITC" panose="04020404030D07020202" pitchFamily="82" charset="0"/>
              </a:rPr>
              <a:t>vojaško zavezništvo o nenapadanju sklenil z Rusijo</a:t>
            </a:r>
          </a:p>
          <a:p>
            <a:pPr eaLnBrk="1" hangingPunct="1">
              <a:buFontTx/>
              <a:buNone/>
            </a:pPr>
            <a:endParaRPr lang="sl-SI" altLang="sl-SI" b="1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pPr eaLnBrk="1" hangingPunct="1">
              <a:buFontTx/>
              <a:buNone/>
            </a:pPr>
            <a:r>
              <a:rPr lang="sl-SI" altLang="sl-SI" b="1">
                <a:solidFill>
                  <a:schemeClr val="bg1"/>
                </a:solidFill>
                <a:latin typeface="Tempus Sans ITC" panose="04020404030D07020202" pitchFamily="82" charset="0"/>
              </a:rPr>
              <a:t>- Hitler je želel izolirati Poljsko, zavzeti nizozemske in belgijske zračne baze</a:t>
            </a:r>
          </a:p>
          <a:p>
            <a:pPr eaLnBrk="1" hangingPunct="1">
              <a:buFontTx/>
              <a:buNone/>
            </a:pPr>
            <a:endParaRPr lang="sl-SI" altLang="sl-SI" b="1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pPr eaLnBrk="1" hangingPunct="1">
              <a:buFontTx/>
              <a:buNone/>
            </a:pPr>
            <a:r>
              <a:rPr lang="sl-SI" altLang="sl-SI" b="1">
                <a:solidFill>
                  <a:schemeClr val="bg1"/>
                </a:solidFill>
                <a:latin typeface="Tempus Sans ITC" panose="04020404030D07020202" pitchFamily="82" charset="0"/>
              </a:rPr>
              <a:t>VZROK: omejitev vojne le na Poljsko</a:t>
            </a:r>
          </a:p>
        </p:txBody>
      </p:sp>
    </p:spTree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F13C6904-2E46-492B-8FB6-75EF2223B3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l-SI" altLang="sl-SI" b="1">
                <a:solidFill>
                  <a:schemeClr val="bg1"/>
                </a:solidFill>
                <a:latin typeface="Tempus Sans ITC" panose="04020404030D07020202" pitchFamily="82" charset="0"/>
              </a:rPr>
              <a:t>- bal se je vojne z Veliko Britanijo in Francijo, zavajal ju je z lažnimi obljubami o miru</a:t>
            </a:r>
          </a:p>
          <a:p>
            <a:pPr eaLnBrk="1" hangingPunct="1">
              <a:buFontTx/>
              <a:buNone/>
            </a:pPr>
            <a:endParaRPr lang="sl-SI" altLang="sl-SI" b="1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pPr eaLnBrk="1" hangingPunct="1">
              <a:buFontTx/>
              <a:buNone/>
            </a:pPr>
            <a:endParaRPr lang="sl-SI" altLang="sl-SI" b="1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pPr eaLnBrk="1" hangingPunct="1">
              <a:buFontTx/>
              <a:buNone/>
            </a:pPr>
            <a:r>
              <a:rPr lang="sl-SI" altLang="sl-SI" b="1">
                <a:solidFill>
                  <a:schemeClr val="bg1"/>
                </a:solidFill>
                <a:latin typeface="Tempus Sans ITC" panose="04020404030D07020202" pitchFamily="82" charset="0"/>
              </a:rPr>
              <a:t>- Francija in Velika Britanija – Poljski dali obljubo, da jo bosta ob morebitnem nemškem napadu branili</a:t>
            </a:r>
          </a:p>
          <a:p>
            <a:pPr eaLnBrk="1" hangingPunct="1">
              <a:buFontTx/>
              <a:buNone/>
            </a:pPr>
            <a:endParaRPr lang="sl-SI" altLang="sl-SI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adolf_hitler">
            <a:extLst>
              <a:ext uri="{FF2B5EF4-FFF2-40B4-BE49-F238E27FC236}">
                <a16:creationId xmlns:a16="http://schemas.microsoft.com/office/drawing/2014/main" id="{3FDFAD55-05B7-4F7A-B76F-DB399889CB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-387350"/>
            <a:ext cx="6335712" cy="7632700"/>
          </a:xfrm>
          <a:noFill/>
        </p:spPr>
      </p:pic>
    </p:spTree>
  </p:cSld>
  <p:clrMapOvr>
    <a:masterClrMapping/>
  </p:clrMapOvr>
  <p:transition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217D3149-B38E-47C3-8BFE-4C8DF2BA88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sl-SI" altLang="sl-SI" b="1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pPr eaLnBrk="1" hangingPunct="1">
              <a:buFontTx/>
              <a:buNone/>
            </a:pPr>
            <a:r>
              <a:rPr lang="sl-SI" altLang="sl-SI" b="1">
                <a:solidFill>
                  <a:schemeClr val="bg1"/>
                </a:solidFill>
                <a:latin typeface="Tempus Sans ITC" panose="04020404030D07020202" pitchFamily="82" charset="0"/>
              </a:rPr>
              <a:t>- nemške enote napadejo Poljsko </a:t>
            </a:r>
          </a:p>
          <a:p>
            <a:pPr eaLnBrk="1" hangingPunct="1">
              <a:buFontTx/>
              <a:buNone/>
            </a:pPr>
            <a:r>
              <a:rPr lang="sl-SI" altLang="sl-SI" b="1">
                <a:solidFill>
                  <a:schemeClr val="bg1"/>
                </a:solidFill>
                <a:latin typeface="Tempus Sans ITC" panose="04020404030D07020202" pitchFamily="82" charset="0"/>
                <a:sym typeface="Wingdings" panose="05000000000000000000" pitchFamily="2" charset="2"/>
              </a:rPr>
              <a:t>           v noči na 1.9.1939 </a:t>
            </a:r>
          </a:p>
          <a:p>
            <a:pPr eaLnBrk="1" hangingPunct="1">
              <a:buFontTx/>
              <a:buNone/>
            </a:pPr>
            <a:r>
              <a:rPr lang="sl-SI" altLang="sl-SI" b="1">
                <a:solidFill>
                  <a:schemeClr val="bg1"/>
                </a:solidFill>
                <a:latin typeface="Tempus Sans ITC" panose="04020404030D07020202" pitchFamily="82" charset="0"/>
              </a:rPr>
              <a:t>- ne Francija ne Velika Britanija nista kljub obljubi pomagali Poljski</a:t>
            </a:r>
          </a:p>
          <a:p>
            <a:pPr eaLnBrk="1" hangingPunct="1">
              <a:buFontTx/>
              <a:buNone/>
            </a:pPr>
            <a:endParaRPr lang="sl-SI" altLang="sl-SI" b="1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pPr eaLnBrk="1" hangingPunct="1">
              <a:buFontTx/>
              <a:buNone/>
            </a:pPr>
            <a:r>
              <a:rPr lang="sl-SI" altLang="sl-SI" b="1">
                <a:solidFill>
                  <a:schemeClr val="bg1"/>
                </a:solidFill>
                <a:latin typeface="Tempus Sans ITC" panose="04020404030D07020202" pitchFamily="82" charset="0"/>
              </a:rPr>
              <a:t>- 3.9.1939 obe državi napovesta Nemčiji vojno</a:t>
            </a:r>
          </a:p>
        </p:txBody>
      </p:sp>
    </p:spTree>
  </p:cSld>
  <p:clrMapOvr>
    <a:masterClrMapping/>
  </p:clrMapOvr>
  <p:transition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>
            <a:extLst>
              <a:ext uri="{FF2B5EF4-FFF2-40B4-BE49-F238E27FC236}">
                <a16:creationId xmlns:a16="http://schemas.microsoft.com/office/drawing/2014/main" id="{56EA9A7E-FAAB-476B-B7A7-BC88427406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sl-SI" b="1">
              <a:solidFill>
                <a:schemeClr val="bg1"/>
              </a:solidFill>
              <a:latin typeface="Tempus Sans ITC" pitchFamily="82" charset="0"/>
            </a:endParaRPr>
          </a:p>
          <a:p>
            <a:pPr eaLnBrk="1" hangingPunct="1">
              <a:buFontTx/>
              <a:buNone/>
              <a:defRPr/>
            </a:pPr>
            <a:r>
              <a:rPr lang="sl-SI" b="1">
                <a:solidFill>
                  <a:schemeClr val="bg1"/>
                </a:solidFill>
                <a:latin typeface="Tempus Sans ITC" pitchFamily="82" charset="0"/>
              </a:rPr>
              <a:t>- Aprila leta 1940 je Hitler napadel Dansko in Norveško, naslednji mesec pa še Belgijo in Nizozemsko</a:t>
            </a:r>
          </a:p>
          <a:p>
            <a:pPr eaLnBrk="1" hangingPunct="1">
              <a:buFontTx/>
              <a:buChar char="-"/>
              <a:defRPr/>
            </a:pPr>
            <a:r>
              <a:rPr lang="sl-SI" b="1">
                <a:solidFill>
                  <a:schemeClr val="bg1"/>
                </a:solidFill>
                <a:latin typeface="Tempus Sans ITC" pitchFamily="82" charset="0"/>
              </a:rPr>
              <a:t>Francija z njim podpiše premirje, razdelijo jo na dva dela</a:t>
            </a:r>
          </a:p>
          <a:p>
            <a:pPr eaLnBrk="1" hangingPunct="1">
              <a:buFontTx/>
              <a:buChar char="-"/>
              <a:defRPr/>
            </a:pPr>
            <a:endParaRPr lang="sl-SI" b="1">
              <a:solidFill>
                <a:schemeClr val="bg1"/>
              </a:solidFill>
              <a:latin typeface="Tempus Sans ITC" pitchFamily="82" charset="0"/>
            </a:endParaRPr>
          </a:p>
          <a:p>
            <a:pPr eaLnBrk="1" hangingPunct="1">
              <a:buFontTx/>
              <a:buChar char="-"/>
              <a:defRPr/>
            </a:pPr>
            <a:r>
              <a:rPr lang="sl-SI" b="1">
                <a:solidFill>
                  <a:schemeClr val="bg1"/>
                </a:solidFill>
                <a:latin typeface="Tempus Sans ITC" pitchFamily="82" charset="0"/>
              </a:rPr>
              <a:t>15.8.1940 napade še edino preostalo sovražnico Anglijo </a:t>
            </a:r>
            <a:r>
              <a:rPr lang="sl-SI" b="1">
                <a:solidFill>
                  <a:schemeClr val="bg1"/>
                </a:solidFill>
                <a:latin typeface="Tempus Sans ITC" pitchFamily="82" charset="0"/>
                <a:sym typeface="Wingdings" pitchFamily="2" charset="2"/>
              </a:rPr>
              <a:t>– manj uspešno. </a:t>
            </a:r>
          </a:p>
          <a:p>
            <a:pPr eaLnBrk="1" hangingPunct="1">
              <a:buFontTx/>
              <a:buNone/>
              <a:defRPr/>
            </a:pPr>
            <a:r>
              <a:rPr lang="sl-SI">
                <a:solidFill>
                  <a:schemeClr val="bg1"/>
                </a:solidFill>
                <a:latin typeface="Tempus Sans ITC" pitchFamily="82" charset="0"/>
              </a:rPr>
              <a:t>                    </a:t>
            </a:r>
            <a:r>
              <a:rPr lang="sl-SI" b="1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PRVI PORAZ</a:t>
            </a:r>
          </a:p>
        </p:txBody>
      </p:sp>
    </p:spTree>
  </p:cSld>
  <p:clrMapOvr>
    <a:masterClrMapping/>
  </p:clrMapOvr>
  <p:transition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BCA92C3F-D106-4816-AB63-E7F66D83D9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4000" b="1">
                <a:solidFill>
                  <a:schemeClr val="folHlink"/>
                </a:solidFill>
                <a:latin typeface="Arial Black" panose="020B0A04020102020204" pitchFamily="34" charset="0"/>
              </a:rPr>
              <a:t>HITLER ZABREDE V TEŽAVE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56CB1E8A-2234-4123-877B-B0AEA4E18D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-"/>
            </a:pPr>
            <a:r>
              <a:rPr lang="sl-SI" altLang="sl-SI" b="1">
                <a:solidFill>
                  <a:schemeClr val="bg1"/>
                </a:solidFill>
                <a:latin typeface="Tempus Sans ITC" panose="04020404030D07020202" pitchFamily="82" charset="0"/>
              </a:rPr>
              <a:t>vse več težav z osvojenimi državami</a:t>
            </a:r>
          </a:p>
          <a:p>
            <a:pPr eaLnBrk="1" hangingPunct="1">
              <a:buFontTx/>
              <a:buNone/>
            </a:pPr>
            <a:r>
              <a:rPr lang="sl-SI" altLang="sl-SI" b="1">
                <a:solidFill>
                  <a:schemeClr val="bg1"/>
                </a:solidFill>
                <a:latin typeface="Tempus Sans ITC" panose="04020404030D07020202" pitchFamily="82" charset="0"/>
              </a:rPr>
              <a:t>- usoden napad na Sovjetsko zvezo 22.6.1941</a:t>
            </a:r>
          </a:p>
          <a:p>
            <a:pPr eaLnBrk="1" hangingPunct="1">
              <a:buFont typeface="Wingdings" panose="05000000000000000000" pitchFamily="2" charset="2"/>
              <a:buChar char="à"/>
            </a:pPr>
            <a:r>
              <a:rPr lang="sl-SI" altLang="sl-SI" b="1">
                <a:solidFill>
                  <a:schemeClr val="bg1"/>
                </a:solidFill>
                <a:latin typeface="Tempus Sans ITC" panose="04020404030D07020202" pitchFamily="82" charset="0"/>
                <a:sym typeface="Wingdings" panose="05000000000000000000" pitchFamily="2" charset="2"/>
              </a:rPr>
              <a:t>bitka pri Stalingradu 31.1.1943 – Nemčija je doživela velik poraz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l-SI" altLang="sl-SI" b="1">
                <a:solidFill>
                  <a:schemeClr val="bg1"/>
                </a:solidFill>
                <a:latin typeface="Tempus Sans ITC" panose="04020404030D07020202" pitchFamily="82" charset="0"/>
                <a:sym typeface="Wingdings" panose="05000000000000000000" pitchFamily="2" charset="2"/>
              </a:rPr>
              <a:t>   (začetek konca Hitlerjeve diktature)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l-SI" altLang="sl-SI" b="1">
                <a:solidFill>
                  <a:schemeClr val="bg1"/>
                </a:solidFill>
                <a:latin typeface="Tempus Sans ITC" panose="04020404030D07020202" pitchFamily="82" charset="0"/>
                <a:sym typeface="Wingdings" panose="05000000000000000000" pitchFamily="2" charset="2"/>
              </a:rPr>
              <a:t>- tudi Italija kapitulira in oktobra Nemčiji napove vojno</a:t>
            </a:r>
          </a:p>
          <a:p>
            <a:pPr eaLnBrk="1" hangingPunct="1">
              <a:buFont typeface="Wingdings" panose="05000000000000000000" pitchFamily="2" charset="2"/>
              <a:buChar char="à"/>
            </a:pPr>
            <a:endParaRPr lang="sl-SI" altLang="sl-SI" b="1">
              <a:solidFill>
                <a:schemeClr val="bg1"/>
              </a:solidFill>
              <a:latin typeface="Tempus Sans ITC" panose="04020404030D07020202" pitchFamily="82" charset="0"/>
              <a:sym typeface="Wingdings" panose="05000000000000000000" pitchFamily="2" charset="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sl-SI" altLang="sl-SI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3BC1127B-6FE2-4C3C-BCBC-80266CE6E9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sl-SI" altLang="sl-SI" b="1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l-SI" altLang="sl-SI" b="1">
                <a:solidFill>
                  <a:schemeClr val="bg1"/>
                </a:solidFill>
                <a:latin typeface="Tempus Sans ITC" panose="04020404030D07020202" pitchFamily="82" charset="0"/>
              </a:rPr>
              <a:t>- Hitler je zaradi pritiska postal ˝živčna razvalina˝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l-SI" altLang="sl-SI" b="1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l-SI" altLang="sl-SI" b="1">
                <a:solidFill>
                  <a:schemeClr val="bg1"/>
                </a:solidFill>
                <a:latin typeface="Tempus Sans ITC" panose="04020404030D07020202" pitchFamily="82" charset="0"/>
              </a:rPr>
              <a:t>- Sovjeti so leta 1944 prodrli proti Nemčiji; le ti zbrali vsa razpoložljiva sredstva, da bi branili domovino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l-SI" altLang="sl-SI" b="1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l-SI" altLang="sl-SI" b="1">
                <a:solidFill>
                  <a:schemeClr val="bg1"/>
                </a:solidFill>
                <a:latin typeface="Tempus Sans ITC" panose="04020404030D07020202" pitchFamily="82" charset="0"/>
              </a:rPr>
              <a:t>- Hitlerju so obrnili hrbet tudi nekoč zvesti sodelavci, začutili so, da ni več možnosti za Nemško zmago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l-SI" altLang="sl-SI" b="1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l-SI" altLang="sl-SI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>
            <a:extLst>
              <a:ext uri="{FF2B5EF4-FFF2-40B4-BE49-F238E27FC236}">
                <a16:creationId xmlns:a16="http://schemas.microsoft.com/office/drawing/2014/main" id="{FDA435A7-DD84-4540-9E79-1362A10C133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333375"/>
            <a:ext cx="8064500" cy="475138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sl-SI" altLang="sl-SI" sz="2800" b="1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pPr eaLnBrk="1" hangingPunct="1">
              <a:buFontTx/>
              <a:buNone/>
            </a:pPr>
            <a:r>
              <a:rPr lang="sl-SI" altLang="sl-SI" sz="2800" b="1">
                <a:solidFill>
                  <a:schemeClr val="bg1"/>
                </a:solidFill>
                <a:latin typeface="Tempus Sans ITC" panose="04020404030D07020202" pitchFamily="82" charset="0"/>
              </a:rPr>
              <a:t>- 20.7.1944 – izveden atentat na Hitlerja</a:t>
            </a:r>
          </a:p>
          <a:p>
            <a:pPr eaLnBrk="1" hangingPunct="1">
              <a:buFontTx/>
              <a:buNone/>
            </a:pPr>
            <a:endParaRPr lang="sl-SI" altLang="sl-SI" sz="2800" b="1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eaLnBrk="1" hangingPunct="1">
              <a:buFontTx/>
              <a:buNone/>
            </a:pPr>
            <a:endParaRPr lang="sl-SI" altLang="sl-SI" sz="2800" b="1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pPr eaLnBrk="1" hangingPunct="1">
              <a:buFontTx/>
              <a:buNone/>
            </a:pPr>
            <a:endParaRPr lang="sl-SI" altLang="sl-SI" sz="2800" b="1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pic>
        <p:nvPicPr>
          <p:cNvPr id="25603" name="Picture 4" descr="hitler_fuhrer">
            <a:extLst>
              <a:ext uri="{FF2B5EF4-FFF2-40B4-BE49-F238E27FC236}">
                <a16:creationId xmlns:a16="http://schemas.microsoft.com/office/drawing/2014/main" id="{E834466E-3767-4186-A83A-999B0B7ED7A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4300" y="1628775"/>
            <a:ext cx="4117975" cy="4465638"/>
          </a:xfrm>
          <a:noFill/>
        </p:spPr>
      </p:pic>
    </p:spTree>
  </p:cSld>
  <p:clrMapOvr>
    <a:masterClrMapping/>
  </p:clrMapOvr>
  <p:transition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0B1020C1-013A-4B13-A835-C89891F168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b="1" u="sng">
                <a:solidFill>
                  <a:schemeClr val="folHlink"/>
                </a:solidFill>
                <a:latin typeface="Arial Black" panose="020B0A04020102020204" pitchFamily="34" charset="0"/>
              </a:rPr>
              <a:t>DOKONČNO KONEC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FAA20277-116B-4853-80FC-3125A8C754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l-SI" altLang="sl-SI" b="1">
                <a:solidFill>
                  <a:schemeClr val="bg1"/>
                </a:solidFill>
                <a:latin typeface="Tempus Sans ITC" panose="04020404030D07020202" pitchFamily="82" charset="0"/>
              </a:rPr>
              <a:t>- Adolfu Hitlerju, uspešnemu nemškemu diktatorju je bilo vse slabše</a:t>
            </a:r>
          </a:p>
          <a:p>
            <a:pPr eaLnBrk="1" hangingPunct="1">
              <a:buFontTx/>
              <a:buNone/>
            </a:pPr>
            <a:endParaRPr lang="sl-SI" altLang="sl-SI" b="1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pPr eaLnBrk="1" hangingPunct="1">
              <a:buFontTx/>
              <a:buNone/>
            </a:pPr>
            <a:r>
              <a:rPr lang="sl-SI" altLang="sl-SI" b="1">
                <a:solidFill>
                  <a:schemeClr val="bg1"/>
                </a:solidFill>
                <a:latin typeface="Tempus Sans ITC" panose="04020404030D07020202" pitchFamily="82" charset="0"/>
              </a:rPr>
              <a:t>- konec vojne </a:t>
            </a:r>
            <a:r>
              <a:rPr lang="sl-SI" altLang="sl-SI" b="1">
                <a:solidFill>
                  <a:schemeClr val="bg1"/>
                </a:solidFill>
                <a:latin typeface="Tempus Sans ITC" panose="04020404030D07020202" pitchFamily="82" charset="0"/>
                <a:sym typeface="Wingdings" panose="05000000000000000000" pitchFamily="2" charset="2"/>
              </a:rPr>
              <a:t> podzemni bunker z ljubico Evo Braun</a:t>
            </a:r>
          </a:p>
          <a:p>
            <a:pPr eaLnBrk="1" hangingPunct="1">
              <a:buFontTx/>
              <a:buNone/>
            </a:pPr>
            <a:endParaRPr lang="sl-SI" altLang="sl-SI" b="1">
              <a:solidFill>
                <a:schemeClr val="bg1"/>
              </a:solidFill>
              <a:latin typeface="Tempus Sans ITC" panose="04020404030D07020202" pitchFamily="82" charset="0"/>
              <a:sym typeface="Wingdings" panose="05000000000000000000" pitchFamily="2" charset="2"/>
            </a:endParaRPr>
          </a:p>
          <a:p>
            <a:pPr eaLnBrk="1" hangingPunct="1">
              <a:buFontTx/>
              <a:buNone/>
            </a:pPr>
            <a:r>
              <a:rPr lang="sl-SI" altLang="sl-SI" b="1">
                <a:solidFill>
                  <a:schemeClr val="bg1"/>
                </a:solidFill>
                <a:latin typeface="Tempus Sans ITC" panose="04020404030D07020202" pitchFamily="82" charset="0"/>
                <a:sym typeface="Wingdings" panose="05000000000000000000" pitchFamily="2" charset="2"/>
              </a:rPr>
              <a:t>- skupaj z ljubico in najožjimi sodelavci je 30.8.1945 naredil samomor</a:t>
            </a:r>
          </a:p>
          <a:p>
            <a:pPr eaLnBrk="1" hangingPunct="1">
              <a:buFontTx/>
              <a:buNone/>
            </a:pPr>
            <a:endParaRPr lang="sl-SI" altLang="sl-SI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183B6F54-AD9A-4DE6-8CA9-9F02CFD888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4000" b="1">
                <a:solidFill>
                  <a:schemeClr val="folHlink"/>
                </a:solidFill>
                <a:latin typeface="Arial Black" panose="020B0A04020102020204" pitchFamily="34" charset="0"/>
              </a:rPr>
              <a:t>HITLERJEVA MLADA LETA</a:t>
            </a:r>
            <a:r>
              <a:rPr lang="sl-SI" altLang="sl-SI" sz="4000">
                <a:solidFill>
                  <a:schemeClr val="folHlink"/>
                </a:solidFill>
              </a:rPr>
              <a:t>	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6EF7F34-199B-4343-B77C-F69C3AFC57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l-SI" altLang="sl-SI" sz="2800" b="1">
                <a:solidFill>
                  <a:schemeClr val="bg1"/>
                </a:solidFill>
                <a:latin typeface="Tempus Sans ITC" panose="04020404030D07020202" pitchFamily="82" charset="0"/>
              </a:rPr>
              <a:t>- rodil se je 20. aprila 1889 - mesto – Braunau</a:t>
            </a:r>
          </a:p>
          <a:p>
            <a:pPr eaLnBrk="1" hangingPunct="1">
              <a:buFontTx/>
              <a:buNone/>
            </a:pPr>
            <a:r>
              <a:rPr lang="sl-SI" altLang="sl-SI" sz="2800" b="1">
                <a:solidFill>
                  <a:schemeClr val="bg1"/>
                </a:solidFill>
                <a:latin typeface="Tempus Sans ITC" panose="04020404030D07020202" pitchFamily="82" charset="0"/>
              </a:rPr>
              <a:t>- oče je bil Alois Hitler, mati pa Klara Pölzl</a:t>
            </a:r>
          </a:p>
          <a:p>
            <a:pPr eaLnBrk="1" hangingPunct="1">
              <a:buFontTx/>
              <a:buNone/>
            </a:pPr>
            <a:r>
              <a:rPr lang="sl-SI" altLang="sl-SI" sz="2800" b="1">
                <a:solidFill>
                  <a:schemeClr val="bg1"/>
                </a:solidFill>
                <a:latin typeface="Tempus Sans ITC" panose="04020404030D07020202" pitchFamily="82" charset="0"/>
              </a:rPr>
              <a:t>- 6 otrok odrasla sta le dva</a:t>
            </a:r>
          </a:p>
          <a:p>
            <a:pPr eaLnBrk="1" hangingPunct="1">
              <a:buFontTx/>
              <a:buNone/>
            </a:pPr>
            <a:r>
              <a:rPr lang="sl-SI" altLang="sl-SI" sz="2800" b="1">
                <a:solidFill>
                  <a:schemeClr val="bg1"/>
                </a:solidFill>
                <a:latin typeface="Tempus Sans ITC" panose="04020404030D07020202" pitchFamily="82" charset="0"/>
              </a:rPr>
              <a:t>- v Linzu dokončal 5 let OŠ</a:t>
            </a:r>
          </a:p>
          <a:p>
            <a:pPr eaLnBrk="1" hangingPunct="1">
              <a:buFontTx/>
              <a:buNone/>
            </a:pPr>
            <a:r>
              <a:rPr lang="sl-SI" altLang="sl-SI" sz="2800" b="1">
                <a:solidFill>
                  <a:schemeClr val="bg1"/>
                </a:solidFill>
                <a:latin typeface="Tempus Sans ITC" panose="04020404030D07020202" pitchFamily="82" charset="0"/>
              </a:rPr>
              <a:t>- veselje do slikanja</a:t>
            </a:r>
          </a:p>
          <a:p>
            <a:pPr eaLnBrk="1" hangingPunct="1">
              <a:buFontTx/>
              <a:buChar char="-"/>
            </a:pPr>
            <a:r>
              <a:rPr lang="sl-SI" altLang="sl-SI" sz="2800" b="1">
                <a:solidFill>
                  <a:schemeClr val="bg1"/>
                </a:solidFill>
                <a:latin typeface="Tempus Sans ITC" panose="04020404030D07020202" pitchFamily="82" charset="0"/>
              </a:rPr>
              <a:t>leta 1907 se je preselil na Dunaj</a:t>
            </a:r>
          </a:p>
          <a:p>
            <a:pPr eaLnBrk="1" hangingPunct="1">
              <a:buFontTx/>
              <a:buNone/>
            </a:pPr>
            <a:r>
              <a:rPr lang="sl-SI" altLang="sl-SI" sz="2800" b="1">
                <a:solidFill>
                  <a:schemeClr val="bg1"/>
                </a:solidFill>
                <a:latin typeface="Tempus Sans ITC" panose="04020404030D07020202" pitchFamily="82" charset="0"/>
              </a:rPr>
              <a:t>- zavrnjen vpis na Akademijo za grafične umetnosti</a:t>
            </a:r>
          </a:p>
          <a:p>
            <a:pPr eaLnBrk="1" hangingPunct="1">
              <a:buFontTx/>
              <a:buNone/>
            </a:pPr>
            <a:r>
              <a:rPr lang="sl-SI" altLang="sl-SI" sz="2800" b="1">
                <a:solidFill>
                  <a:schemeClr val="bg1"/>
                </a:solidFill>
                <a:latin typeface="Tempus Sans ITC" panose="04020404030D07020202" pitchFamily="82" charset="0"/>
              </a:rPr>
              <a:t>- pobegnil v München (izognil vpoklicu v vojsko)</a:t>
            </a:r>
          </a:p>
          <a:p>
            <a:pPr eaLnBrk="1" hangingPunct="1">
              <a:buFontTx/>
              <a:buNone/>
            </a:pPr>
            <a:endParaRPr lang="sl-SI" altLang="sl-SI" sz="2800" b="1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hitler-is-dead">
            <a:extLst>
              <a:ext uri="{FF2B5EF4-FFF2-40B4-BE49-F238E27FC236}">
                <a16:creationId xmlns:a16="http://schemas.microsoft.com/office/drawing/2014/main" id="{ACAC4434-FF52-49E4-888D-38FDF7AAD76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676775" cy="6858000"/>
          </a:xfrm>
          <a:noFill/>
        </p:spPr>
      </p:pic>
      <p:pic>
        <p:nvPicPr>
          <p:cNvPr id="27651" name="Picture 11" descr="Hitler_s_British_Girl_001_001_001_001">
            <a:extLst>
              <a:ext uri="{FF2B5EF4-FFF2-40B4-BE49-F238E27FC236}">
                <a16:creationId xmlns:a16="http://schemas.microsoft.com/office/drawing/2014/main" id="{91F02F55-53E8-4D70-897A-52EF8983E0E5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829319">
            <a:off x="4643438" y="620713"/>
            <a:ext cx="4032250" cy="2613025"/>
          </a:xfrm>
        </p:spPr>
      </p:pic>
      <p:pic>
        <p:nvPicPr>
          <p:cNvPr id="27652" name="Picture 16" descr="hitler6-thumb">
            <a:extLst>
              <a:ext uri="{FF2B5EF4-FFF2-40B4-BE49-F238E27FC236}">
                <a16:creationId xmlns:a16="http://schemas.microsoft.com/office/drawing/2014/main" id="{56C2CE16-9588-42C1-8CD4-D14FCF5EA043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3141663"/>
            <a:ext cx="4321175" cy="3506787"/>
          </a:xfrm>
        </p:spPr>
      </p:pic>
    </p:spTree>
  </p:cSld>
  <p:clrMapOvr>
    <a:masterClrMapping/>
  </p:clrMapOvr>
  <p:transition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>
            <a:extLst>
              <a:ext uri="{FF2B5EF4-FFF2-40B4-BE49-F238E27FC236}">
                <a16:creationId xmlns:a16="http://schemas.microsoft.com/office/drawing/2014/main" id="{91D3B146-A4E5-45B5-9984-D31EC9735D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l-SI" altLang="sl-SI"/>
          </a:p>
        </p:txBody>
      </p:sp>
      <p:pic>
        <p:nvPicPr>
          <p:cNvPr id="28675" name="Picture 4" descr="untitled">
            <a:extLst>
              <a:ext uri="{FF2B5EF4-FFF2-40B4-BE49-F238E27FC236}">
                <a16:creationId xmlns:a16="http://schemas.microsoft.com/office/drawing/2014/main" id="{4443BB50-CF0C-4C4E-BB7A-32DE6D1A274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427538" cy="6858000"/>
          </a:xfrm>
          <a:noFill/>
        </p:spPr>
      </p:pic>
      <p:pic>
        <p:nvPicPr>
          <p:cNvPr id="28676" name="Picture 7" descr="hitler">
            <a:extLst>
              <a:ext uri="{FF2B5EF4-FFF2-40B4-BE49-F238E27FC236}">
                <a16:creationId xmlns:a16="http://schemas.microsoft.com/office/drawing/2014/main" id="{47B7071A-A2F8-4EF0-808F-5D8AC4629B0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71963" y="0"/>
            <a:ext cx="4872037" cy="6858000"/>
          </a:xfrm>
          <a:noFill/>
        </p:spPr>
      </p:pic>
    </p:spTree>
  </p:cSld>
  <p:clrMapOvr>
    <a:masterClrMapping/>
  </p:clrMapOvr>
  <p:transition>
    <p:wipe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Hitler1939NurnbergRally">
            <a:extLst>
              <a:ext uri="{FF2B5EF4-FFF2-40B4-BE49-F238E27FC236}">
                <a16:creationId xmlns:a16="http://schemas.microsoft.com/office/drawing/2014/main" id="{D088C5E9-181E-48DD-813A-A6F002AB3C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57799">
            <a:off x="2339975" y="0"/>
            <a:ext cx="5019675" cy="6858000"/>
          </a:xfrm>
          <a:noFill/>
        </p:spPr>
      </p:pic>
    </p:spTree>
  </p:cSld>
  <p:clrMapOvr>
    <a:masterClrMapping/>
  </p:clrMapOvr>
  <p:transition>
    <p:wipe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>
            <a:extLst>
              <a:ext uri="{FF2B5EF4-FFF2-40B4-BE49-F238E27FC236}">
                <a16:creationId xmlns:a16="http://schemas.microsoft.com/office/drawing/2014/main" id="{AD4EA210-6F85-4163-A125-7525F3D8E3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sl-SI" altLang="sl-SI" sz="2800" dirty="0"/>
          </a:p>
          <a:p>
            <a:pPr eaLnBrk="1" hangingPunct="1">
              <a:lnSpc>
                <a:spcPct val="90000"/>
              </a:lnSpc>
            </a:pPr>
            <a:endParaRPr lang="sl-SI" altLang="sl-SI" sz="2800" dirty="0"/>
          </a:p>
          <a:p>
            <a:pPr eaLnBrk="1" hangingPunct="1">
              <a:lnSpc>
                <a:spcPct val="90000"/>
              </a:lnSpc>
            </a:pPr>
            <a:endParaRPr lang="sl-SI" altLang="sl-SI" sz="2800" dirty="0"/>
          </a:p>
          <a:p>
            <a:pPr eaLnBrk="1" hangingPunct="1">
              <a:lnSpc>
                <a:spcPct val="90000"/>
              </a:lnSpc>
            </a:pPr>
            <a:endParaRPr lang="sl-SI" altLang="sl-SI" sz="2800" dirty="0"/>
          </a:p>
          <a:p>
            <a:pPr eaLnBrk="1" hangingPunct="1">
              <a:lnSpc>
                <a:spcPct val="90000"/>
              </a:lnSpc>
            </a:pPr>
            <a:endParaRPr lang="sl-SI" altLang="sl-SI" sz="2800" dirty="0"/>
          </a:p>
          <a:p>
            <a:pPr eaLnBrk="1" hangingPunct="1">
              <a:lnSpc>
                <a:spcPct val="90000"/>
              </a:lnSpc>
            </a:pPr>
            <a:endParaRPr lang="sl-SI" altLang="sl-SI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l-SI" altLang="sl-SI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l-SI" altLang="sl-SI" sz="2800"/>
              <a:t>                                            </a:t>
            </a:r>
            <a:endParaRPr lang="sl-SI" altLang="sl-SI" b="1" i="1" dirty="0">
              <a:solidFill>
                <a:schemeClr val="accent1"/>
              </a:solidFill>
            </a:endParaRPr>
          </a:p>
        </p:txBody>
      </p:sp>
      <p:sp>
        <p:nvSpPr>
          <p:cNvPr id="26628" name="WordArt 4" descr="Papirnata vreča">
            <a:extLst>
              <a:ext uri="{FF2B5EF4-FFF2-40B4-BE49-F238E27FC236}">
                <a16:creationId xmlns:a16="http://schemas.microsoft.com/office/drawing/2014/main" id="{26DD776B-5AA0-44C9-A35D-8A0FFC6D27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9750" y="908050"/>
            <a:ext cx="6769100" cy="2879725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44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Matura MT Script Capitals" panose="03020802060602070202" pitchFamily="66" charset="0"/>
              </a:rPr>
              <a:t>KONEC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192_Adolf_Hitler">
            <a:extLst>
              <a:ext uri="{FF2B5EF4-FFF2-40B4-BE49-F238E27FC236}">
                <a16:creationId xmlns:a16="http://schemas.microsoft.com/office/drawing/2014/main" id="{9035F2FA-1A78-4530-B66F-34E38549F8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0"/>
            <a:ext cx="5668962" cy="6858000"/>
          </a:xfrm>
        </p:spPr>
      </p:pic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67358F8-AA26-4468-A4C2-F7A3767FA4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b="1">
                <a:solidFill>
                  <a:schemeClr val="folHlink"/>
                </a:solidFill>
                <a:latin typeface="Arial Black" panose="020B0A04020102020204" pitchFamily="34" charset="0"/>
              </a:rPr>
              <a:t>VSTOP V VOJSKO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47633508-FB7D-4DE3-B617-7E1E3CFF1F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l-SI" altLang="sl-SI" b="1">
                <a:solidFill>
                  <a:schemeClr val="bg1"/>
                </a:solidFill>
                <a:latin typeface="Tempus Sans ITC" panose="04020404030D07020202" pitchFamily="82" charset="0"/>
              </a:rPr>
              <a:t>- Bavarska armada (nenavaden, osamljen in nediscipliniran vojak)</a:t>
            </a:r>
          </a:p>
          <a:p>
            <a:pPr eaLnBrk="1" hangingPunct="1">
              <a:buFontTx/>
              <a:buNone/>
            </a:pPr>
            <a:endParaRPr lang="sl-SI" altLang="sl-SI" b="1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pPr eaLnBrk="1" hangingPunct="1">
              <a:buFontTx/>
              <a:buNone/>
            </a:pPr>
            <a:r>
              <a:rPr lang="sl-SI" altLang="sl-SI" b="1">
                <a:solidFill>
                  <a:schemeClr val="bg1"/>
                </a:solidFill>
                <a:latin typeface="Tempus Sans ITC" panose="04020404030D07020202" pitchFamily="82" charset="0"/>
              </a:rPr>
              <a:t>- odlikovan z železnim križcem</a:t>
            </a:r>
          </a:p>
          <a:p>
            <a:pPr eaLnBrk="1" hangingPunct="1">
              <a:buFontTx/>
              <a:buNone/>
            </a:pPr>
            <a:endParaRPr lang="sl-SI" altLang="sl-SI" b="1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pPr eaLnBrk="1" hangingPunct="1">
              <a:buFontTx/>
              <a:buNone/>
            </a:pPr>
            <a:r>
              <a:rPr lang="sl-SI" altLang="sl-SI" b="1">
                <a:solidFill>
                  <a:schemeClr val="bg1"/>
                </a:solidFill>
                <a:latin typeface="Tempus Sans ITC" panose="04020404030D07020202" pitchFamily="82" charset="0"/>
              </a:rPr>
              <a:t>- zastrupitev z iperitom – vojno premirje preživel v bolnišnici</a:t>
            </a:r>
          </a:p>
          <a:p>
            <a:pPr eaLnBrk="1" hangingPunct="1">
              <a:buFontTx/>
              <a:buNone/>
            </a:pPr>
            <a:endParaRPr lang="sl-SI" altLang="sl-SI" b="1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pPr eaLnBrk="1" hangingPunct="1">
              <a:buFontTx/>
              <a:buNone/>
            </a:pPr>
            <a:endParaRPr lang="sl-SI" altLang="sl-SI" b="1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sl-SI" altLang="sl-SI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17029E2-585B-4CE3-A3C3-7836E20E8A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b="1">
                <a:solidFill>
                  <a:schemeClr val="folHlink"/>
                </a:solidFill>
                <a:latin typeface="Arial Black" panose="020B0A04020102020204" pitchFamily="34" charset="0"/>
              </a:rPr>
              <a:t>POLITIKA - NSDAP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475AE72D-8923-459E-8CC1-5B7EB534A9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l-SI" altLang="sl-SI" b="1">
                <a:solidFill>
                  <a:schemeClr val="bg1"/>
                </a:solidFill>
                <a:latin typeface="Tempus Sans ITC" panose="04020404030D07020202" pitchFamily="82" charset="0"/>
              </a:rPr>
              <a:t>- povezal se je v DAP (delavska stranka)</a:t>
            </a:r>
          </a:p>
          <a:p>
            <a:pPr eaLnBrk="1" hangingPunct="1">
              <a:buFontTx/>
              <a:buNone/>
            </a:pPr>
            <a:r>
              <a:rPr lang="sl-SI" altLang="sl-SI" b="1">
                <a:solidFill>
                  <a:schemeClr val="bg1"/>
                </a:solidFill>
                <a:latin typeface="Tempus Sans ITC" panose="04020404030D07020202" pitchFamily="82" charset="0"/>
              </a:rPr>
              <a:t>- Hitler je bil eden najvplivnejših članov</a:t>
            </a:r>
          </a:p>
          <a:p>
            <a:pPr eaLnBrk="1" hangingPunct="1">
              <a:buFontTx/>
              <a:buNone/>
            </a:pPr>
            <a:r>
              <a:rPr lang="sl-SI" altLang="sl-SI" b="1">
                <a:solidFill>
                  <a:schemeClr val="bg1"/>
                </a:solidFill>
                <a:latin typeface="Tempus Sans ITC" panose="04020404030D07020202" pitchFamily="82" charset="0"/>
              </a:rPr>
              <a:t>- DAP je leta 1920 preimenoval v NSDAP (nacionalsocialistična nemška delavska partija)</a:t>
            </a:r>
          </a:p>
          <a:p>
            <a:pPr eaLnBrk="1" hangingPunct="1">
              <a:buFontTx/>
              <a:buNone/>
            </a:pPr>
            <a:r>
              <a:rPr lang="sl-SI" altLang="sl-SI" b="1">
                <a:solidFill>
                  <a:schemeClr val="bg1"/>
                </a:solidFill>
                <a:latin typeface="Tempus Sans ITC" panose="04020404030D07020202" pitchFamily="82" charset="0"/>
              </a:rPr>
              <a:t>- NSDAP je postavil zahteve, da v novi nemški državi Judje ne dobijo državljanstva, bili so tudi razlaščeni</a:t>
            </a:r>
          </a:p>
          <a:p>
            <a:pPr eaLnBrk="1" hangingPunct="1">
              <a:buFontTx/>
              <a:buNone/>
            </a:pPr>
            <a:endParaRPr lang="sl-SI" altLang="sl-SI" b="1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pPr eaLnBrk="1" hangingPunct="1">
              <a:buFontTx/>
              <a:buNone/>
            </a:pPr>
            <a:endParaRPr lang="sl-SI" altLang="sl-SI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sl-SI" altLang="sl-SI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6CDD533-20BD-4AA9-BFA4-D27506BC5D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b="1">
                <a:solidFill>
                  <a:schemeClr val="folHlink"/>
                </a:solidFill>
                <a:latin typeface="Arial Black" panose="020B0A04020102020204" pitchFamily="34" charset="0"/>
              </a:rPr>
              <a:t>VPLIV NA MNOŽICE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A10C439-2270-40F9-B1D8-7C54670FE1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l-SI" altLang="sl-SI" b="1">
                <a:solidFill>
                  <a:schemeClr val="bg1"/>
                </a:solidFill>
                <a:latin typeface="Tempus Sans ITC" panose="04020404030D07020202" pitchFamily="82" charset="0"/>
              </a:rPr>
              <a:t>- 24.2.1920 – Hitler je prvič govoril zbrani množici, dosegel velik uspeh</a:t>
            </a:r>
          </a:p>
          <a:p>
            <a:pPr eaLnBrk="1" hangingPunct="1">
              <a:buFontTx/>
              <a:buNone/>
            </a:pPr>
            <a:r>
              <a:rPr lang="sl-SI" altLang="sl-SI" b="1">
                <a:solidFill>
                  <a:schemeClr val="bg1"/>
                </a:solidFill>
                <a:latin typeface="Tempus Sans ITC" panose="04020404030D07020202" pitchFamily="82" charset="0"/>
              </a:rPr>
              <a:t>- kmalu je ugotovil, da lahko ljudi spravi v trans</a:t>
            </a:r>
          </a:p>
          <a:p>
            <a:pPr eaLnBrk="1" hangingPunct="1">
              <a:buFontTx/>
              <a:buNone/>
            </a:pPr>
            <a:r>
              <a:rPr lang="sl-SI" altLang="sl-SI" b="1">
                <a:solidFill>
                  <a:schemeClr val="bg1"/>
                </a:solidFill>
                <a:latin typeface="Tempus Sans ITC" panose="04020404030D07020202" pitchFamily="82" charset="0"/>
              </a:rPr>
              <a:t>- hipnotična sposobnost koncentrirane odločnosti</a:t>
            </a:r>
          </a:p>
          <a:p>
            <a:pPr eaLnBrk="1" hangingPunct="1">
              <a:buFontTx/>
              <a:buNone/>
            </a:pPr>
            <a:r>
              <a:rPr lang="sl-SI" altLang="sl-SI" b="1">
                <a:solidFill>
                  <a:schemeClr val="bg1"/>
                </a:solidFill>
                <a:latin typeface="Tempus Sans ITC" panose="04020404030D07020202" pitchFamily="82" charset="0"/>
              </a:rPr>
              <a:t>- sčasoma podlegel svojim ideologijam</a:t>
            </a:r>
          </a:p>
          <a:p>
            <a:pPr eaLnBrk="1" hangingPunct="1">
              <a:buFontTx/>
              <a:buNone/>
            </a:pPr>
            <a:endParaRPr lang="sl-SI" altLang="sl-SI" b="1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</p:spTree>
    <p:custDataLst>
      <p:tags r:id="rId1"/>
    </p:custDataLst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nsdap">
            <a:extLst>
              <a:ext uri="{FF2B5EF4-FFF2-40B4-BE49-F238E27FC236}">
                <a16:creationId xmlns:a16="http://schemas.microsoft.com/office/drawing/2014/main" id="{4B3098FD-A8CC-4384-A6B0-A92AD542A0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27189">
            <a:off x="1190625" y="-215900"/>
            <a:ext cx="6742113" cy="7650163"/>
          </a:xfrm>
          <a:noFill/>
        </p:spPr>
      </p:pic>
    </p:spTree>
  </p:cSld>
  <p:clrMapOvr>
    <a:masterClrMapping/>
  </p:clrMapOvr>
  <p:transition>
    <p:wipe dir="d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9|0.8|1.6|0.5|0.4|0.4|0.4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3|0.2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theme1.xml><?xml version="1.0" encoding="utf-8"?>
<a:theme xmlns:a="http://schemas.openxmlformats.org/drawingml/2006/main" name="Privzeti načrt">
  <a:themeElements>
    <a:clrScheme name="Privzeti načrt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784</Words>
  <Application>Microsoft Office PowerPoint</Application>
  <PresentationFormat>On-screen Show (4:3)</PresentationFormat>
  <Paragraphs>127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Arial Black</vt:lpstr>
      <vt:lpstr>Arial Rounded MT Bold</vt:lpstr>
      <vt:lpstr>Castellar</vt:lpstr>
      <vt:lpstr>Matura MT Script Capitals</vt:lpstr>
      <vt:lpstr>Tempus Sans ITC</vt:lpstr>
      <vt:lpstr>Wingdings</vt:lpstr>
      <vt:lpstr>Privzeti načrt</vt:lpstr>
      <vt:lpstr>PowerPoint Presentation</vt:lpstr>
      <vt:lpstr>ADOLF  HITLER</vt:lpstr>
      <vt:lpstr>HITLERJEVA MLADA LETA </vt:lpstr>
      <vt:lpstr>PowerPoint Presentation</vt:lpstr>
      <vt:lpstr>VSTOP V VOJSKO</vt:lpstr>
      <vt:lpstr>PowerPoint Presentation</vt:lpstr>
      <vt:lpstr>POLITIKA - NSDAP</vt:lpstr>
      <vt:lpstr>VPLIV NA MNOŽICE</vt:lpstr>
      <vt:lpstr>PowerPoint Presentation</vt:lpstr>
      <vt:lpstr>HITLERJEV VZPON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ANSCHLUSS</vt:lpstr>
      <vt:lpstr>OSVAJANJE EVROPSKIH DRŽAV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HITLER ZABREDE V TEŽAVE</vt:lpstr>
      <vt:lpstr>PowerPoint Presentation</vt:lpstr>
      <vt:lpstr>PowerPoint Presentation</vt:lpstr>
      <vt:lpstr>DOKONČNO KONEC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2019-06-03T09:15:05Z</dcterms:created>
  <dcterms:modified xsi:type="dcterms:W3CDTF">2019-06-03T09:15:05Z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