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sldIdLst>
    <p:sldId id="256" r:id="rId2"/>
    <p:sldId id="270" r:id="rId3"/>
    <p:sldId id="257" r:id="rId4"/>
    <p:sldId id="258" r:id="rId5"/>
    <p:sldId id="260" r:id="rId6"/>
    <p:sldId id="261" r:id="rId7"/>
    <p:sldId id="262" r:id="rId8"/>
    <p:sldId id="263" r:id="rId9"/>
    <p:sldId id="264" r:id="rId10"/>
    <p:sldId id="269" r:id="rId11"/>
    <p:sldId id="265" r:id="rId12"/>
    <p:sldId id="271" r:id="rId13"/>
    <p:sldId id="266" r:id="rId14"/>
    <p:sldId id="267" r:id="rId15"/>
    <p:sldId id="273" r:id="rId16"/>
    <p:sldId id="268" r:id="rId17"/>
    <p:sldId id="274" r:id="rId18"/>
    <p:sldId id="272" r:id="rId19"/>
    <p:sldId id="27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4" name="Picture 6" descr="horizon.png">
            <a:extLst>
              <a:ext uri="{FF2B5EF4-FFF2-40B4-BE49-F238E27FC236}">
                <a16:creationId xmlns:a16="http://schemas.microsoft.com/office/drawing/2014/main" id="{B3CE3844-921B-4434-9EE1-3FB2AF0723B7}"/>
              </a:ext>
            </a:extLst>
          </p:cNvPr>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sl-SI"/>
              <a:t>Uredite slog naslova matrice</a:t>
            </a:r>
            <a:endParaRPr lang="en-US" dirty="0"/>
          </a:p>
        </p:txBody>
      </p:sp>
      <p:sp>
        <p:nvSpPr>
          <p:cNvPr id="5" name="Date Placeholder 3">
            <a:extLst>
              <a:ext uri="{FF2B5EF4-FFF2-40B4-BE49-F238E27FC236}">
                <a16:creationId xmlns:a16="http://schemas.microsoft.com/office/drawing/2014/main" id="{E6115EE8-3E2B-4CAE-A291-983010BF8F2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49D93B0-47A7-4DA1-B12C-20B8D9ED03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BBCD18-535E-40AA-B213-CDA01CBAB93C}"/>
              </a:ext>
            </a:extLst>
          </p:cNvPr>
          <p:cNvSpPr>
            <a:spLocks noGrp="1"/>
          </p:cNvSpPr>
          <p:nvPr>
            <p:ph type="sldNum" sz="quarter" idx="12"/>
          </p:nvPr>
        </p:nvSpPr>
        <p:spPr/>
        <p:txBody>
          <a:bodyPr/>
          <a:lstStyle>
            <a:lvl1pPr>
              <a:defRPr/>
            </a:lvl1pPr>
          </a:lstStyle>
          <a:p>
            <a:fld id="{F0DB8049-31E4-4696-A32A-780F32BFD298}" type="slidenum">
              <a:rPr lang="en-US" altLang="sl-SI"/>
              <a:pPr/>
              <a:t>‹#›</a:t>
            </a:fld>
            <a:endParaRPr lang="en-US" altLang="sl-SI"/>
          </a:p>
        </p:txBody>
      </p:sp>
    </p:spTree>
    <p:extLst>
      <p:ext uri="{BB962C8B-B14F-4D97-AF65-F5344CB8AC3E}">
        <p14:creationId xmlns:p14="http://schemas.microsoft.com/office/powerpoint/2010/main" val="407281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22BD4832-FFFE-4267-808E-D43213F24FD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18AF43-C0CB-4F76-A478-77DE46E904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E0BE52-E44C-4E40-B708-D2C6593E9E73}"/>
              </a:ext>
            </a:extLst>
          </p:cNvPr>
          <p:cNvSpPr>
            <a:spLocks noGrp="1"/>
          </p:cNvSpPr>
          <p:nvPr>
            <p:ph type="sldNum" sz="quarter" idx="12"/>
          </p:nvPr>
        </p:nvSpPr>
        <p:spPr/>
        <p:txBody>
          <a:bodyPr/>
          <a:lstStyle>
            <a:lvl1pPr>
              <a:defRPr/>
            </a:lvl1pPr>
          </a:lstStyle>
          <a:p>
            <a:fld id="{B8B5678A-5F0A-4EAD-A095-453F9B962343}" type="slidenum">
              <a:rPr lang="en-US" altLang="sl-SI"/>
              <a:pPr/>
              <a:t>‹#›</a:t>
            </a:fld>
            <a:endParaRPr lang="en-US" altLang="sl-SI"/>
          </a:p>
        </p:txBody>
      </p:sp>
    </p:spTree>
    <p:extLst>
      <p:ext uri="{BB962C8B-B14F-4D97-AF65-F5344CB8AC3E}">
        <p14:creationId xmlns:p14="http://schemas.microsoft.com/office/powerpoint/2010/main" val="67995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7012BB45-F5B5-46DD-A6A4-DF259C4CE7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E13CD6-D2B1-4E23-9497-134EC91265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546A8B-CA7E-4FA2-8A00-14D33490FF7E}"/>
              </a:ext>
            </a:extLst>
          </p:cNvPr>
          <p:cNvSpPr>
            <a:spLocks noGrp="1"/>
          </p:cNvSpPr>
          <p:nvPr>
            <p:ph type="sldNum" sz="quarter" idx="12"/>
          </p:nvPr>
        </p:nvSpPr>
        <p:spPr/>
        <p:txBody>
          <a:bodyPr/>
          <a:lstStyle>
            <a:lvl1pPr>
              <a:defRPr/>
            </a:lvl1pPr>
          </a:lstStyle>
          <a:p>
            <a:fld id="{B4F8DC72-3A9E-46EE-B86E-F3132EC165E0}" type="slidenum">
              <a:rPr lang="en-US" altLang="sl-SI"/>
              <a:pPr/>
              <a:t>‹#›</a:t>
            </a:fld>
            <a:endParaRPr lang="en-US" altLang="sl-SI"/>
          </a:p>
        </p:txBody>
      </p:sp>
    </p:spTree>
    <p:extLst>
      <p:ext uri="{BB962C8B-B14F-4D97-AF65-F5344CB8AC3E}">
        <p14:creationId xmlns:p14="http://schemas.microsoft.com/office/powerpoint/2010/main" val="55775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457200" y="274638"/>
            <a:ext cx="8229600" cy="585152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3" name="Ograda datuma 2">
            <a:extLst>
              <a:ext uri="{FF2B5EF4-FFF2-40B4-BE49-F238E27FC236}">
                <a16:creationId xmlns:a16="http://schemas.microsoft.com/office/drawing/2014/main" id="{BC417BC7-6879-404D-8177-3923933F4B02}"/>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Ograda noge 3">
            <a:extLst>
              <a:ext uri="{FF2B5EF4-FFF2-40B4-BE49-F238E27FC236}">
                <a16:creationId xmlns:a16="http://schemas.microsoft.com/office/drawing/2014/main" id="{489E3C4E-E6D4-4CA1-9EA6-66C0A4FA75D7}"/>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Ograda številke diapozitiva 4">
            <a:extLst>
              <a:ext uri="{FF2B5EF4-FFF2-40B4-BE49-F238E27FC236}">
                <a16:creationId xmlns:a16="http://schemas.microsoft.com/office/drawing/2014/main" id="{1CB2205E-0098-4791-91C8-073D986597F8}"/>
              </a:ext>
            </a:extLst>
          </p:cNvPr>
          <p:cNvSpPr>
            <a:spLocks noGrp="1"/>
          </p:cNvSpPr>
          <p:nvPr>
            <p:ph type="sldNum" sz="quarter" idx="12"/>
          </p:nvPr>
        </p:nvSpPr>
        <p:spPr>
          <a:xfrm>
            <a:off x="6553200" y="6245225"/>
            <a:ext cx="2133600" cy="476250"/>
          </a:xfrm>
        </p:spPr>
        <p:txBody>
          <a:bodyPr/>
          <a:lstStyle>
            <a:lvl1pPr>
              <a:defRPr/>
            </a:lvl1pPr>
          </a:lstStyle>
          <a:p>
            <a:fld id="{D51153E7-6841-499B-BECB-7E356B93B525}" type="slidenum">
              <a:rPr lang="en-US" altLang="sl-SI"/>
              <a:pPr/>
              <a:t>‹#›</a:t>
            </a:fld>
            <a:endParaRPr lang="en-US" altLang="sl-SI"/>
          </a:p>
        </p:txBody>
      </p:sp>
    </p:spTree>
    <p:extLst>
      <p:ext uri="{BB962C8B-B14F-4D97-AF65-F5344CB8AC3E}">
        <p14:creationId xmlns:p14="http://schemas.microsoft.com/office/powerpoint/2010/main" val="338750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l-SI"/>
              <a:t>Uredite slog naslova matrice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8CB8F7F9-79DC-4678-B811-48A8536F6CB4}"/>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19CFDFF-D862-4109-80AC-4456B8C2527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59A9F3-FFE9-413A-B465-CD781801490C}"/>
              </a:ext>
            </a:extLst>
          </p:cNvPr>
          <p:cNvSpPr>
            <a:spLocks noGrp="1"/>
          </p:cNvSpPr>
          <p:nvPr>
            <p:ph type="sldNum" sz="quarter" idx="16"/>
          </p:nvPr>
        </p:nvSpPr>
        <p:spPr/>
        <p:txBody>
          <a:bodyPr/>
          <a:lstStyle>
            <a:lvl1pPr>
              <a:defRPr/>
            </a:lvl1pPr>
          </a:lstStyle>
          <a:p>
            <a:fld id="{DFD690C4-262B-4BC6-A8E3-BBCC64E8B8FB}" type="slidenum">
              <a:rPr lang="en-US" altLang="sl-SI"/>
              <a:pPr/>
              <a:t>‹#›</a:t>
            </a:fld>
            <a:endParaRPr lang="en-US" altLang="sl-SI"/>
          </a:p>
        </p:txBody>
      </p:sp>
    </p:spTree>
    <p:extLst>
      <p:ext uri="{BB962C8B-B14F-4D97-AF65-F5344CB8AC3E}">
        <p14:creationId xmlns:p14="http://schemas.microsoft.com/office/powerpoint/2010/main" val="10685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sl-SI"/>
              <a:t>Uredite slog naslova matrice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ADD9BDDD-0120-4454-B5F4-16689DB1F31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7C7A9F1-39AC-475C-82B5-B7A14DF598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378A11-BDAD-404E-8B03-B50B277A9A04}"/>
              </a:ext>
            </a:extLst>
          </p:cNvPr>
          <p:cNvSpPr>
            <a:spLocks noGrp="1"/>
          </p:cNvSpPr>
          <p:nvPr>
            <p:ph type="sldNum" sz="quarter" idx="12"/>
          </p:nvPr>
        </p:nvSpPr>
        <p:spPr/>
        <p:txBody>
          <a:bodyPr/>
          <a:lstStyle>
            <a:lvl1pPr>
              <a:defRPr/>
            </a:lvl1pPr>
          </a:lstStyle>
          <a:p>
            <a:fld id="{F170A03C-6BCC-435F-AC2D-ED683F9A67BF}" type="slidenum">
              <a:rPr lang="en-US" altLang="sl-SI"/>
              <a:pPr/>
              <a:t>‹#›</a:t>
            </a:fld>
            <a:endParaRPr lang="en-US" altLang="sl-SI"/>
          </a:p>
        </p:txBody>
      </p:sp>
    </p:spTree>
    <p:extLst>
      <p:ext uri="{BB962C8B-B14F-4D97-AF65-F5344CB8AC3E}">
        <p14:creationId xmlns:p14="http://schemas.microsoft.com/office/powerpoint/2010/main" val="305167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Title 1"/>
          <p:cNvSpPr>
            <a:spLocks noGrp="1"/>
          </p:cNvSpPr>
          <p:nvPr>
            <p:ph type="title"/>
          </p:nvPr>
        </p:nvSpPr>
        <p:spPr>
          <a:xfrm>
            <a:off x="609600" y="274638"/>
            <a:ext cx="7924800" cy="1143000"/>
          </a:xfrm>
        </p:spPr>
        <p:txBody>
          <a:bodyPr/>
          <a:lstStyle/>
          <a:p>
            <a:r>
              <a:rPr lang="sl-SI"/>
              <a:t>Uredite slog naslova matrice</a:t>
            </a:r>
            <a:endParaRPr lang="en-US" dirty="0"/>
          </a:p>
        </p:txBody>
      </p:sp>
      <p:sp>
        <p:nvSpPr>
          <p:cNvPr id="5" name="Date Placeholder 3">
            <a:extLst>
              <a:ext uri="{FF2B5EF4-FFF2-40B4-BE49-F238E27FC236}">
                <a16:creationId xmlns:a16="http://schemas.microsoft.com/office/drawing/2014/main" id="{34BBB880-C374-4DDC-B3BF-721476939837}"/>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2940D0D-9690-411F-B7BB-6F330C2546F9}"/>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9B8E6E-6CED-49C6-95C0-9D908B9DDADC}"/>
              </a:ext>
            </a:extLst>
          </p:cNvPr>
          <p:cNvSpPr>
            <a:spLocks noGrp="1"/>
          </p:cNvSpPr>
          <p:nvPr>
            <p:ph type="sldNum" sz="quarter" idx="17"/>
          </p:nvPr>
        </p:nvSpPr>
        <p:spPr/>
        <p:txBody>
          <a:bodyPr/>
          <a:lstStyle>
            <a:lvl1pPr>
              <a:defRPr/>
            </a:lvl1pPr>
          </a:lstStyle>
          <a:p>
            <a:fld id="{B11EB736-B595-4947-87FE-9B4ED2FC382D}" type="slidenum">
              <a:rPr lang="en-US" altLang="sl-SI"/>
              <a:pPr/>
              <a:t>‹#›</a:t>
            </a:fld>
            <a:endParaRPr lang="en-US" altLang="sl-SI"/>
          </a:p>
        </p:txBody>
      </p:sp>
    </p:spTree>
    <p:extLst>
      <p:ext uri="{BB962C8B-B14F-4D97-AF65-F5344CB8AC3E}">
        <p14:creationId xmlns:p14="http://schemas.microsoft.com/office/powerpoint/2010/main" val="157887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7" name="Date Placeholder 3">
            <a:extLst>
              <a:ext uri="{FF2B5EF4-FFF2-40B4-BE49-F238E27FC236}">
                <a16:creationId xmlns:a16="http://schemas.microsoft.com/office/drawing/2014/main" id="{E31CDC72-0D27-49EF-A9FB-0170CD978F3B}"/>
              </a:ext>
            </a:extLst>
          </p:cNvPr>
          <p:cNvSpPr>
            <a:spLocks noGrp="1"/>
          </p:cNvSpPr>
          <p:nvPr>
            <p:ph type="dt" sz="half" idx="15"/>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EDE11CA-EA20-4E3A-AA61-AAADDDE848F1}"/>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BAFD89-AFB2-4102-ADF2-F1E4CEE3D2A3}"/>
              </a:ext>
            </a:extLst>
          </p:cNvPr>
          <p:cNvSpPr>
            <a:spLocks noGrp="1"/>
          </p:cNvSpPr>
          <p:nvPr>
            <p:ph type="sldNum" sz="quarter" idx="17"/>
          </p:nvPr>
        </p:nvSpPr>
        <p:spPr/>
        <p:txBody>
          <a:bodyPr/>
          <a:lstStyle>
            <a:lvl1pPr>
              <a:defRPr/>
            </a:lvl1pPr>
          </a:lstStyle>
          <a:p>
            <a:fld id="{9116C4D2-4573-45C9-ABF4-8274EB07127E}" type="slidenum">
              <a:rPr lang="en-US" altLang="sl-SI"/>
              <a:pPr/>
              <a:t>‹#›</a:t>
            </a:fld>
            <a:endParaRPr lang="en-US" altLang="sl-SI"/>
          </a:p>
        </p:txBody>
      </p:sp>
    </p:spTree>
    <p:extLst>
      <p:ext uri="{BB962C8B-B14F-4D97-AF65-F5344CB8AC3E}">
        <p14:creationId xmlns:p14="http://schemas.microsoft.com/office/powerpoint/2010/main" val="256872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l-SI"/>
              <a:t>Uredite slog naslova matrice</a:t>
            </a:r>
            <a:endParaRPr lang="en-US" dirty="0"/>
          </a:p>
        </p:txBody>
      </p:sp>
      <p:sp>
        <p:nvSpPr>
          <p:cNvPr id="3" name="Date Placeholder 3">
            <a:extLst>
              <a:ext uri="{FF2B5EF4-FFF2-40B4-BE49-F238E27FC236}">
                <a16:creationId xmlns:a16="http://schemas.microsoft.com/office/drawing/2014/main" id="{248F6743-E473-422F-BD39-1EE6C4035E8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9CCAC86-DD5E-441E-9D54-DF3D83C4C4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3B5F882-CE01-4B8C-A31C-FD66D0BDBE5D}"/>
              </a:ext>
            </a:extLst>
          </p:cNvPr>
          <p:cNvSpPr>
            <a:spLocks noGrp="1"/>
          </p:cNvSpPr>
          <p:nvPr>
            <p:ph type="sldNum" sz="quarter" idx="12"/>
          </p:nvPr>
        </p:nvSpPr>
        <p:spPr/>
        <p:txBody>
          <a:bodyPr/>
          <a:lstStyle>
            <a:lvl1pPr>
              <a:defRPr/>
            </a:lvl1pPr>
          </a:lstStyle>
          <a:p>
            <a:fld id="{7AC7E1FF-1BFE-4205-8BA2-F403BDE3132B}" type="slidenum">
              <a:rPr lang="en-US" altLang="sl-SI"/>
              <a:pPr/>
              <a:t>‹#›</a:t>
            </a:fld>
            <a:endParaRPr lang="en-US" altLang="sl-SI"/>
          </a:p>
        </p:txBody>
      </p:sp>
    </p:spTree>
    <p:extLst>
      <p:ext uri="{BB962C8B-B14F-4D97-AF65-F5344CB8AC3E}">
        <p14:creationId xmlns:p14="http://schemas.microsoft.com/office/powerpoint/2010/main" val="103662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E8313D-52E7-4250-943B-0A24B15C480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31119F4-050A-4723-BCDA-FB0CF1BA678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EA5669-481D-42CC-B808-E7532D0CFEF7}"/>
              </a:ext>
            </a:extLst>
          </p:cNvPr>
          <p:cNvSpPr>
            <a:spLocks noGrp="1"/>
          </p:cNvSpPr>
          <p:nvPr>
            <p:ph type="sldNum" sz="quarter" idx="12"/>
          </p:nvPr>
        </p:nvSpPr>
        <p:spPr/>
        <p:txBody>
          <a:bodyPr/>
          <a:lstStyle>
            <a:lvl1pPr>
              <a:defRPr/>
            </a:lvl1pPr>
          </a:lstStyle>
          <a:p>
            <a:fld id="{AF7AB936-10F1-4CED-AA4E-5D9CC8F86B84}" type="slidenum">
              <a:rPr lang="en-US" altLang="sl-SI"/>
              <a:pPr/>
              <a:t>‹#›</a:t>
            </a:fld>
            <a:endParaRPr lang="en-US" altLang="sl-SI"/>
          </a:p>
        </p:txBody>
      </p:sp>
    </p:spTree>
    <p:extLst>
      <p:ext uri="{BB962C8B-B14F-4D97-AF65-F5344CB8AC3E}">
        <p14:creationId xmlns:p14="http://schemas.microsoft.com/office/powerpoint/2010/main" val="178742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sl-SI"/>
              <a:t>Uredite slog naslova matrice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3">
            <a:extLst>
              <a:ext uri="{FF2B5EF4-FFF2-40B4-BE49-F238E27FC236}">
                <a16:creationId xmlns:a16="http://schemas.microsoft.com/office/drawing/2014/main" id="{2BA3D48A-3E90-4821-8542-16921E46FA96}"/>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FF1C760-FBC7-4D9A-A484-0EAF8348D5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DE742A-9184-4E81-9C56-7B14C79776F9}"/>
              </a:ext>
            </a:extLst>
          </p:cNvPr>
          <p:cNvSpPr>
            <a:spLocks noGrp="1"/>
          </p:cNvSpPr>
          <p:nvPr>
            <p:ph type="sldNum" sz="quarter" idx="16"/>
          </p:nvPr>
        </p:nvSpPr>
        <p:spPr/>
        <p:txBody>
          <a:bodyPr/>
          <a:lstStyle>
            <a:lvl1pPr>
              <a:defRPr/>
            </a:lvl1pPr>
          </a:lstStyle>
          <a:p>
            <a:fld id="{4D3ECB66-3BB5-4BF7-AC4F-5D4B933FC19B}" type="slidenum">
              <a:rPr lang="en-US" altLang="sl-SI"/>
              <a:pPr/>
              <a:t>‹#›</a:t>
            </a:fld>
            <a:endParaRPr lang="en-US" altLang="sl-SI"/>
          </a:p>
        </p:txBody>
      </p:sp>
    </p:spTree>
    <p:extLst>
      <p:ext uri="{BB962C8B-B14F-4D97-AF65-F5344CB8AC3E}">
        <p14:creationId xmlns:p14="http://schemas.microsoft.com/office/powerpoint/2010/main" val="38777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pic>
        <p:nvPicPr>
          <p:cNvPr id="5" name="Picture 10" descr="horizon.png">
            <a:extLst>
              <a:ext uri="{FF2B5EF4-FFF2-40B4-BE49-F238E27FC236}">
                <a16:creationId xmlns:a16="http://schemas.microsoft.com/office/drawing/2014/main" id="{9814380F-6448-4958-8F9A-E16BFCA0D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sl-SI"/>
              <a:t>Uredite slog naslova matrice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6" name="Date Placeholder 4">
            <a:extLst>
              <a:ext uri="{FF2B5EF4-FFF2-40B4-BE49-F238E27FC236}">
                <a16:creationId xmlns:a16="http://schemas.microsoft.com/office/drawing/2014/main" id="{DEA2E52F-27C4-4D8C-B287-6A0A68B51153}"/>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3F2931FC-0EE3-4BFB-979F-1E4ABDC1682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3B8050E-2247-413F-9E84-0A653247108E}"/>
              </a:ext>
            </a:extLst>
          </p:cNvPr>
          <p:cNvSpPr>
            <a:spLocks noGrp="1"/>
          </p:cNvSpPr>
          <p:nvPr>
            <p:ph type="sldNum" sz="quarter" idx="12"/>
          </p:nvPr>
        </p:nvSpPr>
        <p:spPr/>
        <p:txBody>
          <a:bodyPr/>
          <a:lstStyle>
            <a:lvl1pPr>
              <a:defRPr/>
            </a:lvl1pPr>
          </a:lstStyle>
          <a:p>
            <a:fld id="{77FF17CB-B279-481C-A1E8-6DCB8F71C502}" type="slidenum">
              <a:rPr lang="en-US" altLang="sl-SI"/>
              <a:pPr/>
              <a:t>‹#›</a:t>
            </a:fld>
            <a:endParaRPr lang="en-US" altLang="sl-SI"/>
          </a:p>
        </p:txBody>
      </p:sp>
    </p:spTree>
    <p:extLst>
      <p:ext uri="{BB962C8B-B14F-4D97-AF65-F5344CB8AC3E}">
        <p14:creationId xmlns:p14="http://schemas.microsoft.com/office/powerpoint/2010/main" val="386672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a:extLst>
              <a:ext uri="{FF2B5EF4-FFF2-40B4-BE49-F238E27FC236}">
                <a16:creationId xmlns:a16="http://schemas.microsoft.com/office/drawing/2014/main" id="{F6464A1E-D38B-405F-8FC1-C1628A09B91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E177E2B-6E3D-4013-8A1B-BDAD4749CDED}"/>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sl-SI"/>
              <a:t>Uredite slog naslova matrice</a:t>
            </a:r>
            <a:endParaRPr lang="en-US" dirty="0"/>
          </a:p>
        </p:txBody>
      </p:sp>
      <p:sp>
        <p:nvSpPr>
          <p:cNvPr id="3" name="Text Placeholder 2">
            <a:extLst>
              <a:ext uri="{FF2B5EF4-FFF2-40B4-BE49-F238E27FC236}">
                <a16:creationId xmlns:a16="http://schemas.microsoft.com/office/drawing/2014/main" id="{00BC0F21-209D-4379-AFAE-0C1FBB63EE7C}"/>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6CD8B7D4-5041-4ED0-B46C-CE309BC3236F}"/>
              </a:ext>
            </a:extLst>
          </p:cNvPr>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7B121EAB-4389-4681-B03B-00445CA8DD52}"/>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67E264E-AF86-4579-BCA4-F1B3216EAFC7}"/>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fld id="{29E71046-974E-47D7-B36B-243723CC0D15}" type="slidenum">
              <a:rPr lang="en-US" altLang="sl-SI"/>
              <a:pPr/>
              <a:t>‹#›</a:t>
            </a:fld>
            <a:endParaRPr lang="en-US" altLang="sl-SI"/>
          </a:p>
        </p:txBody>
      </p:sp>
    </p:spTree>
  </p:cSld>
  <p:clrMap bg1="dk1" tx1="lt1" bg2="dk2" tx2="lt2" accent1="accent1" accent2="accent2" accent3="accent3" accent4="accent4" accent5="accent5" accent6="accent6" hlink="hlink" folHlink="folHlink"/>
  <p:sldLayoutIdLst>
    <p:sldLayoutId id="2147483686" r:id="rId1"/>
    <p:sldLayoutId id="2147483685" r:id="rId2"/>
    <p:sldLayoutId id="2147483687" r:id="rId3"/>
    <p:sldLayoutId id="2147483684" r:id="rId4"/>
    <p:sldLayoutId id="2147483683" r:id="rId5"/>
    <p:sldLayoutId id="2147483682" r:id="rId6"/>
    <p:sldLayoutId id="2147483681" r:id="rId7"/>
    <p:sldLayoutId id="2147483680" r:id="rId8"/>
    <p:sldLayoutId id="2147483688" r:id="rId9"/>
    <p:sldLayoutId id="2147483679" r:id="rId10"/>
    <p:sldLayoutId id="2147483678" r:id="rId11"/>
    <p:sldLayoutId id="2147483689" r:id="rId12"/>
  </p:sldLayoutIdLst>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Narrow" panose="020B0606020202030204" pitchFamily="34" charset="0"/>
        </a:defRPr>
      </a:lvl2pPr>
      <a:lvl3pPr algn="l" rtl="0" fontAlgn="base">
        <a:spcBef>
          <a:spcPct val="0"/>
        </a:spcBef>
        <a:spcAft>
          <a:spcPct val="0"/>
        </a:spcAft>
        <a:defRPr sz="3000">
          <a:solidFill>
            <a:schemeClr val="tx1"/>
          </a:solidFill>
          <a:latin typeface="Arial Narrow" panose="020B0606020202030204" pitchFamily="34" charset="0"/>
        </a:defRPr>
      </a:lvl3pPr>
      <a:lvl4pPr algn="l" rtl="0" fontAlgn="base">
        <a:spcBef>
          <a:spcPct val="0"/>
        </a:spcBef>
        <a:spcAft>
          <a:spcPct val="0"/>
        </a:spcAft>
        <a:defRPr sz="3000">
          <a:solidFill>
            <a:schemeClr val="tx1"/>
          </a:solidFill>
          <a:latin typeface="Arial Narrow" panose="020B0606020202030204" pitchFamily="34" charset="0"/>
        </a:defRPr>
      </a:lvl4pPr>
      <a:lvl5pPr algn="l" rtl="0" fontAlgn="base">
        <a:spcBef>
          <a:spcPct val="0"/>
        </a:spcBef>
        <a:spcAft>
          <a:spcPct val="0"/>
        </a:spcAft>
        <a:defRPr sz="3000">
          <a:solidFill>
            <a:schemeClr val="tx1"/>
          </a:solidFill>
          <a:latin typeface="Arial Narrow" panose="020B0606020202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si/imgres?hl=sl&amp;biw=1280&amp;bih=861&amp;gbv=2&amp;tbm=isch&amp;tbnid=oBCoVoco3ZxT8M:&amp;imgrefurl=http://hitler.firbec.com/tag/adolf-hitler/&amp;docid=m7vd5GqgmiG33M&amp;imgurl=http://jpg" TargetMode="External"/><Relationship Id="rId2" Type="http://schemas.openxmlformats.org/officeDocument/2006/relationships/hyperlink" Target="http://sl.wikipedia.org/wiki/Adolf_Hitl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wikipedia.org/wiki/3._apri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9911FF-3397-4331-8374-A7CB7D310B05}"/>
              </a:ext>
            </a:extLst>
          </p:cNvPr>
          <p:cNvSpPr>
            <a:spLocks noGrp="1" noChangeArrowheads="1"/>
          </p:cNvSpPr>
          <p:nvPr>
            <p:ph type="title"/>
          </p:nvPr>
        </p:nvSpPr>
        <p:spPr>
          <a:xfrm>
            <a:off x="609600" y="274638"/>
            <a:ext cx="7924800" cy="868362"/>
          </a:xfrm>
        </p:spPr>
        <p:txBody>
          <a:bodyPr/>
          <a:lstStyle/>
          <a:p>
            <a:pPr algn="ctr" fontAlgn="auto">
              <a:spcAft>
                <a:spcPts val="0"/>
              </a:spcAft>
              <a:defRPr/>
            </a:pPr>
            <a:r>
              <a:rPr lang="sl-SI" dirty="0"/>
              <a:t>Adolf Hitler</a:t>
            </a:r>
            <a:endParaRPr lang="en-US" dirty="0"/>
          </a:p>
        </p:txBody>
      </p:sp>
      <p:pic>
        <p:nvPicPr>
          <p:cNvPr id="2054" name="Picture 6">
            <a:extLst>
              <a:ext uri="{FF2B5EF4-FFF2-40B4-BE49-F238E27FC236}">
                <a16:creationId xmlns:a16="http://schemas.microsoft.com/office/drawing/2014/main" id="{96E8200B-48AB-4BEF-8AFD-47A1E4791D36}"/>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0" y="1371600"/>
            <a:ext cx="312737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circle(in)">
                                      <p:cBhvr>
                                        <p:cTn id="11"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grada vsebine 6">
            <a:extLst>
              <a:ext uri="{FF2B5EF4-FFF2-40B4-BE49-F238E27FC236}">
                <a16:creationId xmlns:a16="http://schemas.microsoft.com/office/drawing/2014/main" id="{E5242C6D-7F02-4927-84BC-8C47DEF4515A}"/>
              </a:ext>
            </a:extLst>
          </p:cNvPr>
          <p:cNvSpPr>
            <a:spLocks noGrp="1"/>
          </p:cNvSpPr>
          <p:nvPr>
            <p:ph sz="quarter" idx="14"/>
          </p:nvPr>
        </p:nvSpPr>
        <p:spPr>
          <a:xfrm>
            <a:off x="685800" y="1600200"/>
            <a:ext cx="7543800" cy="3886200"/>
          </a:xfrm>
        </p:spPr>
        <p:txBody>
          <a:bodyPr wrap="square" numCol="1" anchor="t" anchorCtr="0" compatLnSpc="1">
            <a:prstTxWarp prst="textNoShape">
              <a:avLst/>
            </a:prstTxWarp>
          </a:bodyPr>
          <a:lstStyle/>
          <a:p>
            <a:r>
              <a:rPr lang="sl-SI" altLang="sl-SI" sz="2000"/>
              <a:t>V zgodnji mladosti je doživel napad kozla in pri tem izgubil levo modo po tem so prepoznali truplo.</a:t>
            </a:r>
          </a:p>
          <a:p>
            <a:r>
              <a:rPr lang="sl-SI" altLang="sl-SI" sz="2000"/>
              <a:t>Njegova največja ljubezen je bila sestrična Geli Raubal, obseden je bil z njo jo imel zaprto v stanovanju kjer je tudi pozneje naredila samomor</a:t>
            </a:r>
          </a:p>
          <a:p>
            <a:r>
              <a:rPr lang="sl-SI" altLang="sl-SI" sz="2000"/>
              <a:t>V bolnišnici blizu taborišča Auschwitz , opravljali poizkuse, Po porodu teh otrok so njihove matere ubili.</a:t>
            </a:r>
          </a:p>
          <a:p>
            <a:r>
              <a:rPr lang="sl-SI" altLang="sl-SI" sz="2000"/>
              <a:t>Hitler je za svoj 50 rojstni dan, v znak hvaležnosti o</a:t>
            </a:r>
            <a:r>
              <a:rPr lang="sl-SI" altLang="sl-SI" sz="2000">
                <a:latin typeface="Arial" panose="020B0604020202020204" pitchFamily="34" charset="0"/>
              </a:rPr>
              <a:t>d</a:t>
            </a:r>
            <a:r>
              <a:rPr lang="sl-SI" altLang="sl-SI" sz="2000"/>
              <a:t> Avstrijskih oblasti prejel Orlovo gnezdo.</a:t>
            </a:r>
          </a:p>
          <a:p>
            <a:r>
              <a:rPr lang="sl-SI" altLang="sl-SI" sz="2000"/>
              <a:t>Hitler je svoje govore na množičnih zborovanjih podkrepil z značilnimi dramatičnimi kretnjami npr. poudarjeno mahanje z roko.</a:t>
            </a:r>
          </a:p>
          <a:p>
            <a:endParaRPr lang="sl-SI" altLang="sl-SI"/>
          </a:p>
        </p:txBody>
      </p:sp>
      <p:sp>
        <p:nvSpPr>
          <p:cNvPr id="15363" name="Rectangle 3">
            <a:extLst>
              <a:ext uri="{FF2B5EF4-FFF2-40B4-BE49-F238E27FC236}">
                <a16:creationId xmlns:a16="http://schemas.microsoft.com/office/drawing/2014/main" id="{78B29C1E-80EE-42EC-9318-35195833F234}"/>
              </a:ext>
            </a:extLst>
          </p:cNvPr>
          <p:cNvSpPr>
            <a:spLocks noGrp="1" noChangeArrowheads="1"/>
          </p:cNvSpPr>
          <p:nvPr>
            <p:ph sz="quarter" idx="13"/>
          </p:nvPr>
        </p:nvSpPr>
        <p:spPr/>
        <p:txBody>
          <a:bodyPr/>
          <a:lstStyle/>
          <a:p>
            <a:pPr fontAlgn="auto">
              <a:lnSpc>
                <a:spcPct val="90000"/>
              </a:lnSpc>
              <a:buFontTx/>
              <a:buNone/>
              <a:defRPr/>
            </a:pPr>
            <a:endParaRPr lang="sl-SI" sz="2200" dirty="0"/>
          </a:p>
          <a:p>
            <a:pPr fontAlgn="auto">
              <a:defRPr/>
            </a:pPr>
            <a:endParaRPr lang="en-US" dirty="0"/>
          </a:p>
        </p:txBody>
      </p:sp>
      <p:sp>
        <p:nvSpPr>
          <p:cNvPr id="15362" name="Rectangle 2">
            <a:extLst>
              <a:ext uri="{FF2B5EF4-FFF2-40B4-BE49-F238E27FC236}">
                <a16:creationId xmlns:a16="http://schemas.microsoft.com/office/drawing/2014/main" id="{57FEB1C9-D9EC-440C-BF6A-001772C40043}"/>
              </a:ext>
            </a:extLst>
          </p:cNvPr>
          <p:cNvSpPr>
            <a:spLocks noGrp="1" noChangeArrowheads="1"/>
          </p:cNvSpPr>
          <p:nvPr>
            <p:ph type="title"/>
          </p:nvPr>
        </p:nvSpPr>
        <p:spPr/>
        <p:txBody>
          <a:bodyPr/>
          <a:lstStyle/>
          <a:p>
            <a:pPr fontAlgn="auto">
              <a:spcAft>
                <a:spcPts val="0"/>
              </a:spcAft>
              <a:defRPr/>
            </a:pPr>
            <a:r>
              <a:rPr lang="sl-SI" dirty="0"/>
              <a:t>Zanimivosti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7">
                                            <p:txEl>
                                              <p:pRg st="0" end="0"/>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1" end="1"/>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2" end="2"/>
                                            </p:txEl>
                                          </p:spTgt>
                                        </p:tgtEl>
                                      </p:cBhvr>
                                    </p:animEffect>
                                  </p:childTnLst>
                                </p:cTn>
                              </p:par>
                            </p:childTnLst>
                          </p:cTn>
                        </p:par>
                        <p:par>
                          <p:cTn id="29" fill="hold" nodeType="afterGroup">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p:cTn id="32"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7">
                                            <p:txEl>
                                              <p:pRg st="3" end="3"/>
                                            </p:txEl>
                                          </p:spTgt>
                                        </p:tgtEl>
                                      </p:cBhvr>
                                    </p:animEffect>
                                  </p:childTnLst>
                                </p:cTn>
                              </p:par>
                            </p:childTnLst>
                          </p:cTn>
                        </p:par>
                        <p:par>
                          <p:cTn id="36" fill="hold" nodeType="afterGroup">
                            <p:stCondLst>
                              <p:cond delay="4500"/>
                            </p:stCondLst>
                            <p:childTnLst>
                              <p:par>
                                <p:cTn id="37" presetID="31" presetClass="entr" presetSubtype="0" fill="hold" grpId="0" nodeType="after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3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F795823-03F2-43AA-AF90-836A9A1B7696}"/>
              </a:ext>
            </a:extLst>
          </p:cNvPr>
          <p:cNvSpPr>
            <a:spLocks noGrp="1" noChangeArrowheads="1"/>
          </p:cNvSpPr>
          <p:nvPr>
            <p:ph type="title"/>
          </p:nvPr>
        </p:nvSpPr>
        <p:spPr>
          <a:xfrm>
            <a:off x="304800" y="-228600"/>
            <a:ext cx="8229600" cy="1143000"/>
          </a:xfrm>
        </p:spPr>
        <p:txBody>
          <a:bodyPr/>
          <a:lstStyle/>
          <a:p>
            <a:pPr fontAlgn="auto">
              <a:spcAft>
                <a:spcPts val="0"/>
              </a:spcAft>
              <a:defRPr/>
            </a:pPr>
            <a:r>
              <a:rPr lang="sl-SI" dirty="0"/>
              <a:t>Ana Frank</a:t>
            </a:r>
            <a:endParaRPr lang="en-US" dirty="0"/>
          </a:p>
        </p:txBody>
      </p:sp>
      <p:sp>
        <p:nvSpPr>
          <p:cNvPr id="11267" name="Rectangle 3">
            <a:extLst>
              <a:ext uri="{FF2B5EF4-FFF2-40B4-BE49-F238E27FC236}">
                <a16:creationId xmlns:a16="http://schemas.microsoft.com/office/drawing/2014/main" id="{E3609976-81A2-4E66-AA60-6042B7E29010}"/>
              </a:ext>
            </a:extLst>
          </p:cNvPr>
          <p:cNvSpPr>
            <a:spLocks noGrp="1" noChangeArrowheads="1"/>
          </p:cNvSpPr>
          <p:nvPr>
            <p:ph sz="quarter" idx="13"/>
          </p:nvPr>
        </p:nvSpPr>
        <p:spPr>
          <a:xfrm>
            <a:off x="76200" y="838200"/>
            <a:ext cx="5029200" cy="5867400"/>
          </a:xfrm>
        </p:spPr>
        <p:txBody>
          <a:bodyPr/>
          <a:lstStyle/>
          <a:p>
            <a:pPr fontAlgn="auto">
              <a:lnSpc>
                <a:spcPct val="80000"/>
              </a:lnSpc>
              <a:defRPr/>
            </a:pPr>
            <a:endParaRPr lang="sl-SI" sz="2000" dirty="0"/>
          </a:p>
          <a:p>
            <a:pPr fontAlgn="auto">
              <a:lnSpc>
                <a:spcPct val="80000"/>
              </a:lnSpc>
              <a:defRPr/>
            </a:pPr>
            <a:r>
              <a:rPr lang="en-US" sz="2000" dirty="0"/>
              <a:t>Ana Frank</a:t>
            </a:r>
            <a:r>
              <a:rPr lang="sl-SI" sz="2000" dirty="0"/>
              <a:t> je bila</a:t>
            </a:r>
            <a:r>
              <a:rPr lang="en-US" sz="2000" dirty="0"/>
              <a:t> </a:t>
            </a:r>
            <a:r>
              <a:rPr lang="en-US" sz="2000" dirty="0" err="1"/>
              <a:t>judovsko-nemška</a:t>
            </a:r>
            <a:r>
              <a:rPr lang="en-US" sz="2000" dirty="0"/>
              <a:t> </a:t>
            </a:r>
            <a:r>
              <a:rPr lang="en-US" sz="2000" dirty="0" err="1"/>
              <a:t>pisateljica</a:t>
            </a:r>
            <a:r>
              <a:rPr lang="sl-SI" sz="2000" dirty="0"/>
              <a:t>. </a:t>
            </a:r>
            <a:r>
              <a:rPr lang="en-US" sz="2000" dirty="0"/>
              <a:t>Med 2. </a:t>
            </a:r>
            <a:r>
              <a:rPr lang="en-US" sz="2000" dirty="0" err="1"/>
              <a:t>svetovno</a:t>
            </a:r>
            <a:r>
              <a:rPr lang="en-US" sz="2000" dirty="0"/>
              <a:t> </a:t>
            </a:r>
            <a:r>
              <a:rPr lang="en-US" sz="2000" dirty="0" err="1"/>
              <a:t>vojno</a:t>
            </a:r>
            <a:r>
              <a:rPr lang="en-US" sz="2000" dirty="0"/>
              <a:t>, </a:t>
            </a:r>
            <a:r>
              <a:rPr lang="en-US" sz="2000" dirty="0" err="1"/>
              <a:t>po</a:t>
            </a:r>
            <a:r>
              <a:rPr lang="en-US" sz="2000" dirty="0"/>
              <a:t> </a:t>
            </a:r>
            <a:r>
              <a:rPr lang="en-US" sz="2000" dirty="0" err="1"/>
              <a:t>dveh</a:t>
            </a:r>
            <a:r>
              <a:rPr lang="en-US" sz="2000" dirty="0"/>
              <a:t> </a:t>
            </a:r>
            <a:r>
              <a:rPr lang="en-US" sz="2000" dirty="0" err="1"/>
              <a:t>letih</a:t>
            </a:r>
            <a:r>
              <a:rPr lang="en-US" sz="2000" dirty="0"/>
              <a:t> </a:t>
            </a:r>
            <a:r>
              <a:rPr lang="en-US" sz="2000" dirty="0" err="1"/>
              <a:t>skrivanja</a:t>
            </a:r>
            <a:r>
              <a:rPr lang="en-US" sz="2000" dirty="0"/>
              <a:t> </a:t>
            </a:r>
            <a:r>
              <a:rPr lang="en-US" sz="2000" dirty="0" err="1"/>
              <a:t>pred</a:t>
            </a:r>
            <a:r>
              <a:rPr lang="en-US" sz="2000" dirty="0"/>
              <a:t> </a:t>
            </a:r>
            <a:r>
              <a:rPr lang="en-US" sz="2000" dirty="0" err="1"/>
              <a:t>gestapom</a:t>
            </a:r>
            <a:r>
              <a:rPr lang="sl-SI" sz="2000" dirty="0"/>
              <a:t>( je bila tajna državna policija, ustanovljena leta 1933 za aretacije in zasliševanja političnih osumljencev.)</a:t>
            </a:r>
            <a:r>
              <a:rPr lang="en-US" sz="2000" dirty="0"/>
              <a:t>, med </a:t>
            </a:r>
            <a:r>
              <a:rPr lang="en-US" sz="2000" dirty="0" err="1"/>
              <a:t>katerim</a:t>
            </a:r>
            <a:r>
              <a:rPr lang="en-US" sz="2000" dirty="0"/>
              <a:t> je Ana Frank </a:t>
            </a:r>
            <a:r>
              <a:rPr lang="en-US" sz="2000" dirty="0" err="1"/>
              <a:t>skrbno</a:t>
            </a:r>
            <a:r>
              <a:rPr lang="en-US" sz="2000" dirty="0"/>
              <a:t> </a:t>
            </a:r>
            <a:r>
              <a:rPr lang="en-US" sz="2000" dirty="0" err="1"/>
              <a:t>pisala</a:t>
            </a:r>
            <a:r>
              <a:rPr lang="en-US" sz="2000" dirty="0"/>
              <a:t> </a:t>
            </a:r>
            <a:r>
              <a:rPr lang="en-US" sz="2000" dirty="0" err="1"/>
              <a:t>svoj</a:t>
            </a:r>
            <a:r>
              <a:rPr lang="en-US" sz="2000" dirty="0"/>
              <a:t> </a:t>
            </a:r>
            <a:r>
              <a:rPr lang="en-US" sz="2000" dirty="0" err="1"/>
              <a:t>dnevnik</a:t>
            </a:r>
            <a:r>
              <a:rPr lang="en-US" sz="2000" dirty="0"/>
              <a:t>, so </a:t>
            </a:r>
            <a:r>
              <a:rPr lang="en-US" sz="2000" dirty="0" err="1"/>
              <a:t>družino</a:t>
            </a:r>
            <a:r>
              <a:rPr lang="en-US" sz="2000" dirty="0"/>
              <a:t> </a:t>
            </a:r>
            <a:r>
              <a:rPr lang="en-US" sz="2000" dirty="0" err="1"/>
              <a:t>odkrili</a:t>
            </a:r>
            <a:r>
              <a:rPr lang="en-US" sz="2000" dirty="0"/>
              <a:t> </a:t>
            </a:r>
            <a:r>
              <a:rPr lang="en-US" sz="2000" dirty="0" err="1"/>
              <a:t>na</a:t>
            </a:r>
            <a:r>
              <a:rPr lang="en-US" sz="2000" dirty="0"/>
              <a:t> </a:t>
            </a:r>
            <a:r>
              <a:rPr lang="en-US" sz="2000" dirty="0" err="1"/>
              <a:t>podstrešju</a:t>
            </a:r>
            <a:r>
              <a:rPr lang="en-US" sz="2000" dirty="0"/>
              <a:t> </a:t>
            </a:r>
            <a:r>
              <a:rPr lang="en-US" sz="2000" dirty="0" err="1"/>
              <a:t>hiše</a:t>
            </a:r>
            <a:r>
              <a:rPr lang="en-US" sz="2000" dirty="0"/>
              <a:t> </a:t>
            </a:r>
            <a:r>
              <a:rPr lang="en-US" sz="2000" dirty="0" err="1"/>
              <a:t>ter</a:t>
            </a:r>
            <a:r>
              <a:rPr lang="en-US" sz="2000" dirty="0"/>
              <a:t> </a:t>
            </a:r>
            <a:r>
              <a:rPr lang="en-US" sz="2000" dirty="0" err="1"/>
              <a:t>jo</a:t>
            </a:r>
            <a:r>
              <a:rPr lang="en-US" sz="2000" dirty="0"/>
              <a:t> </a:t>
            </a:r>
            <a:r>
              <a:rPr lang="en-US" sz="2000" dirty="0" err="1"/>
              <a:t>odpeljali</a:t>
            </a:r>
            <a:r>
              <a:rPr lang="en-US" sz="2000" dirty="0"/>
              <a:t> v </a:t>
            </a:r>
            <a:r>
              <a:rPr lang="en-US" sz="2000" dirty="0" err="1"/>
              <a:t>koncentracijsko</a:t>
            </a:r>
            <a:r>
              <a:rPr lang="en-US" sz="2000" dirty="0"/>
              <a:t> </a:t>
            </a:r>
            <a:r>
              <a:rPr lang="en-US" sz="2000" dirty="0" err="1"/>
              <a:t>taborišče</a:t>
            </a:r>
            <a:r>
              <a:rPr lang="en-US" sz="2000" dirty="0"/>
              <a:t>.</a:t>
            </a:r>
            <a:endParaRPr lang="sl-SI" sz="2000" dirty="0"/>
          </a:p>
          <a:p>
            <a:pPr fontAlgn="auto">
              <a:lnSpc>
                <a:spcPct val="80000"/>
              </a:lnSpc>
              <a:defRPr/>
            </a:pPr>
            <a:r>
              <a:rPr lang="en-US" sz="2000" dirty="0" err="1"/>
              <a:t>Objavil</a:t>
            </a:r>
            <a:r>
              <a:rPr lang="en-US" sz="2000" dirty="0"/>
              <a:t> je </a:t>
            </a:r>
            <a:r>
              <a:rPr lang="en-US" sz="2000" dirty="0" err="1"/>
              <a:t>dnevnik</a:t>
            </a:r>
            <a:r>
              <a:rPr lang="en-US" sz="2000" dirty="0"/>
              <a:t> </a:t>
            </a:r>
            <a:r>
              <a:rPr lang="en-US" sz="2000" dirty="0" err="1"/>
              <a:t>preminule</a:t>
            </a:r>
            <a:r>
              <a:rPr lang="en-US" sz="2000" dirty="0"/>
              <a:t> </a:t>
            </a:r>
            <a:r>
              <a:rPr lang="en-US" sz="2000" dirty="0" err="1"/>
              <a:t>hčerke</a:t>
            </a:r>
            <a:r>
              <a:rPr lang="en-US" sz="2000" dirty="0"/>
              <a:t>, </a:t>
            </a:r>
            <a:r>
              <a:rPr lang="en-US" sz="2000" dirty="0" err="1"/>
              <a:t>ki</a:t>
            </a:r>
            <a:r>
              <a:rPr lang="en-US" sz="2000" dirty="0"/>
              <a:t> je </a:t>
            </a:r>
            <a:r>
              <a:rPr lang="en-US" sz="2000" dirty="0" err="1"/>
              <a:t>bil</a:t>
            </a:r>
            <a:r>
              <a:rPr lang="en-US" sz="2000" dirty="0"/>
              <a:t> </a:t>
            </a:r>
            <a:r>
              <a:rPr lang="en-US" sz="2000" dirty="0" err="1"/>
              <a:t>nato</a:t>
            </a:r>
            <a:r>
              <a:rPr lang="en-US" sz="2000" dirty="0"/>
              <a:t> </a:t>
            </a:r>
            <a:r>
              <a:rPr lang="en-US" sz="2000" dirty="0" err="1"/>
              <a:t>preveden</a:t>
            </a:r>
            <a:r>
              <a:rPr lang="en-US" sz="2000" dirty="0"/>
              <a:t> v </a:t>
            </a:r>
            <a:r>
              <a:rPr lang="en-US" sz="2000" dirty="0" err="1"/>
              <a:t>več</a:t>
            </a:r>
            <a:r>
              <a:rPr lang="en-US" sz="2000" dirty="0"/>
              <a:t> </a:t>
            </a:r>
            <a:r>
              <a:rPr lang="en-US" sz="2000" dirty="0" err="1"/>
              <a:t>kot</a:t>
            </a:r>
            <a:r>
              <a:rPr lang="en-US" sz="2000" dirty="0"/>
              <a:t> 55 </a:t>
            </a:r>
            <a:r>
              <a:rPr lang="en-US" sz="2000" dirty="0" err="1"/>
              <a:t>svetovnih</a:t>
            </a:r>
            <a:r>
              <a:rPr lang="en-US" sz="2000" dirty="0"/>
              <a:t> </a:t>
            </a:r>
            <a:r>
              <a:rPr lang="en-US" sz="2000" dirty="0" err="1"/>
              <a:t>jezikov</a:t>
            </a:r>
            <a:r>
              <a:rPr lang="en-US" sz="2000" dirty="0"/>
              <a:t>. </a:t>
            </a:r>
          </a:p>
        </p:txBody>
      </p:sp>
      <p:pic>
        <p:nvPicPr>
          <p:cNvPr id="11269" name="Picture 5" descr="250px-Anne">
            <a:extLst>
              <a:ext uri="{FF2B5EF4-FFF2-40B4-BE49-F238E27FC236}">
                <a16:creationId xmlns:a16="http://schemas.microsoft.com/office/drawing/2014/main" id="{4DE1AFD8-BEB1-4184-B02F-9A78104C3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762000"/>
            <a:ext cx="32035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a:extLst>
              <a:ext uri="{FF2B5EF4-FFF2-40B4-BE49-F238E27FC236}">
                <a16:creationId xmlns:a16="http://schemas.microsoft.com/office/drawing/2014/main" id="{080D23BF-E8D6-4C44-9381-979E9BC75870}"/>
              </a:ext>
            </a:extLst>
          </p:cNvPr>
          <p:cNvSpPr>
            <a:spLocks noChangeArrowheads="1"/>
          </p:cNvSpPr>
          <p:nvPr/>
        </p:nvSpPr>
        <p:spPr bwMode="auto">
          <a:xfrm>
            <a:off x="4876800" y="5122863"/>
            <a:ext cx="41910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sl-SI" sz="1100"/>
              <a:t>Kip Ane Frank,</a:t>
            </a:r>
            <a:r>
              <a:rPr lang="sl-SI" altLang="sl-SI" sz="1100"/>
              <a:t> </a:t>
            </a:r>
            <a:r>
              <a:rPr lang="en-US" altLang="sl-SI" sz="1100"/>
              <a:t>postavljen pred hišo v kateri so se skrivali Ana in njeni starši med vojno.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p:cTn id="11"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11267">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11267">
                                            <p:txEl>
                                              <p:pRg st="1" end="1"/>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 calcmode="lin" valueType="num">
                                      <p:cBhvr>
                                        <p:cTn id="18"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11267">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11267">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circle(in)">
                                      <p:cBhvr>
                                        <p:cTn id="24" dur="2000"/>
                                        <p:tgtEl>
                                          <p:spTgt spid="1126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270"/>
                                        </p:tgtEl>
                                        <p:attrNameLst>
                                          <p:attrName>style.visibility</p:attrName>
                                        </p:attrNameLst>
                                      </p:cBhvr>
                                      <p:to>
                                        <p:strVal val="visible"/>
                                      </p:to>
                                    </p:set>
                                    <p:anim calcmode="lin" valueType="num">
                                      <p:cBhvr>
                                        <p:cTn id="27" dur="1000" fill="hold"/>
                                        <p:tgtEl>
                                          <p:spTgt spid="11270"/>
                                        </p:tgtEl>
                                        <p:attrNameLst>
                                          <p:attrName>ppt_w</p:attrName>
                                        </p:attrNameLst>
                                      </p:cBhvr>
                                      <p:tavLst>
                                        <p:tav tm="0">
                                          <p:val>
                                            <p:fltVal val="0"/>
                                          </p:val>
                                        </p:tav>
                                        <p:tav tm="100000">
                                          <p:val>
                                            <p:strVal val="#ppt_w"/>
                                          </p:val>
                                        </p:tav>
                                      </p:tavLst>
                                    </p:anim>
                                    <p:anim calcmode="lin" valueType="num">
                                      <p:cBhvr>
                                        <p:cTn id="28" dur="1000" fill="hold"/>
                                        <p:tgtEl>
                                          <p:spTgt spid="11270"/>
                                        </p:tgtEl>
                                        <p:attrNameLst>
                                          <p:attrName>ppt_h</p:attrName>
                                        </p:attrNameLst>
                                      </p:cBhvr>
                                      <p:tavLst>
                                        <p:tav tm="0">
                                          <p:val>
                                            <p:fltVal val="0"/>
                                          </p:val>
                                        </p:tav>
                                        <p:tav tm="100000">
                                          <p:val>
                                            <p:strVal val="#ppt_h"/>
                                          </p:val>
                                        </p:tav>
                                      </p:tavLst>
                                    </p:anim>
                                    <p:anim calcmode="lin" valueType="num">
                                      <p:cBhvr>
                                        <p:cTn id="29" dur="1000" fill="hold"/>
                                        <p:tgtEl>
                                          <p:spTgt spid="11270"/>
                                        </p:tgtEl>
                                        <p:attrNameLst>
                                          <p:attrName>style.rotation</p:attrName>
                                        </p:attrNameLst>
                                      </p:cBhvr>
                                      <p:tavLst>
                                        <p:tav tm="0">
                                          <p:val>
                                            <p:fltVal val="90"/>
                                          </p:val>
                                        </p:tav>
                                        <p:tav tm="100000">
                                          <p:val>
                                            <p:fltVal val="0"/>
                                          </p:val>
                                        </p:tav>
                                      </p:tavLst>
                                    </p:anim>
                                    <p:animEffect transition="in" filter="fade">
                                      <p:cBhvr>
                                        <p:cTn id="30"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9F5FDB2-1308-4E02-A211-B5F2E646D596}"/>
              </a:ext>
            </a:extLst>
          </p:cNvPr>
          <p:cNvSpPr>
            <a:spLocks noGrp="1" noChangeArrowheads="1"/>
          </p:cNvSpPr>
          <p:nvPr>
            <p:ph type="title"/>
          </p:nvPr>
        </p:nvSpPr>
        <p:spPr/>
        <p:txBody>
          <a:bodyPr/>
          <a:lstStyle/>
          <a:p>
            <a:pPr algn="ctr" fontAlgn="auto">
              <a:spcAft>
                <a:spcPts val="0"/>
              </a:spcAft>
              <a:defRPr/>
            </a:pPr>
            <a:r>
              <a:rPr lang="sl-SI" dirty="0"/>
              <a:t>Pomen besed</a:t>
            </a:r>
            <a:endParaRPr lang="en-US" dirty="0"/>
          </a:p>
        </p:txBody>
      </p:sp>
      <p:sp>
        <p:nvSpPr>
          <p:cNvPr id="17411" name="Rectangle 3">
            <a:extLst>
              <a:ext uri="{FF2B5EF4-FFF2-40B4-BE49-F238E27FC236}">
                <a16:creationId xmlns:a16="http://schemas.microsoft.com/office/drawing/2014/main" id="{72E8C720-758F-497C-98C5-2E83FE5B7B31}"/>
              </a:ext>
            </a:extLst>
          </p:cNvPr>
          <p:cNvSpPr>
            <a:spLocks noGrp="1" noChangeArrowheads="1"/>
          </p:cNvSpPr>
          <p:nvPr>
            <p:ph sz="quarter" idx="13"/>
          </p:nvPr>
        </p:nvSpPr>
        <p:spPr/>
        <p:txBody>
          <a:bodyPr/>
          <a:lstStyle/>
          <a:p>
            <a:pPr fontAlgn="auto">
              <a:defRPr/>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4E6FEA9-1E58-4720-9B6B-D504968977DB}"/>
              </a:ext>
            </a:extLst>
          </p:cNvPr>
          <p:cNvSpPr>
            <a:spLocks noGrp="1" noChangeArrowheads="1"/>
          </p:cNvSpPr>
          <p:nvPr>
            <p:ph type="title"/>
          </p:nvPr>
        </p:nvSpPr>
        <p:spPr>
          <a:xfrm>
            <a:off x="304800" y="-228600"/>
            <a:ext cx="8229600" cy="1143000"/>
          </a:xfrm>
        </p:spPr>
        <p:txBody>
          <a:bodyPr/>
          <a:lstStyle/>
          <a:p>
            <a:pPr fontAlgn="auto">
              <a:spcAft>
                <a:spcPts val="0"/>
              </a:spcAft>
              <a:defRPr/>
            </a:pPr>
            <a:r>
              <a:rPr lang="sl-SI" dirty="0"/>
              <a:t>Holokavst</a:t>
            </a:r>
            <a:endParaRPr lang="en-US" dirty="0"/>
          </a:p>
        </p:txBody>
      </p:sp>
      <p:sp>
        <p:nvSpPr>
          <p:cNvPr id="12291" name="Rectangle 3">
            <a:extLst>
              <a:ext uri="{FF2B5EF4-FFF2-40B4-BE49-F238E27FC236}">
                <a16:creationId xmlns:a16="http://schemas.microsoft.com/office/drawing/2014/main" id="{82320D95-BCF8-4DDB-8B85-CAC04F2CCD68}"/>
              </a:ext>
            </a:extLst>
          </p:cNvPr>
          <p:cNvSpPr>
            <a:spLocks noGrp="1" noChangeArrowheads="1"/>
          </p:cNvSpPr>
          <p:nvPr>
            <p:ph sz="quarter" idx="13"/>
          </p:nvPr>
        </p:nvSpPr>
        <p:spPr>
          <a:xfrm>
            <a:off x="152400" y="685800"/>
            <a:ext cx="5791200" cy="4876800"/>
          </a:xfrm>
        </p:spPr>
        <p:txBody>
          <a:bodyPr wrap="square" numCol="1" anchor="t" anchorCtr="0" compatLnSpc="1">
            <a:prstTxWarp prst="textNoShape">
              <a:avLst/>
            </a:prstTxWarp>
          </a:bodyPr>
          <a:lstStyle/>
          <a:p>
            <a:pPr>
              <a:lnSpc>
                <a:spcPct val="70000"/>
              </a:lnSpc>
            </a:pPr>
            <a:endParaRPr lang="sl-SI" altLang="sl-SI" sz="2000" b="1"/>
          </a:p>
          <a:p>
            <a:pPr>
              <a:lnSpc>
                <a:spcPct val="70000"/>
              </a:lnSpc>
            </a:pPr>
            <a:r>
              <a:rPr lang="en-US" altLang="sl-SI" sz="2000"/>
              <a:t>Holokávst</a:t>
            </a:r>
            <a:r>
              <a:rPr lang="sl-SI" altLang="sl-SI" sz="2000"/>
              <a:t> </a:t>
            </a:r>
            <a:r>
              <a:rPr lang="en-US" altLang="sl-SI" sz="2000"/>
              <a:t> je sistematični genocid različnih etničnih, verskih, narodnih in posvetnih skupin, predvsem Judov, ki ga je izvajala nacistična Nemčija med drugo svetovno vojno. Začel se je v letu 1941 in je trajal vse do leta 1945.</a:t>
            </a:r>
          </a:p>
          <a:p>
            <a:pPr>
              <a:lnSpc>
                <a:spcPct val="70000"/>
              </a:lnSpc>
            </a:pPr>
            <a:r>
              <a:rPr lang="en-US" altLang="sl-SI" sz="2000"/>
              <a:t>Glavni cilj holokavsta je bilo iztrebljenje evropskih Judov, kar so nacist</a:t>
            </a:r>
            <a:r>
              <a:rPr lang="sl-SI" altLang="sl-SI" sz="2000"/>
              <a:t>i</a:t>
            </a:r>
            <a:r>
              <a:rPr lang="en-US" altLang="sl-SI" sz="2000"/>
              <a:t> imenovali </a:t>
            </a:r>
            <a:r>
              <a:rPr lang="en-US" altLang="sl-SI" sz="2000" i="1"/>
              <a:t>dokončna rešitev</a:t>
            </a:r>
            <a:r>
              <a:rPr lang="en-US" altLang="sl-SI" sz="2000"/>
              <a:t>. </a:t>
            </a:r>
            <a:endParaRPr lang="sl-SI" altLang="sl-SI" sz="2000"/>
          </a:p>
          <a:p>
            <a:pPr>
              <a:lnSpc>
                <a:spcPct val="70000"/>
              </a:lnSpc>
            </a:pPr>
            <a:r>
              <a:rPr lang="en-US" altLang="sl-SI" sz="2000"/>
              <a:t>Kot najpogostejše število judovskih žrtev se pojavlja 6 milijonov</a:t>
            </a:r>
            <a:r>
              <a:rPr lang="sl-SI" altLang="sl-SI" sz="2000"/>
              <a:t>.</a:t>
            </a:r>
            <a:r>
              <a:rPr lang="en-US" altLang="sl-SI" sz="2000"/>
              <a:t> Poleg Judov so nacisti imeli za nezaželene tudi druge skupine. To so bili posebno Slovani, Romi, Jehovove priče, umsko ali telesno prizadeti ter homoseksualci. Tudi njih so mučili, preganjali in morili</a:t>
            </a:r>
            <a:r>
              <a:rPr lang="sl-SI" altLang="sl-SI" sz="2000">
                <a:latin typeface="Arial" panose="020B0604020202020204" pitchFamily="34" charset="0"/>
              </a:rPr>
              <a:t>.</a:t>
            </a:r>
            <a:r>
              <a:rPr lang="sl-SI" altLang="sl-SI" sz="2000"/>
              <a:t>.</a:t>
            </a:r>
            <a:r>
              <a:rPr lang="en-US" altLang="sl-SI" sz="2000"/>
              <a:t> Mučenje in pobijanje zapornikov se je izvajalo v koncentracijskih ter uničeval</a:t>
            </a:r>
            <a:r>
              <a:rPr lang="sl-SI" altLang="sl-SI" sz="2000"/>
              <a:t>nih</a:t>
            </a:r>
            <a:r>
              <a:rPr lang="en-US" altLang="sl-SI" sz="2000"/>
              <a:t> taboriščih, posejanih po vsej Evropi. Pogosto so za izvajanje množičnih usmrtitev uporabljali strupene pline. Eden takih plinov je bil Zyklon B.</a:t>
            </a:r>
          </a:p>
        </p:txBody>
      </p:sp>
      <p:pic>
        <p:nvPicPr>
          <p:cNvPr id="12293" name="Picture 5" descr="220px-Lethal_gas_crystal_can_%26_documnets">
            <a:extLst>
              <a:ext uri="{FF2B5EF4-FFF2-40B4-BE49-F238E27FC236}">
                <a16:creationId xmlns:a16="http://schemas.microsoft.com/office/drawing/2014/main" id="{0A79C4D6-F2CB-44CA-8076-3778C665E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95400"/>
            <a:ext cx="2860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16:creationId xmlns:a16="http://schemas.microsoft.com/office/drawing/2014/main" id="{F72154A4-FCC3-4E36-8E5C-7B45601AB41F}"/>
              </a:ext>
            </a:extLst>
          </p:cNvPr>
          <p:cNvSpPr>
            <a:spLocks noChangeArrowheads="1"/>
          </p:cNvSpPr>
          <p:nvPr/>
        </p:nvSpPr>
        <p:spPr bwMode="auto">
          <a:xfrm>
            <a:off x="6913563" y="51054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sl-SI"/>
              <a:t>Zyklon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p:cTn id="11" dur="10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12291">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12291">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12291">
                                            <p:txEl>
                                              <p:pRg st="1" end="1"/>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 calcmode="lin" valueType="num">
                                      <p:cBhvr>
                                        <p:cTn id="18" dur="10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12291">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12291">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12291">
                                            <p:txEl>
                                              <p:pRg st="2" end="2"/>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p:cTn id="25" dur="10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2291">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2291">
                                            <p:txEl>
                                              <p:pRg st="3" end="3"/>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2293"/>
                                        </p:tgtEl>
                                        <p:attrNameLst>
                                          <p:attrName>style.visibility</p:attrName>
                                        </p:attrNameLst>
                                      </p:cBhvr>
                                      <p:to>
                                        <p:strVal val="visible"/>
                                      </p:to>
                                    </p:set>
                                    <p:animEffect transition="in" filter="circle(in)">
                                      <p:cBhvr>
                                        <p:cTn id="31" dur="2000"/>
                                        <p:tgtEl>
                                          <p:spTgt spid="12293"/>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2294"/>
                                        </p:tgtEl>
                                        <p:attrNameLst>
                                          <p:attrName>style.visibility</p:attrName>
                                        </p:attrNameLst>
                                      </p:cBhvr>
                                      <p:to>
                                        <p:strVal val="visible"/>
                                      </p:to>
                                    </p:set>
                                    <p:anim calcmode="lin" valueType="num">
                                      <p:cBhvr>
                                        <p:cTn id="34" dur="1000" fill="hold"/>
                                        <p:tgtEl>
                                          <p:spTgt spid="12294"/>
                                        </p:tgtEl>
                                        <p:attrNameLst>
                                          <p:attrName>ppt_w</p:attrName>
                                        </p:attrNameLst>
                                      </p:cBhvr>
                                      <p:tavLst>
                                        <p:tav tm="0">
                                          <p:val>
                                            <p:fltVal val="0"/>
                                          </p:val>
                                        </p:tav>
                                        <p:tav tm="100000">
                                          <p:val>
                                            <p:strVal val="#ppt_w"/>
                                          </p:val>
                                        </p:tav>
                                      </p:tavLst>
                                    </p:anim>
                                    <p:anim calcmode="lin" valueType="num">
                                      <p:cBhvr>
                                        <p:cTn id="35" dur="1000" fill="hold"/>
                                        <p:tgtEl>
                                          <p:spTgt spid="12294"/>
                                        </p:tgtEl>
                                        <p:attrNameLst>
                                          <p:attrName>ppt_h</p:attrName>
                                        </p:attrNameLst>
                                      </p:cBhvr>
                                      <p:tavLst>
                                        <p:tav tm="0">
                                          <p:val>
                                            <p:fltVal val="0"/>
                                          </p:val>
                                        </p:tav>
                                        <p:tav tm="100000">
                                          <p:val>
                                            <p:strVal val="#ppt_h"/>
                                          </p:val>
                                        </p:tav>
                                      </p:tavLst>
                                    </p:anim>
                                    <p:anim calcmode="lin" valueType="num">
                                      <p:cBhvr>
                                        <p:cTn id="36" dur="1000" fill="hold"/>
                                        <p:tgtEl>
                                          <p:spTgt spid="12294"/>
                                        </p:tgtEl>
                                        <p:attrNameLst>
                                          <p:attrName>style.rotation</p:attrName>
                                        </p:attrNameLst>
                                      </p:cBhvr>
                                      <p:tavLst>
                                        <p:tav tm="0">
                                          <p:val>
                                            <p:fltVal val="90"/>
                                          </p:val>
                                        </p:tav>
                                        <p:tav tm="100000">
                                          <p:val>
                                            <p:fltVal val="0"/>
                                          </p:val>
                                        </p:tav>
                                      </p:tavLst>
                                    </p:anim>
                                    <p:animEffect transition="in" filter="fade">
                                      <p:cBhvr>
                                        <p:cTn id="37" dur="1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P spid="122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BFFF21A-8C9E-4BCC-A7ED-85EA8A7DABCD}"/>
              </a:ext>
            </a:extLst>
          </p:cNvPr>
          <p:cNvSpPr>
            <a:spLocks noGrp="1" noChangeArrowheads="1"/>
          </p:cNvSpPr>
          <p:nvPr>
            <p:ph type="title"/>
          </p:nvPr>
        </p:nvSpPr>
        <p:spPr>
          <a:xfrm>
            <a:off x="381000" y="0"/>
            <a:ext cx="8229600" cy="1143000"/>
          </a:xfrm>
        </p:spPr>
        <p:txBody>
          <a:bodyPr/>
          <a:lstStyle/>
          <a:p>
            <a:pPr fontAlgn="auto">
              <a:spcAft>
                <a:spcPts val="0"/>
              </a:spcAft>
              <a:defRPr/>
            </a:pPr>
            <a:r>
              <a:rPr lang="en-US" b="1" dirty="0" err="1"/>
              <a:t>Koncentracijsko</a:t>
            </a:r>
            <a:r>
              <a:rPr lang="en-US" b="1" dirty="0"/>
              <a:t> </a:t>
            </a:r>
            <a:r>
              <a:rPr lang="en-US" b="1" dirty="0" err="1"/>
              <a:t>taborišče</a:t>
            </a:r>
            <a:endParaRPr lang="en-US" b="1" dirty="0"/>
          </a:p>
        </p:txBody>
      </p:sp>
      <p:sp>
        <p:nvSpPr>
          <p:cNvPr id="13315" name="Rectangle 3">
            <a:extLst>
              <a:ext uri="{FF2B5EF4-FFF2-40B4-BE49-F238E27FC236}">
                <a16:creationId xmlns:a16="http://schemas.microsoft.com/office/drawing/2014/main" id="{F297602B-AA3F-4287-8984-5EBB96D0E246}"/>
              </a:ext>
            </a:extLst>
          </p:cNvPr>
          <p:cNvSpPr>
            <a:spLocks noGrp="1" noChangeArrowheads="1"/>
          </p:cNvSpPr>
          <p:nvPr>
            <p:ph sz="quarter" idx="13"/>
          </p:nvPr>
        </p:nvSpPr>
        <p:spPr>
          <a:xfrm>
            <a:off x="304800" y="1371600"/>
            <a:ext cx="8534400" cy="5486400"/>
          </a:xfrm>
        </p:spPr>
        <p:txBody>
          <a:bodyPr/>
          <a:lstStyle/>
          <a:p>
            <a:pPr fontAlgn="auto">
              <a:defRPr/>
            </a:pPr>
            <a:r>
              <a:rPr lang="en-US" sz="2000" dirty="0" err="1"/>
              <a:t>Koncentracijsko</a:t>
            </a:r>
            <a:r>
              <a:rPr lang="en-US" sz="2000" dirty="0"/>
              <a:t> </a:t>
            </a:r>
            <a:r>
              <a:rPr lang="en-US" sz="2000" dirty="0" err="1"/>
              <a:t>taborišče</a:t>
            </a:r>
            <a:r>
              <a:rPr lang="en-US" sz="2000" dirty="0"/>
              <a:t>  je </a:t>
            </a:r>
            <a:r>
              <a:rPr lang="en-US" sz="2000" dirty="0" err="1"/>
              <a:t>posebna</a:t>
            </a:r>
            <a:r>
              <a:rPr lang="en-US" sz="2000" dirty="0"/>
              <a:t> </a:t>
            </a:r>
            <a:r>
              <a:rPr lang="en-US" sz="2000" dirty="0" err="1"/>
              <a:t>oblika</a:t>
            </a:r>
            <a:r>
              <a:rPr lang="en-US" sz="2000" dirty="0"/>
              <a:t> </a:t>
            </a:r>
            <a:r>
              <a:rPr lang="en-US" sz="2000" dirty="0" err="1"/>
              <a:t>taborišča</a:t>
            </a:r>
            <a:r>
              <a:rPr lang="en-US" sz="2000" dirty="0"/>
              <a:t> </a:t>
            </a:r>
            <a:r>
              <a:rPr lang="en-US" sz="2000" dirty="0" err="1"/>
              <a:t>oziroma</a:t>
            </a:r>
            <a:r>
              <a:rPr lang="en-US" sz="2000" dirty="0"/>
              <a:t> </a:t>
            </a:r>
            <a:r>
              <a:rPr lang="en-US" sz="2000" dirty="0" err="1"/>
              <a:t>organizacije</a:t>
            </a:r>
            <a:r>
              <a:rPr lang="en-US" sz="2000" dirty="0"/>
              <a:t>, </a:t>
            </a:r>
            <a:r>
              <a:rPr lang="en-US" sz="2000" dirty="0" err="1"/>
              <a:t>ki</a:t>
            </a:r>
            <a:r>
              <a:rPr lang="en-US" sz="2000" dirty="0"/>
              <a:t> </a:t>
            </a:r>
            <a:r>
              <a:rPr lang="en-US" sz="2000" dirty="0" err="1"/>
              <a:t>prevzgaja</a:t>
            </a:r>
            <a:r>
              <a:rPr lang="en-US" sz="2000" dirty="0"/>
              <a:t> </a:t>
            </a:r>
            <a:r>
              <a:rPr lang="en-US" sz="2000" dirty="0" err="1"/>
              <a:t>oziroma</a:t>
            </a:r>
            <a:r>
              <a:rPr lang="en-US" sz="2000" dirty="0"/>
              <a:t> </a:t>
            </a:r>
            <a:r>
              <a:rPr lang="en-US" sz="2000" dirty="0" err="1"/>
              <a:t>kaznuje</a:t>
            </a:r>
            <a:r>
              <a:rPr lang="en-US" sz="2000" dirty="0"/>
              <a:t> </a:t>
            </a:r>
            <a:r>
              <a:rPr lang="en-US" sz="2000" dirty="0" err="1"/>
              <a:t>nasprotnike</a:t>
            </a:r>
            <a:r>
              <a:rPr lang="en-US" sz="2000" dirty="0"/>
              <a:t>; v </a:t>
            </a:r>
            <a:r>
              <a:rPr lang="en-US" sz="2000" dirty="0" err="1"/>
              <a:t>skrajni</a:t>
            </a:r>
            <a:r>
              <a:rPr lang="en-US" sz="2000" dirty="0"/>
              <a:t> </a:t>
            </a:r>
            <a:r>
              <a:rPr lang="en-US" sz="2000" dirty="0" err="1"/>
              <a:t>obliki</a:t>
            </a:r>
            <a:r>
              <a:rPr lang="en-US" sz="2000" dirty="0"/>
              <a:t> pa je </a:t>
            </a:r>
            <a:r>
              <a:rPr lang="en-US" sz="2000" dirty="0" err="1"/>
              <a:t>namenjeno</a:t>
            </a:r>
            <a:r>
              <a:rPr lang="en-US" sz="2000" dirty="0"/>
              <a:t> </a:t>
            </a:r>
            <a:r>
              <a:rPr lang="en-US" sz="2000" dirty="0" err="1"/>
              <a:t>tudi</a:t>
            </a:r>
            <a:r>
              <a:rPr lang="en-US" sz="2000" dirty="0"/>
              <a:t> </a:t>
            </a:r>
            <a:r>
              <a:rPr lang="en-US" sz="2000" dirty="0" err="1"/>
              <a:t>njihovem</a:t>
            </a:r>
            <a:r>
              <a:rPr lang="en-US" sz="2000" dirty="0"/>
              <a:t> </a:t>
            </a:r>
            <a:r>
              <a:rPr lang="en-US" sz="2000" dirty="0" err="1"/>
              <a:t>organiziranem</a:t>
            </a:r>
            <a:r>
              <a:rPr lang="en-US" sz="2000" dirty="0"/>
              <a:t> </a:t>
            </a:r>
            <a:r>
              <a:rPr lang="en-US" sz="2000" dirty="0" err="1"/>
              <a:t>pobijanju</a:t>
            </a:r>
            <a:r>
              <a:rPr lang="en-US" sz="2000" dirty="0"/>
              <a:t>.</a:t>
            </a:r>
          </a:p>
          <a:p>
            <a:pPr fontAlgn="auto">
              <a:defRPr/>
            </a:pPr>
            <a:endParaRPr lang="sl-SI" b="1" dirty="0"/>
          </a:p>
          <a:p>
            <a:pPr fontAlgn="auto">
              <a:defRPr/>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 calcmode="lin" valueType="num">
                                      <p:cBhvr>
                                        <p:cTn id="11"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331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2-auschwitz">
            <a:extLst>
              <a:ext uri="{FF2B5EF4-FFF2-40B4-BE49-F238E27FC236}">
                <a16:creationId xmlns:a16="http://schemas.microsoft.com/office/drawing/2014/main" id="{075FEA0A-6D17-4E65-8910-964A50272F9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9D3BC57-BB80-4BE2-B045-286B30A8646D}"/>
              </a:ext>
            </a:extLst>
          </p:cNvPr>
          <p:cNvSpPr>
            <a:spLocks noGrp="1" noChangeArrowheads="1"/>
          </p:cNvSpPr>
          <p:nvPr>
            <p:ph type="title"/>
          </p:nvPr>
        </p:nvSpPr>
        <p:spPr/>
        <p:txBody>
          <a:bodyPr/>
          <a:lstStyle/>
          <a:p>
            <a:pPr fontAlgn="auto">
              <a:spcAft>
                <a:spcPts val="0"/>
              </a:spcAft>
              <a:defRPr/>
            </a:pPr>
            <a:r>
              <a:rPr lang="sl-SI" dirty="0"/>
              <a:t>Delovna taborišča</a:t>
            </a:r>
            <a:endParaRPr lang="en-US" dirty="0"/>
          </a:p>
        </p:txBody>
      </p:sp>
      <p:sp>
        <p:nvSpPr>
          <p:cNvPr id="14339" name="Rectangle 3">
            <a:extLst>
              <a:ext uri="{FF2B5EF4-FFF2-40B4-BE49-F238E27FC236}">
                <a16:creationId xmlns:a16="http://schemas.microsoft.com/office/drawing/2014/main" id="{76D002CE-B084-43E7-9E1E-6F2310DFCEF1}"/>
              </a:ext>
            </a:extLst>
          </p:cNvPr>
          <p:cNvSpPr>
            <a:spLocks noGrp="1" noChangeArrowheads="1"/>
          </p:cNvSpPr>
          <p:nvPr>
            <p:ph sz="quarter" idx="13"/>
          </p:nvPr>
        </p:nvSpPr>
        <p:spPr/>
        <p:txBody>
          <a:bodyPr/>
          <a:lstStyle/>
          <a:p>
            <a:pPr fontAlgn="auto">
              <a:defRPr/>
            </a:pPr>
            <a:r>
              <a:rPr lang="en-US" sz="2000" dirty="0" err="1"/>
              <a:t>Delovna</a:t>
            </a:r>
            <a:r>
              <a:rPr lang="en-US" sz="2000" dirty="0"/>
              <a:t> </a:t>
            </a:r>
            <a:r>
              <a:rPr lang="en-US" sz="2000" dirty="0" err="1"/>
              <a:t>taborišča</a:t>
            </a:r>
            <a:endParaRPr lang="en-US" sz="2000" dirty="0"/>
          </a:p>
          <a:p>
            <a:pPr fontAlgn="auto">
              <a:defRPr/>
            </a:pPr>
            <a:r>
              <a:rPr lang="en-US" sz="2000" dirty="0" err="1"/>
              <a:t>Služila</a:t>
            </a:r>
            <a:r>
              <a:rPr lang="en-US" sz="2000" dirty="0"/>
              <a:t> so </a:t>
            </a:r>
            <a:r>
              <a:rPr lang="en-US" sz="2000" dirty="0" err="1"/>
              <a:t>uničenju</a:t>
            </a:r>
            <a:r>
              <a:rPr lang="en-US" sz="2000" dirty="0"/>
              <a:t> </a:t>
            </a:r>
            <a:r>
              <a:rPr lang="en-US" sz="2000" dirty="0" err="1"/>
              <a:t>skozi</a:t>
            </a:r>
            <a:r>
              <a:rPr lang="en-US" sz="2000" dirty="0"/>
              <a:t> </a:t>
            </a:r>
            <a:r>
              <a:rPr lang="en-US" sz="2000" dirty="0" err="1"/>
              <a:t>delo</a:t>
            </a:r>
            <a:r>
              <a:rPr lang="en-US" sz="2000" dirty="0"/>
              <a:t>. </a:t>
            </a:r>
            <a:endParaRPr lang="sl-SI" sz="2000" dirty="0"/>
          </a:p>
          <a:p>
            <a:pPr fontAlgn="auto">
              <a:defRPr/>
            </a:pPr>
            <a:r>
              <a:rPr lang="en-US" sz="2000" dirty="0" err="1"/>
              <a:t>Ljudi</a:t>
            </a:r>
            <a:r>
              <a:rPr lang="en-US" sz="2000" dirty="0"/>
              <a:t>, </a:t>
            </a:r>
            <a:r>
              <a:rPr lang="en-US" sz="2000" dirty="0" err="1"/>
              <a:t>ki</a:t>
            </a:r>
            <a:r>
              <a:rPr lang="en-US" sz="2000" dirty="0"/>
              <a:t> </a:t>
            </a:r>
            <a:r>
              <a:rPr lang="en-US" sz="2000" dirty="0" err="1"/>
              <a:t>za</a:t>
            </a:r>
            <a:r>
              <a:rPr lang="en-US" sz="2000" dirty="0"/>
              <a:t> </a:t>
            </a:r>
            <a:r>
              <a:rPr lang="en-US" sz="2000" dirty="0" err="1"/>
              <a:t>delo</a:t>
            </a:r>
            <a:r>
              <a:rPr lang="en-US" sz="2000" dirty="0"/>
              <a:t> </a:t>
            </a:r>
            <a:r>
              <a:rPr lang="en-US" sz="2000" dirty="0" err="1"/>
              <a:t>niso</a:t>
            </a:r>
            <a:r>
              <a:rPr lang="en-US" sz="2000" dirty="0"/>
              <a:t> </a:t>
            </a:r>
            <a:r>
              <a:rPr lang="en-US" sz="2000" dirty="0" err="1"/>
              <a:t>bili</a:t>
            </a:r>
            <a:r>
              <a:rPr lang="en-US" sz="2000" dirty="0"/>
              <a:t> </a:t>
            </a:r>
            <a:r>
              <a:rPr lang="en-US" sz="2000" dirty="0" err="1"/>
              <a:t>več</a:t>
            </a:r>
            <a:r>
              <a:rPr lang="en-US" sz="2000" dirty="0"/>
              <a:t> </a:t>
            </a:r>
            <a:r>
              <a:rPr lang="en-US" sz="2000" dirty="0" err="1"/>
              <a:t>sposobni</a:t>
            </a:r>
            <a:r>
              <a:rPr lang="en-US" sz="2000" dirty="0"/>
              <a:t>, so, </a:t>
            </a:r>
            <a:r>
              <a:rPr lang="en-US" sz="2000" dirty="0" err="1"/>
              <a:t>če</a:t>
            </a:r>
            <a:r>
              <a:rPr lang="en-US" sz="2000" dirty="0"/>
              <a:t> </a:t>
            </a:r>
            <a:r>
              <a:rPr lang="en-US" sz="2000" dirty="0" err="1"/>
              <a:t>niso</a:t>
            </a:r>
            <a:r>
              <a:rPr lang="en-US" sz="2000" dirty="0"/>
              <a:t> od </a:t>
            </a:r>
            <a:r>
              <a:rPr lang="en-US" sz="2000" dirty="0" err="1"/>
              <a:t>izčrpanosti</a:t>
            </a:r>
            <a:r>
              <a:rPr lang="en-US" sz="2000" dirty="0"/>
              <a:t> </a:t>
            </a:r>
            <a:r>
              <a:rPr lang="en-US" sz="2000" dirty="0" err="1"/>
              <a:t>že</a:t>
            </a:r>
            <a:r>
              <a:rPr lang="en-US" sz="2000" dirty="0"/>
              <a:t> </a:t>
            </a:r>
            <a:r>
              <a:rPr lang="en-US" sz="2000" u="sng" dirty="0" err="1"/>
              <a:t>sami</a:t>
            </a:r>
            <a:r>
              <a:rPr lang="en-US" sz="2000" dirty="0"/>
              <a:t> </a:t>
            </a:r>
            <a:r>
              <a:rPr lang="en-US" sz="2000" dirty="0" err="1"/>
              <a:t>umrli</a:t>
            </a:r>
            <a:r>
              <a:rPr lang="en-US" sz="2000" dirty="0"/>
              <a:t>, </a:t>
            </a:r>
            <a:r>
              <a:rPr lang="en-US" sz="2000" dirty="0" err="1"/>
              <a:t>umorili</a:t>
            </a:r>
            <a:r>
              <a:rPr lang="en-US" sz="2000" dirty="0"/>
              <a:t>, </a:t>
            </a:r>
            <a:r>
              <a:rPr lang="en-US" sz="2000" dirty="0" err="1"/>
              <a:t>največkrat</a:t>
            </a:r>
            <a:r>
              <a:rPr lang="en-US" sz="2000" dirty="0"/>
              <a:t> s </a:t>
            </a:r>
            <a:r>
              <a:rPr lang="en-US" sz="2000" dirty="0" err="1"/>
              <a:t>streljanjem</a:t>
            </a:r>
            <a:r>
              <a:rPr lang="en-US" sz="2000" dirty="0"/>
              <a:t>. </a:t>
            </a:r>
            <a:r>
              <a:rPr lang="en-US" sz="2000" dirty="0" err="1"/>
              <a:t>Bolnike</a:t>
            </a:r>
            <a:r>
              <a:rPr lang="en-US" sz="2000" dirty="0"/>
              <a:t>, </a:t>
            </a:r>
            <a:r>
              <a:rPr lang="en-US" sz="2000" dirty="0" err="1"/>
              <a:t>ki</a:t>
            </a:r>
            <a:r>
              <a:rPr lang="en-US" sz="2000" dirty="0"/>
              <a:t> v </a:t>
            </a:r>
            <a:r>
              <a:rPr lang="en-US" sz="2000" dirty="0" err="1"/>
              <a:t>predvideno</a:t>
            </a:r>
            <a:r>
              <a:rPr lang="en-US" sz="2000" dirty="0"/>
              <a:t> </a:t>
            </a:r>
            <a:r>
              <a:rPr lang="en-US" sz="2000" dirty="0" err="1"/>
              <a:t>štirih</a:t>
            </a:r>
            <a:r>
              <a:rPr lang="en-US" sz="2000" dirty="0"/>
              <a:t> </a:t>
            </a:r>
            <a:r>
              <a:rPr lang="en-US" sz="2000" dirty="0" err="1"/>
              <a:t>tednih</a:t>
            </a:r>
            <a:r>
              <a:rPr lang="en-US" sz="2000" dirty="0"/>
              <a:t> </a:t>
            </a:r>
            <a:r>
              <a:rPr lang="en-US" sz="2000" dirty="0" err="1"/>
              <a:t>niso</a:t>
            </a:r>
            <a:r>
              <a:rPr lang="en-US" sz="2000" dirty="0"/>
              <a:t> </a:t>
            </a:r>
            <a:r>
              <a:rPr lang="en-US" sz="2000" dirty="0" err="1"/>
              <a:t>bili</a:t>
            </a:r>
            <a:r>
              <a:rPr lang="en-US" sz="2000" dirty="0"/>
              <a:t> </a:t>
            </a:r>
            <a:r>
              <a:rPr lang="en-US" sz="2000" dirty="0" err="1"/>
              <a:t>spet</a:t>
            </a:r>
            <a:r>
              <a:rPr lang="en-US" sz="2000" dirty="0"/>
              <a:t> </a:t>
            </a:r>
            <a:r>
              <a:rPr lang="en-US" sz="2000" dirty="0" err="1"/>
              <a:t>sposobni</a:t>
            </a:r>
            <a:r>
              <a:rPr lang="en-US" sz="2000" dirty="0"/>
              <a:t> </a:t>
            </a:r>
            <a:r>
              <a:rPr lang="en-US" sz="2000" dirty="0" err="1"/>
              <a:t>za</a:t>
            </a:r>
            <a:r>
              <a:rPr lang="en-US" sz="2000" dirty="0"/>
              <a:t> </a:t>
            </a:r>
            <a:r>
              <a:rPr lang="en-US" sz="2000" dirty="0" err="1"/>
              <a:t>delo</a:t>
            </a:r>
            <a:r>
              <a:rPr lang="en-US" sz="2000" dirty="0"/>
              <a:t>, je </a:t>
            </a:r>
            <a:r>
              <a:rPr lang="en-US" sz="2000" dirty="0" err="1"/>
              <a:t>medicinsko</a:t>
            </a:r>
            <a:r>
              <a:rPr lang="en-US" sz="2000" dirty="0"/>
              <a:t> </a:t>
            </a:r>
            <a:r>
              <a:rPr lang="en-US" sz="2000" dirty="0" err="1"/>
              <a:t>osebje</a:t>
            </a:r>
            <a:r>
              <a:rPr lang="en-US" sz="2000" dirty="0"/>
              <a:t> </a:t>
            </a:r>
            <a:r>
              <a:rPr lang="en-US" sz="2000" dirty="0" err="1"/>
              <a:t>umorilo</a:t>
            </a:r>
            <a:r>
              <a:rPr lang="en-US" sz="2000" dirty="0"/>
              <a:t> z </a:t>
            </a:r>
            <a:r>
              <a:rPr lang="en-US" sz="2000" dirty="0" err="1"/>
              <a:t>injekcijami</a:t>
            </a:r>
            <a:r>
              <a:rPr lang="en-US" sz="2000" dirty="0"/>
              <a:t> </a:t>
            </a:r>
            <a:r>
              <a:rPr lang="en-US" sz="2000" dirty="0" err="1"/>
              <a:t>fenola</a:t>
            </a:r>
            <a:r>
              <a:rPr lang="en-US" sz="2000" dirty="0"/>
              <a:t>. </a:t>
            </a:r>
            <a:endParaRPr lang="sl-SI" sz="2000" dirty="0"/>
          </a:p>
          <a:p>
            <a:pPr fontAlgn="auto">
              <a:defRPr/>
            </a:pPr>
            <a:r>
              <a:rPr lang="en-US" sz="2000" dirty="0" err="1"/>
              <a:t>Večina</a:t>
            </a:r>
            <a:r>
              <a:rPr lang="en-US" sz="2000" dirty="0"/>
              <a:t> </a:t>
            </a:r>
            <a:r>
              <a:rPr lang="en-US" sz="2000" dirty="0" err="1"/>
              <a:t>zapornikov</a:t>
            </a:r>
            <a:r>
              <a:rPr lang="en-US" sz="2000" dirty="0"/>
              <a:t> je v </a:t>
            </a:r>
            <a:r>
              <a:rPr lang="en-US" sz="2000" dirty="0" err="1"/>
              <a:t>delovnih</a:t>
            </a:r>
            <a:r>
              <a:rPr lang="en-US" sz="2000" dirty="0"/>
              <a:t> </a:t>
            </a:r>
            <a:r>
              <a:rPr lang="en-US" sz="2000" dirty="0" err="1"/>
              <a:t>taboriščih</a:t>
            </a:r>
            <a:r>
              <a:rPr lang="en-US" sz="2000" dirty="0"/>
              <a:t> </a:t>
            </a:r>
            <a:r>
              <a:rPr lang="en-US" sz="2000" dirty="0" err="1"/>
              <a:t>preživela</a:t>
            </a:r>
            <a:r>
              <a:rPr lang="en-US" sz="2000" dirty="0"/>
              <a:t> le </a:t>
            </a:r>
            <a:r>
              <a:rPr lang="en-US" sz="2000" dirty="0" err="1"/>
              <a:t>kratek</a:t>
            </a:r>
            <a:r>
              <a:rPr lang="en-US" sz="2000" dirty="0"/>
              <a:t> </a:t>
            </a:r>
            <a:r>
              <a:rPr lang="en-US" sz="2000" dirty="0" err="1"/>
              <a:t>čas</a:t>
            </a:r>
            <a:r>
              <a:rPr lang="en-US" sz="2000" dirty="0"/>
              <a:t>. </a:t>
            </a:r>
            <a:endParaRPr lang="sl-SI" sz="2000" dirty="0"/>
          </a:p>
          <a:p>
            <a:pPr fontAlgn="auto">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p:cTn id="11"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4339">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14339">
                                            <p:txEl>
                                              <p:pRg st="0" end="0"/>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 calcmode="lin" valueType="num">
                                      <p:cBhvr>
                                        <p:cTn id="18"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14339">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14339">
                                            <p:txEl>
                                              <p:pRg st="1" end="1"/>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p:cTn id="25"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14339">
                                            <p:txEl>
                                              <p:pRg st="2" end="2"/>
                                            </p:txEl>
                                          </p:spTgt>
                                        </p:tgtEl>
                                      </p:cBhvr>
                                    </p:animEffect>
                                  </p:childTnLst>
                                </p:cTn>
                              </p:par>
                            </p:childTnLst>
                          </p:cTn>
                        </p:par>
                        <p:par>
                          <p:cTn id="29" fill="hold" nodeType="afterGroup">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14339">
                                            <p:txEl>
                                              <p:pRg st="3" end="3"/>
                                            </p:txEl>
                                          </p:spTgt>
                                        </p:tgtEl>
                                        <p:attrNameLst>
                                          <p:attrName>style.visibility</p:attrName>
                                        </p:attrNameLst>
                                      </p:cBhvr>
                                      <p:to>
                                        <p:strVal val="visible"/>
                                      </p:to>
                                    </p:set>
                                    <p:anim calcmode="lin" valueType="num">
                                      <p:cBhvr>
                                        <p:cTn id="32"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14339">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Slika:Ebensee concentration camp prisoners 1945.jpg">
            <a:extLst>
              <a:ext uri="{FF2B5EF4-FFF2-40B4-BE49-F238E27FC236}">
                <a16:creationId xmlns:a16="http://schemas.microsoft.com/office/drawing/2014/main" id="{D0194C33-6DB0-458D-997B-68E56A46B56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circle(in)">
                                      <p:cBhvr>
                                        <p:cTn id="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8E0D67-5E8F-4505-A0BB-ECCAF2202C78}"/>
              </a:ext>
            </a:extLst>
          </p:cNvPr>
          <p:cNvSpPr>
            <a:spLocks noGrp="1" noChangeArrowheads="1"/>
          </p:cNvSpPr>
          <p:nvPr>
            <p:ph type="title"/>
          </p:nvPr>
        </p:nvSpPr>
        <p:spPr/>
        <p:txBody>
          <a:bodyPr/>
          <a:lstStyle/>
          <a:p>
            <a:pPr fontAlgn="auto">
              <a:spcAft>
                <a:spcPts val="0"/>
              </a:spcAft>
              <a:defRPr/>
            </a:pPr>
            <a:r>
              <a:rPr lang="en-US" sz="3600" dirty="0" err="1"/>
              <a:t>Uničevalna</a:t>
            </a:r>
            <a:r>
              <a:rPr lang="en-US" sz="3600" dirty="0"/>
              <a:t> </a:t>
            </a:r>
            <a:r>
              <a:rPr lang="en-US" sz="3600" dirty="0" err="1"/>
              <a:t>taborišča</a:t>
            </a:r>
            <a:br>
              <a:rPr lang="en-US" sz="4000" b="1" dirty="0"/>
            </a:br>
            <a:endParaRPr lang="en-US" sz="4000" b="1" dirty="0"/>
          </a:p>
        </p:txBody>
      </p:sp>
      <p:sp>
        <p:nvSpPr>
          <p:cNvPr id="18435" name="Rectangle 3">
            <a:extLst>
              <a:ext uri="{FF2B5EF4-FFF2-40B4-BE49-F238E27FC236}">
                <a16:creationId xmlns:a16="http://schemas.microsoft.com/office/drawing/2014/main" id="{EC8B52E4-7020-486C-8AA6-97A790319AA9}"/>
              </a:ext>
            </a:extLst>
          </p:cNvPr>
          <p:cNvSpPr>
            <a:spLocks noGrp="1" noChangeArrowheads="1"/>
          </p:cNvSpPr>
          <p:nvPr>
            <p:ph sz="quarter" idx="13"/>
          </p:nvPr>
        </p:nvSpPr>
        <p:spPr>
          <a:xfrm>
            <a:off x="304800" y="990600"/>
            <a:ext cx="8382000" cy="2362200"/>
          </a:xfrm>
        </p:spPr>
        <p:txBody>
          <a:bodyPr/>
          <a:lstStyle/>
          <a:p>
            <a:pPr fontAlgn="auto">
              <a:lnSpc>
                <a:spcPct val="80000"/>
              </a:lnSpc>
              <a:defRPr/>
            </a:pPr>
            <a:r>
              <a:rPr lang="en-US" sz="2000" dirty="0" err="1"/>
              <a:t>Služila</a:t>
            </a:r>
            <a:r>
              <a:rPr lang="en-US" sz="2000" dirty="0"/>
              <a:t> so </a:t>
            </a:r>
            <a:r>
              <a:rPr lang="en-US" sz="2000" dirty="0" err="1"/>
              <a:t>izključno</a:t>
            </a:r>
            <a:r>
              <a:rPr lang="en-US" sz="2000" dirty="0"/>
              <a:t> </a:t>
            </a:r>
            <a:r>
              <a:rPr lang="en-US" sz="2000" dirty="0" err="1"/>
              <a:t>množičnemu</a:t>
            </a:r>
            <a:r>
              <a:rPr lang="en-US" sz="2000" dirty="0"/>
              <a:t> </a:t>
            </a:r>
            <a:r>
              <a:rPr lang="en-US" sz="2000" dirty="0" err="1"/>
              <a:t>pobijanju</a:t>
            </a:r>
            <a:r>
              <a:rPr lang="en-US" sz="2000" dirty="0"/>
              <a:t> </a:t>
            </a:r>
            <a:r>
              <a:rPr lang="en-US" sz="2000" dirty="0" err="1"/>
              <a:t>Judov</a:t>
            </a:r>
            <a:r>
              <a:rPr lang="en-US" sz="2000" dirty="0"/>
              <a:t>, </a:t>
            </a:r>
            <a:r>
              <a:rPr lang="en-US" sz="2000" dirty="0" err="1"/>
              <a:t>Romov</a:t>
            </a:r>
            <a:r>
              <a:rPr lang="en-US" sz="2000" dirty="0"/>
              <a:t>, </a:t>
            </a:r>
            <a:r>
              <a:rPr lang="en-US" sz="2000" dirty="0" err="1"/>
              <a:t>homoseksualcev</a:t>
            </a:r>
            <a:r>
              <a:rPr lang="en-US" sz="2000" dirty="0"/>
              <a:t> in </a:t>
            </a:r>
            <a:r>
              <a:rPr lang="en-US" sz="2000" dirty="0" err="1"/>
              <a:t>drugih</a:t>
            </a:r>
            <a:r>
              <a:rPr lang="en-US" sz="2000" dirty="0"/>
              <a:t> </a:t>
            </a:r>
            <a:r>
              <a:rPr lang="en-US" sz="2000" dirty="0" err="1"/>
              <a:t>osovraženih</a:t>
            </a:r>
            <a:r>
              <a:rPr lang="en-US" sz="2000" dirty="0"/>
              <a:t> </a:t>
            </a:r>
            <a:r>
              <a:rPr lang="en-US" sz="2000" dirty="0" err="1"/>
              <a:t>skupin</a:t>
            </a:r>
            <a:r>
              <a:rPr lang="en-US" sz="2000" dirty="0"/>
              <a:t> s </a:t>
            </a:r>
            <a:r>
              <a:rPr lang="en-US" sz="2000" dirty="0" err="1"/>
              <a:t>pomočjo</a:t>
            </a:r>
            <a:r>
              <a:rPr lang="en-US" sz="2000" dirty="0"/>
              <a:t> </a:t>
            </a:r>
            <a:r>
              <a:rPr lang="en-US" sz="2000" dirty="0" err="1"/>
              <a:t>plinskih</a:t>
            </a:r>
            <a:r>
              <a:rPr lang="en-US" sz="2000" dirty="0"/>
              <a:t> </a:t>
            </a:r>
            <a:r>
              <a:rPr lang="en-US" sz="2000" dirty="0" err="1"/>
              <a:t>celic</a:t>
            </a:r>
            <a:r>
              <a:rPr lang="en-US" sz="2000" dirty="0"/>
              <a:t>. </a:t>
            </a:r>
            <a:endParaRPr lang="sl-SI" sz="2000" dirty="0"/>
          </a:p>
          <a:p>
            <a:pPr fontAlgn="auto">
              <a:lnSpc>
                <a:spcPct val="80000"/>
              </a:lnSpc>
              <a:defRPr/>
            </a:pPr>
            <a:r>
              <a:rPr lang="en-US" sz="2000" dirty="0" err="1"/>
              <a:t>Taborišča</a:t>
            </a:r>
            <a:r>
              <a:rPr lang="en-US" sz="2000" dirty="0"/>
              <a:t> </a:t>
            </a:r>
            <a:r>
              <a:rPr lang="en-US" sz="2000" dirty="0" err="1"/>
              <a:t>tega</a:t>
            </a:r>
            <a:r>
              <a:rPr lang="en-US" sz="2000" dirty="0"/>
              <a:t> </a:t>
            </a:r>
            <a:r>
              <a:rPr lang="en-US" sz="2000" dirty="0" err="1"/>
              <a:t>tipa</a:t>
            </a:r>
            <a:r>
              <a:rPr lang="en-US" sz="2000" dirty="0"/>
              <a:t> so </a:t>
            </a:r>
            <a:r>
              <a:rPr lang="en-US" sz="2000" dirty="0" err="1"/>
              <a:t>bila</a:t>
            </a:r>
            <a:r>
              <a:rPr lang="en-US" sz="2000" dirty="0"/>
              <a:t> </a:t>
            </a:r>
            <a:r>
              <a:rPr lang="en-US" sz="2000" dirty="0" err="1"/>
              <a:t>postavljena</a:t>
            </a:r>
            <a:r>
              <a:rPr lang="en-US" sz="2000" dirty="0"/>
              <a:t> med </a:t>
            </a:r>
            <a:r>
              <a:rPr lang="en-US" sz="2000" dirty="0" err="1"/>
              <a:t>decembrom</a:t>
            </a:r>
            <a:r>
              <a:rPr lang="en-US" sz="2000" dirty="0"/>
              <a:t> 1941 in </a:t>
            </a:r>
            <a:r>
              <a:rPr lang="en-US" sz="2000" dirty="0" err="1"/>
              <a:t>julijem</a:t>
            </a:r>
            <a:r>
              <a:rPr lang="en-US" sz="2000" dirty="0"/>
              <a:t> 1942 v </a:t>
            </a:r>
            <a:r>
              <a:rPr lang="en-US" sz="2000" dirty="0" err="1"/>
              <a:t>Chelmnu</a:t>
            </a:r>
            <a:r>
              <a:rPr lang="en-US" sz="2000" dirty="0"/>
              <a:t>, </a:t>
            </a:r>
            <a:r>
              <a:rPr lang="en-US" sz="2000" dirty="0" err="1"/>
              <a:t>Warthelandu</a:t>
            </a:r>
            <a:r>
              <a:rPr lang="en-US" sz="2000" dirty="0"/>
              <a:t>, </a:t>
            </a:r>
            <a:r>
              <a:rPr lang="en-US" sz="2000" dirty="0" err="1"/>
              <a:t>Belžcu</a:t>
            </a:r>
            <a:r>
              <a:rPr lang="en-US" sz="2000" dirty="0"/>
              <a:t>, </a:t>
            </a:r>
            <a:r>
              <a:rPr lang="en-US" sz="2000" dirty="0" err="1"/>
              <a:t>Sobiboru</a:t>
            </a:r>
            <a:r>
              <a:rPr lang="en-US" sz="2000" dirty="0"/>
              <a:t> in </a:t>
            </a:r>
            <a:r>
              <a:rPr lang="en-US" sz="2000" dirty="0" err="1"/>
              <a:t>Treblinki</a:t>
            </a:r>
            <a:r>
              <a:rPr lang="en-US" sz="2000" dirty="0"/>
              <a:t>, </a:t>
            </a:r>
            <a:r>
              <a:rPr lang="en-US" sz="2000" dirty="0" err="1"/>
              <a:t>po</a:t>
            </a:r>
            <a:r>
              <a:rPr lang="en-US" sz="2000" dirty="0"/>
              <a:t> </a:t>
            </a:r>
            <a:r>
              <a:rPr lang="en-US" sz="2000" dirty="0" err="1"/>
              <a:t>ogromnem</a:t>
            </a:r>
            <a:r>
              <a:rPr lang="en-US" sz="2000" dirty="0"/>
              <a:t> </a:t>
            </a:r>
            <a:r>
              <a:rPr lang="en-US" sz="2000" dirty="0" err="1"/>
              <a:t>številu</a:t>
            </a:r>
            <a:r>
              <a:rPr lang="en-US" sz="2000" dirty="0"/>
              <a:t> </a:t>
            </a:r>
            <a:r>
              <a:rPr lang="en-US" sz="2000" dirty="0" err="1"/>
              <a:t>žrtev</a:t>
            </a:r>
            <a:r>
              <a:rPr lang="en-US" sz="2000" dirty="0"/>
              <a:t> pa </a:t>
            </a:r>
            <a:r>
              <a:rPr lang="en-US" sz="2000" dirty="0" err="1"/>
              <a:t>sta</a:t>
            </a:r>
            <a:r>
              <a:rPr lang="en-US" sz="2000" dirty="0"/>
              <a:t> </a:t>
            </a:r>
            <a:r>
              <a:rPr lang="en-US" sz="2000" dirty="0" err="1"/>
              <a:t>znani</a:t>
            </a:r>
            <a:r>
              <a:rPr lang="en-US" sz="2000" dirty="0"/>
              <a:t> </a:t>
            </a:r>
            <a:r>
              <a:rPr lang="en-US" sz="2000" dirty="0" err="1"/>
              <a:t>predvsem</a:t>
            </a:r>
            <a:r>
              <a:rPr lang="en-US" sz="2000" dirty="0"/>
              <a:t> </a:t>
            </a:r>
            <a:r>
              <a:rPr lang="en-US" sz="2000" dirty="0" err="1"/>
              <a:t>taborišči</a:t>
            </a:r>
            <a:r>
              <a:rPr lang="en-US" sz="2000" dirty="0"/>
              <a:t> Auschwitz-</a:t>
            </a:r>
            <a:r>
              <a:rPr lang="en-US" sz="2000" dirty="0" err="1"/>
              <a:t>Birkenau</a:t>
            </a:r>
            <a:r>
              <a:rPr lang="en-US" sz="2000" dirty="0"/>
              <a:t> in </a:t>
            </a:r>
            <a:r>
              <a:rPr lang="en-US" sz="2000" dirty="0" err="1"/>
              <a:t>Majdanek</a:t>
            </a:r>
            <a:r>
              <a:rPr lang="en-US" sz="2000" dirty="0"/>
              <a:t>.</a:t>
            </a:r>
          </a:p>
          <a:p>
            <a:pPr fontAlgn="auto">
              <a:lnSpc>
                <a:spcPct val="80000"/>
              </a:lnSpc>
              <a:defRPr/>
            </a:pPr>
            <a:endParaRPr lang="en-US" sz="2000" dirty="0"/>
          </a:p>
          <a:p>
            <a:pPr fontAlgn="auto">
              <a:lnSpc>
                <a:spcPct val="80000"/>
              </a:lnSpc>
              <a:defRPr/>
            </a:pPr>
            <a:endParaRPr lang="en-US" sz="2000" dirty="0"/>
          </a:p>
        </p:txBody>
      </p:sp>
      <p:pic>
        <p:nvPicPr>
          <p:cNvPr id="18436" name="Picture 4" descr="image-4-for-west-midlands-students-visit-auschwitz-gallery-667158564">
            <a:extLst>
              <a:ext uri="{FF2B5EF4-FFF2-40B4-BE49-F238E27FC236}">
                <a16:creationId xmlns:a16="http://schemas.microsoft.com/office/drawing/2014/main" id="{D0D9BAA4-3964-4CB5-AF33-21F8A131A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21017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 calcmode="lin" valueType="num">
                                      <p:cBhvr>
                                        <p:cTn id="11" dur="1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843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843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18435">
                                            <p:txEl>
                                              <p:pRg st="0" end="0"/>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 calcmode="lin" valueType="num">
                                      <p:cBhvr>
                                        <p:cTn id="18" dur="10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843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1843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18435">
                                            <p:txEl>
                                              <p:pRg st="1" end="1"/>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8436"/>
                                        </p:tgtEl>
                                        <p:attrNameLst>
                                          <p:attrName>style.visibility</p:attrName>
                                        </p:attrNameLst>
                                      </p:cBhvr>
                                      <p:to>
                                        <p:strVal val="visible"/>
                                      </p:to>
                                    </p:set>
                                    <p:animEffect transition="in" filter="circle(in)">
                                      <p:cBhvr>
                                        <p:cTn id="24"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4CF128-32DF-4960-9E98-6542DCAA9E8A}"/>
              </a:ext>
            </a:extLst>
          </p:cNvPr>
          <p:cNvSpPr>
            <a:spLocks noGrp="1"/>
          </p:cNvSpPr>
          <p:nvPr>
            <p:ph type="title"/>
          </p:nvPr>
        </p:nvSpPr>
        <p:spPr/>
        <p:txBody>
          <a:bodyPr/>
          <a:lstStyle/>
          <a:p>
            <a:pPr fontAlgn="auto">
              <a:spcAft>
                <a:spcPts val="0"/>
              </a:spcAft>
              <a:defRPr/>
            </a:pPr>
            <a:r>
              <a:rPr lang="sl-SI" dirty="0"/>
              <a:t>VIRI</a:t>
            </a:r>
          </a:p>
        </p:txBody>
      </p:sp>
      <p:sp>
        <p:nvSpPr>
          <p:cNvPr id="24581" name="Rectangle 5">
            <a:extLst>
              <a:ext uri="{FF2B5EF4-FFF2-40B4-BE49-F238E27FC236}">
                <a16:creationId xmlns:a16="http://schemas.microsoft.com/office/drawing/2014/main" id="{E5BBD6B9-64B1-49D6-8182-7EAF4FC211F2}"/>
              </a:ext>
            </a:extLst>
          </p:cNvPr>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l-SI">
                <a:hlinkClick r:id="rId2"/>
              </a:rPr>
              <a:t>http://sl.wikipedia.org/wiki/Adolf_Hitler</a:t>
            </a:r>
            <a:endParaRPr lang="sl-SI" altLang="sl-SI">
              <a:latin typeface="Arial" panose="020B0604020202020204" pitchFamily="34" charset="0"/>
            </a:endParaRPr>
          </a:p>
          <a:p>
            <a:r>
              <a:rPr lang="en-US" altLang="sl-SI">
                <a:hlinkClick r:id="rId3"/>
              </a:rPr>
              <a:t>http://www.google.si/imgres?hl=sl&amp;biw=1280&amp;bih=861&amp;gbv=2&amp;tbm=isch&amp;tbnid=oBCoVoco3ZxT8M:&amp;imgrefurl=http://hitler.firbec.com/tag/adolf-hitler/&amp;docid=m7vd5GqgmiG33M&amp;imgurl=http://</a:t>
            </a:r>
            <a:r>
              <a:rPr lang="sl-SI" altLang="sl-SI">
                <a:latin typeface="Arial" panose="020B0604020202020204" pitchFamily="34" charset="0"/>
                <a:hlinkClick r:id="rId3"/>
              </a:rPr>
              <a:t>jpg</a:t>
            </a:r>
            <a:r>
              <a:rPr lang="sl-SI" altLang="sl-SI">
                <a:latin typeface="Arial" panose="020B0604020202020204" pitchFamily="34" charset="0"/>
              </a:rPr>
              <a:t>.</a:t>
            </a:r>
          </a:p>
          <a:p>
            <a:endParaRPr lang="en-US" altLang="sl-SI">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AE1A439-4D88-41F0-8A36-6EC61B86B802}"/>
              </a:ext>
            </a:extLst>
          </p:cNvPr>
          <p:cNvSpPr>
            <a:spLocks noGrp="1" noChangeArrowheads="1"/>
          </p:cNvSpPr>
          <p:nvPr>
            <p:ph type="title"/>
          </p:nvPr>
        </p:nvSpPr>
        <p:spPr/>
        <p:txBody>
          <a:bodyPr/>
          <a:lstStyle/>
          <a:p>
            <a:pPr fontAlgn="auto">
              <a:spcAft>
                <a:spcPts val="0"/>
              </a:spcAft>
              <a:defRPr/>
            </a:pPr>
            <a:r>
              <a:rPr lang="sl-SI" dirty="0"/>
              <a:t>Uvod</a:t>
            </a:r>
            <a:endParaRPr lang="en-US" dirty="0"/>
          </a:p>
        </p:txBody>
      </p:sp>
      <p:sp>
        <p:nvSpPr>
          <p:cNvPr id="16387" name="Rectangle 3">
            <a:extLst>
              <a:ext uri="{FF2B5EF4-FFF2-40B4-BE49-F238E27FC236}">
                <a16:creationId xmlns:a16="http://schemas.microsoft.com/office/drawing/2014/main" id="{78A219F0-D475-4846-BEB7-78EDC254899B}"/>
              </a:ext>
            </a:extLst>
          </p:cNvPr>
          <p:cNvSpPr>
            <a:spLocks noGrp="1" noChangeArrowheads="1"/>
          </p:cNvSpPr>
          <p:nvPr>
            <p:ph sz="quarter" idx="13"/>
          </p:nvPr>
        </p:nvSpPr>
        <p:spPr/>
        <p:txBody>
          <a:bodyPr wrap="square" numCol="1" anchor="t" anchorCtr="0" compatLnSpc="1">
            <a:prstTxWarp prst="textNoShape">
              <a:avLst/>
            </a:prstTxWarp>
          </a:bodyPr>
          <a:lstStyle/>
          <a:p>
            <a:pPr>
              <a:lnSpc>
                <a:spcPct val="80000"/>
              </a:lnSpc>
            </a:pPr>
            <a:r>
              <a:rPr lang="sl-SI" altLang="sl-SI" sz="2000"/>
              <a:t>Odločil sem se za predstavitev Hitlerjevega življenja. To pa zato, ker mislim, da je Hitler najbolj zaznamoval 20. stoletje, in sicer na negativni način. Vendar bi lahko rekli, da je poleg te negativnosti tudi kanček pozitivnost, saj je Hitler  rešil Nemčijo brezposelnosti in stradanja ter gospodarske krize in do začetka druge svetovne vojne v Nemčiji skoraj ni bilo brezposelnosti. Vse skupaj bom začel z otroštvom Adolfa Hitlerja, ker večina ljudi ne ve veliko o njegovem otroštvu. Razložil bom zakaj ga sploh označujejo kot najbolj zlobno osebnost v zgodovini človeštva.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 calcmode="lin" valueType="num">
                                      <p:cBhvr>
                                        <p:cTn id="11"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6387">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D9A75A8-487A-428D-8839-84C12E369C3F}"/>
              </a:ext>
            </a:extLst>
          </p:cNvPr>
          <p:cNvSpPr>
            <a:spLocks noGrp="1" noChangeArrowheads="1"/>
          </p:cNvSpPr>
          <p:nvPr>
            <p:ph sz="quarter" idx="13"/>
          </p:nvPr>
        </p:nvSpPr>
        <p:spPr>
          <a:xfrm>
            <a:off x="609600" y="1676400"/>
            <a:ext cx="3733800" cy="4191000"/>
          </a:xfrm>
        </p:spPr>
        <p:txBody>
          <a:bodyPr>
            <a:noAutofit/>
          </a:bodyPr>
          <a:lstStyle/>
          <a:p>
            <a:pPr fontAlgn="auto">
              <a:lnSpc>
                <a:spcPct val="80000"/>
              </a:lnSpc>
              <a:defRPr/>
            </a:pPr>
            <a:r>
              <a:rPr lang="en-US" sz="2000" dirty="0"/>
              <a:t>Hitler je </a:t>
            </a:r>
            <a:r>
              <a:rPr lang="en-US" sz="2000" dirty="0" err="1"/>
              <a:t>bil</a:t>
            </a:r>
            <a:r>
              <a:rPr lang="en-US" sz="2000" dirty="0"/>
              <a:t> </a:t>
            </a:r>
            <a:r>
              <a:rPr lang="en-US" sz="2000" dirty="0" err="1"/>
              <a:t>diktator</a:t>
            </a:r>
            <a:r>
              <a:rPr lang="en-US" sz="2000" dirty="0"/>
              <a:t> </a:t>
            </a:r>
            <a:r>
              <a:rPr lang="en-US" sz="2000" dirty="0" err="1"/>
              <a:t>nacistične</a:t>
            </a:r>
            <a:r>
              <a:rPr lang="en-US" sz="2000" dirty="0"/>
              <a:t> </a:t>
            </a:r>
            <a:r>
              <a:rPr lang="en-US" sz="2000" dirty="0" err="1"/>
              <a:t>Nemčije</a:t>
            </a:r>
            <a:r>
              <a:rPr lang="en-US" sz="2000" dirty="0"/>
              <a:t> in </a:t>
            </a:r>
            <a:r>
              <a:rPr lang="en-US" sz="2000" dirty="0" err="1"/>
              <a:t>vodja</a:t>
            </a:r>
            <a:r>
              <a:rPr lang="en-US" sz="2000" dirty="0"/>
              <a:t> </a:t>
            </a:r>
            <a:r>
              <a:rPr lang="en-US" sz="2000" dirty="0" err="1"/>
              <a:t>nacistične</a:t>
            </a:r>
            <a:r>
              <a:rPr lang="en-US" sz="2000" dirty="0"/>
              <a:t> </a:t>
            </a:r>
            <a:r>
              <a:rPr lang="en-US" sz="2000" dirty="0" err="1"/>
              <a:t>stranke</a:t>
            </a:r>
            <a:r>
              <a:rPr lang="en-US" sz="2000" dirty="0"/>
              <a:t>. </a:t>
            </a:r>
            <a:r>
              <a:rPr lang="en-US" sz="2000" dirty="0" err="1"/>
              <a:t>Odgovoren</a:t>
            </a:r>
            <a:r>
              <a:rPr lang="en-US" sz="2000" dirty="0"/>
              <a:t> je </a:t>
            </a:r>
            <a:r>
              <a:rPr lang="en-US" sz="2000" dirty="0" err="1"/>
              <a:t>bil</a:t>
            </a:r>
            <a:r>
              <a:rPr lang="en-US" sz="2000" dirty="0"/>
              <a:t> </a:t>
            </a:r>
            <a:r>
              <a:rPr lang="en-US" sz="2000" dirty="0" err="1"/>
              <a:t>za</a:t>
            </a:r>
            <a:r>
              <a:rPr lang="en-US" sz="2000" dirty="0"/>
              <a:t> </a:t>
            </a:r>
            <a:r>
              <a:rPr lang="en-US" sz="2000" dirty="0" err="1"/>
              <a:t>sprožitev</a:t>
            </a:r>
            <a:r>
              <a:rPr lang="en-US" sz="2000" dirty="0"/>
              <a:t> 2. </a:t>
            </a:r>
            <a:r>
              <a:rPr lang="en-US" sz="2000" dirty="0" err="1"/>
              <a:t>svetovne</a:t>
            </a:r>
            <a:r>
              <a:rPr lang="en-US" sz="2000" dirty="0"/>
              <a:t> </a:t>
            </a:r>
            <a:r>
              <a:rPr lang="en-US" sz="2000" dirty="0" err="1"/>
              <a:t>vojne</a:t>
            </a:r>
            <a:r>
              <a:rPr lang="en-US" sz="2000" dirty="0"/>
              <a:t>, </a:t>
            </a:r>
            <a:r>
              <a:rPr lang="en-US" sz="2000" dirty="0" err="1"/>
              <a:t>ki</a:t>
            </a:r>
            <a:r>
              <a:rPr lang="en-US" sz="2000" dirty="0"/>
              <a:t> je v </a:t>
            </a:r>
            <a:r>
              <a:rPr lang="en-US" sz="2000" dirty="0" err="1"/>
              <a:t>Evropi</a:t>
            </a:r>
            <a:r>
              <a:rPr lang="en-US" sz="2000" dirty="0"/>
              <a:t> in </a:t>
            </a:r>
            <a:r>
              <a:rPr lang="en-US" sz="2000" dirty="0" err="1"/>
              <a:t>svetu</a:t>
            </a:r>
            <a:r>
              <a:rPr lang="en-US" sz="2000" dirty="0"/>
              <a:t> </a:t>
            </a:r>
            <a:r>
              <a:rPr lang="en-US" sz="2000" dirty="0" err="1"/>
              <a:t>povzročila</a:t>
            </a:r>
            <a:r>
              <a:rPr lang="en-US" sz="2000" dirty="0"/>
              <a:t> </a:t>
            </a:r>
            <a:r>
              <a:rPr lang="en-US" sz="2000" dirty="0" err="1"/>
              <a:t>milijone</a:t>
            </a:r>
            <a:r>
              <a:rPr lang="en-US" sz="2000" dirty="0"/>
              <a:t> </a:t>
            </a:r>
            <a:r>
              <a:rPr lang="en-US" sz="2000" dirty="0" err="1"/>
              <a:t>človeških</a:t>
            </a:r>
            <a:r>
              <a:rPr lang="en-US" sz="2000" dirty="0"/>
              <a:t> </a:t>
            </a:r>
            <a:r>
              <a:rPr lang="en-US" sz="2000" dirty="0" err="1"/>
              <a:t>žrtev</a:t>
            </a:r>
            <a:r>
              <a:rPr lang="en-US" sz="2000" dirty="0"/>
              <a:t>, in </a:t>
            </a:r>
            <a:r>
              <a:rPr lang="en-US" sz="2000" dirty="0" err="1"/>
              <a:t>za</a:t>
            </a:r>
            <a:r>
              <a:rPr lang="en-US" sz="2000" dirty="0"/>
              <a:t> </a:t>
            </a:r>
            <a:r>
              <a:rPr lang="en-US" sz="2000" dirty="0" err="1"/>
              <a:t>rasistično</a:t>
            </a:r>
            <a:r>
              <a:rPr lang="en-US" sz="2000" dirty="0"/>
              <a:t> </a:t>
            </a:r>
            <a:r>
              <a:rPr lang="en-US" sz="2000" dirty="0" err="1"/>
              <a:t>politiko</a:t>
            </a:r>
            <a:r>
              <a:rPr lang="en-US" sz="2000" dirty="0"/>
              <a:t> </a:t>
            </a:r>
            <a:r>
              <a:rPr lang="en-US" sz="2000" dirty="0" err="1"/>
              <a:t>nacistične</a:t>
            </a:r>
            <a:r>
              <a:rPr lang="en-US" sz="2000" dirty="0"/>
              <a:t> </a:t>
            </a:r>
            <a:r>
              <a:rPr lang="en-US" sz="2000" dirty="0" err="1"/>
              <a:t>Nemčije</a:t>
            </a:r>
            <a:r>
              <a:rPr lang="en-US" sz="2000" dirty="0"/>
              <a:t>, </a:t>
            </a:r>
            <a:r>
              <a:rPr lang="en-US" sz="2000" dirty="0" err="1"/>
              <a:t>katere</a:t>
            </a:r>
            <a:r>
              <a:rPr lang="en-US" sz="2000" dirty="0"/>
              <a:t> </a:t>
            </a:r>
            <a:r>
              <a:rPr lang="en-US" sz="2000" dirty="0" err="1"/>
              <a:t>posledica</a:t>
            </a:r>
            <a:r>
              <a:rPr lang="en-US" sz="2000" dirty="0"/>
              <a:t> je </a:t>
            </a:r>
            <a:r>
              <a:rPr lang="en-US" sz="2000" dirty="0" err="1"/>
              <a:t>bil</a:t>
            </a:r>
            <a:r>
              <a:rPr lang="en-US" sz="2000" dirty="0"/>
              <a:t> </a:t>
            </a:r>
            <a:r>
              <a:rPr lang="en-US" sz="2000" dirty="0" err="1"/>
              <a:t>holokavst</a:t>
            </a:r>
            <a:r>
              <a:rPr lang="en-US" sz="2000" dirty="0"/>
              <a:t>, </a:t>
            </a:r>
            <a:r>
              <a:rPr lang="en-US" sz="2000" dirty="0" err="1"/>
              <a:t>množično</a:t>
            </a:r>
            <a:r>
              <a:rPr lang="en-US" sz="2000" dirty="0"/>
              <a:t> </a:t>
            </a:r>
            <a:r>
              <a:rPr lang="en-US" sz="2000" dirty="0" err="1"/>
              <a:t>uničevanje</a:t>
            </a:r>
            <a:r>
              <a:rPr lang="en-US" sz="2000" dirty="0"/>
              <a:t> </a:t>
            </a:r>
            <a:r>
              <a:rPr lang="en-US" sz="2000" dirty="0" err="1"/>
              <a:t>Judov</a:t>
            </a:r>
            <a:r>
              <a:rPr lang="en-US" sz="2000" dirty="0"/>
              <a:t>. </a:t>
            </a:r>
            <a:r>
              <a:rPr lang="en-US" sz="2000" dirty="0" err="1"/>
              <a:t>Njegova</a:t>
            </a:r>
            <a:r>
              <a:rPr lang="en-US" sz="2000" dirty="0"/>
              <a:t> </a:t>
            </a:r>
            <a:r>
              <a:rPr lang="en-US" sz="2000" dirty="0" err="1"/>
              <a:t>politika</a:t>
            </a:r>
            <a:r>
              <a:rPr lang="en-US" sz="2000" dirty="0"/>
              <a:t> je </a:t>
            </a:r>
            <a:r>
              <a:rPr lang="en-US" sz="2000" dirty="0" err="1"/>
              <a:t>bila</a:t>
            </a:r>
            <a:r>
              <a:rPr lang="en-US" sz="2000" dirty="0"/>
              <a:t> </a:t>
            </a:r>
            <a:r>
              <a:rPr lang="en-US" sz="2000" dirty="0" err="1"/>
              <a:t>usmerjena</a:t>
            </a:r>
            <a:r>
              <a:rPr lang="en-US" sz="2000" dirty="0"/>
              <a:t> </a:t>
            </a:r>
            <a:r>
              <a:rPr lang="en-US" sz="2000" dirty="0" err="1"/>
              <a:t>tudi</a:t>
            </a:r>
            <a:r>
              <a:rPr lang="en-US" sz="2000" dirty="0"/>
              <a:t> v </a:t>
            </a:r>
            <a:r>
              <a:rPr lang="en-US" sz="2000" dirty="0" err="1"/>
              <a:t>uničenje</a:t>
            </a:r>
            <a:r>
              <a:rPr lang="en-US" sz="2000" dirty="0"/>
              <a:t> </a:t>
            </a:r>
            <a:r>
              <a:rPr lang="en-US" sz="2000" dirty="0" err="1"/>
              <a:t>slovanskih</a:t>
            </a:r>
            <a:r>
              <a:rPr lang="en-US" sz="2000" dirty="0"/>
              <a:t> </a:t>
            </a:r>
            <a:r>
              <a:rPr lang="en-US" sz="2000" dirty="0" err="1"/>
              <a:t>narodov</a:t>
            </a:r>
            <a:r>
              <a:rPr lang="en-US" sz="2000" dirty="0"/>
              <a:t> in </a:t>
            </a:r>
            <a:r>
              <a:rPr lang="en-US" sz="2000" dirty="0" err="1"/>
              <a:t>Romov</a:t>
            </a:r>
            <a:r>
              <a:rPr lang="en-US" sz="2000" dirty="0"/>
              <a:t>, </a:t>
            </a:r>
            <a:r>
              <a:rPr lang="en-US" sz="2000" dirty="0" err="1"/>
              <a:t>kar</a:t>
            </a:r>
            <a:r>
              <a:rPr lang="en-US" sz="2000" dirty="0"/>
              <a:t> </a:t>
            </a:r>
            <a:r>
              <a:rPr lang="en-US" sz="2000" dirty="0" err="1"/>
              <a:t>naj</a:t>
            </a:r>
            <a:r>
              <a:rPr lang="en-US" sz="2000" dirty="0"/>
              <a:t> bi v </a:t>
            </a:r>
            <a:r>
              <a:rPr lang="en-US" sz="2000" dirty="0" err="1"/>
              <a:t>Evropi</a:t>
            </a:r>
            <a:r>
              <a:rPr lang="en-US" sz="2000" dirty="0"/>
              <a:t> </a:t>
            </a:r>
            <a:r>
              <a:rPr lang="en-US" sz="2000" dirty="0" err="1"/>
              <a:t>ustvarilo</a:t>
            </a:r>
            <a:r>
              <a:rPr lang="en-US" sz="2000" dirty="0"/>
              <a:t> </a:t>
            </a:r>
            <a:r>
              <a:rPr lang="en-US" sz="2000" dirty="0" err="1"/>
              <a:t>življenjski</a:t>
            </a:r>
            <a:r>
              <a:rPr lang="en-US" sz="2000" dirty="0"/>
              <a:t> </a:t>
            </a:r>
            <a:r>
              <a:rPr lang="en-US" sz="2000" dirty="0" err="1"/>
              <a:t>prostor</a:t>
            </a:r>
            <a:r>
              <a:rPr lang="en-US" sz="2000" dirty="0"/>
              <a:t> </a:t>
            </a:r>
            <a:r>
              <a:rPr lang="en-US" sz="2000" dirty="0" err="1"/>
              <a:t>za</a:t>
            </a:r>
            <a:r>
              <a:rPr lang="en-US" sz="2000" dirty="0"/>
              <a:t> </a:t>
            </a:r>
            <a:r>
              <a:rPr lang="en-US" sz="2000" dirty="0" err="1"/>
              <a:t>Nemce</a:t>
            </a:r>
            <a:r>
              <a:rPr lang="en-US" sz="2000" dirty="0"/>
              <a:t>, </a:t>
            </a:r>
            <a:r>
              <a:rPr lang="en-US" sz="2000" dirty="0" err="1"/>
              <a:t>ki</a:t>
            </a:r>
            <a:r>
              <a:rPr lang="en-US" sz="2000" dirty="0"/>
              <a:t> </a:t>
            </a:r>
            <a:r>
              <a:rPr lang="en-US" sz="2000" dirty="0" err="1"/>
              <a:t>jih</a:t>
            </a:r>
            <a:r>
              <a:rPr lang="en-US" sz="2000" dirty="0"/>
              <a:t> je </a:t>
            </a:r>
            <a:r>
              <a:rPr lang="en-US" sz="2000" dirty="0" err="1"/>
              <a:t>imel</a:t>
            </a:r>
            <a:r>
              <a:rPr lang="en-US" sz="2000" dirty="0"/>
              <a:t> </a:t>
            </a:r>
            <a:r>
              <a:rPr lang="en-US" sz="2000" dirty="0" err="1"/>
              <a:t>za</a:t>
            </a:r>
            <a:r>
              <a:rPr lang="en-US" sz="2000" dirty="0"/>
              <a:t> </a:t>
            </a:r>
            <a:r>
              <a:rPr lang="en-US" sz="2000" dirty="0" err="1"/>
              <a:t>superioren</a:t>
            </a:r>
            <a:r>
              <a:rPr lang="en-US" sz="2000" dirty="0"/>
              <a:t> </a:t>
            </a:r>
            <a:r>
              <a:rPr lang="en-US" sz="2000" dirty="0" err="1"/>
              <a:t>narod</a:t>
            </a:r>
            <a:r>
              <a:rPr lang="en-US" sz="2000" dirty="0"/>
              <a:t>.</a:t>
            </a:r>
          </a:p>
        </p:txBody>
      </p:sp>
      <p:sp>
        <p:nvSpPr>
          <p:cNvPr id="3074" name="Rectangle 2">
            <a:extLst>
              <a:ext uri="{FF2B5EF4-FFF2-40B4-BE49-F238E27FC236}">
                <a16:creationId xmlns:a16="http://schemas.microsoft.com/office/drawing/2014/main" id="{0EAFCDE5-DF94-4F3A-AAF4-63D25DC1537B}"/>
              </a:ext>
            </a:extLst>
          </p:cNvPr>
          <p:cNvSpPr>
            <a:spLocks noGrp="1" noChangeArrowheads="1"/>
          </p:cNvSpPr>
          <p:nvPr>
            <p:ph type="title"/>
          </p:nvPr>
        </p:nvSpPr>
        <p:spPr/>
        <p:txBody>
          <a:bodyPr/>
          <a:lstStyle/>
          <a:p>
            <a:pPr fontAlgn="auto">
              <a:spcAft>
                <a:spcPts val="0"/>
              </a:spcAft>
              <a:defRPr/>
            </a:pPr>
            <a:r>
              <a:rPr lang="sl-SI" dirty="0"/>
              <a:t>Adolf Hitler</a:t>
            </a:r>
            <a:endParaRPr lang="en-US" dirty="0"/>
          </a:p>
        </p:txBody>
      </p:sp>
      <p:sp>
        <p:nvSpPr>
          <p:cNvPr id="3078" name="Rectangle 6">
            <a:extLst>
              <a:ext uri="{FF2B5EF4-FFF2-40B4-BE49-F238E27FC236}">
                <a16:creationId xmlns:a16="http://schemas.microsoft.com/office/drawing/2014/main" id="{0EB01B28-03E0-413C-ABDE-169718559A4C}"/>
              </a:ext>
            </a:extLst>
          </p:cNvPr>
          <p:cNvSpPr>
            <a:spLocks noChangeArrowheads="1"/>
          </p:cNvSpPr>
          <p:nvPr/>
        </p:nvSpPr>
        <p:spPr bwMode="auto">
          <a:xfrm>
            <a:off x="6096000" y="53340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t>Adolf Hitler</a:t>
            </a:r>
          </a:p>
        </p:txBody>
      </p:sp>
      <p:pic>
        <p:nvPicPr>
          <p:cNvPr id="3079" name="Picture 7">
            <a:extLst>
              <a:ext uri="{FF2B5EF4-FFF2-40B4-BE49-F238E27FC236}">
                <a16:creationId xmlns:a16="http://schemas.microsoft.com/office/drawing/2014/main" id="{C033A047-7567-43A2-A84B-3C9F76B2FB0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419725" y="1752600"/>
            <a:ext cx="2654300" cy="3505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p:cTn id="11" dur="1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07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075">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circle(in)">
                                      <p:cBhvr>
                                        <p:cTn id="17" dur="2000"/>
                                        <p:tgtEl>
                                          <p:spTgt spid="3079"/>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078"/>
                                        </p:tgtEl>
                                        <p:attrNameLst>
                                          <p:attrName>style.visibility</p:attrName>
                                        </p:attrNameLst>
                                      </p:cBhvr>
                                      <p:to>
                                        <p:strVal val="visible"/>
                                      </p:to>
                                    </p:set>
                                    <p:anim calcmode="lin" valueType="num">
                                      <p:cBhvr>
                                        <p:cTn id="20" dur="1000" fill="hold"/>
                                        <p:tgtEl>
                                          <p:spTgt spid="3078"/>
                                        </p:tgtEl>
                                        <p:attrNameLst>
                                          <p:attrName>ppt_w</p:attrName>
                                        </p:attrNameLst>
                                      </p:cBhvr>
                                      <p:tavLst>
                                        <p:tav tm="0">
                                          <p:val>
                                            <p:fltVal val="0"/>
                                          </p:val>
                                        </p:tav>
                                        <p:tav tm="100000">
                                          <p:val>
                                            <p:strVal val="#ppt_w"/>
                                          </p:val>
                                        </p:tav>
                                      </p:tavLst>
                                    </p:anim>
                                    <p:anim calcmode="lin" valueType="num">
                                      <p:cBhvr>
                                        <p:cTn id="21" dur="1000" fill="hold"/>
                                        <p:tgtEl>
                                          <p:spTgt spid="3078"/>
                                        </p:tgtEl>
                                        <p:attrNameLst>
                                          <p:attrName>ppt_h</p:attrName>
                                        </p:attrNameLst>
                                      </p:cBhvr>
                                      <p:tavLst>
                                        <p:tav tm="0">
                                          <p:val>
                                            <p:fltVal val="0"/>
                                          </p:val>
                                        </p:tav>
                                        <p:tav tm="100000">
                                          <p:val>
                                            <p:strVal val="#ppt_h"/>
                                          </p:val>
                                        </p:tav>
                                      </p:tavLst>
                                    </p:anim>
                                    <p:anim calcmode="lin" valueType="num">
                                      <p:cBhvr>
                                        <p:cTn id="22" dur="1000" fill="hold"/>
                                        <p:tgtEl>
                                          <p:spTgt spid="3078"/>
                                        </p:tgtEl>
                                        <p:attrNameLst>
                                          <p:attrName>style.rotation</p:attrName>
                                        </p:attrNameLst>
                                      </p:cBhvr>
                                      <p:tavLst>
                                        <p:tav tm="0">
                                          <p:val>
                                            <p:fltVal val="90"/>
                                          </p:val>
                                        </p:tav>
                                        <p:tav tm="100000">
                                          <p:val>
                                            <p:fltVal val="0"/>
                                          </p:val>
                                        </p:tav>
                                      </p:tavLst>
                                    </p:anim>
                                    <p:animEffect transition="in" filter="fade">
                                      <p:cBhvr>
                                        <p:cTn id="23"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4" grpId="0"/>
      <p:bldP spid="30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A5F2419-0A3E-40EF-A781-28955BECB337}"/>
              </a:ext>
            </a:extLst>
          </p:cNvPr>
          <p:cNvSpPr>
            <a:spLocks noGrp="1" noChangeArrowheads="1"/>
          </p:cNvSpPr>
          <p:nvPr>
            <p:ph type="title"/>
          </p:nvPr>
        </p:nvSpPr>
        <p:spPr>
          <a:xfrm>
            <a:off x="381000" y="152400"/>
            <a:ext cx="8229600" cy="762000"/>
          </a:xfrm>
        </p:spPr>
        <p:txBody>
          <a:bodyPr/>
          <a:lstStyle/>
          <a:p>
            <a:pPr fontAlgn="auto">
              <a:spcAft>
                <a:spcPts val="0"/>
              </a:spcAft>
              <a:defRPr/>
            </a:pPr>
            <a:r>
              <a:rPr lang="sl-SI" dirty="0"/>
              <a:t>Zgodnje življenje</a:t>
            </a:r>
            <a:endParaRPr lang="en-US" dirty="0"/>
          </a:p>
        </p:txBody>
      </p:sp>
      <p:sp>
        <p:nvSpPr>
          <p:cNvPr id="4099" name="Rectangle 3">
            <a:extLst>
              <a:ext uri="{FF2B5EF4-FFF2-40B4-BE49-F238E27FC236}">
                <a16:creationId xmlns:a16="http://schemas.microsoft.com/office/drawing/2014/main" id="{B434BBC5-2E71-42A4-B501-99343489A3DD}"/>
              </a:ext>
            </a:extLst>
          </p:cNvPr>
          <p:cNvSpPr>
            <a:spLocks noGrp="1" noChangeArrowheads="1"/>
          </p:cNvSpPr>
          <p:nvPr>
            <p:ph sz="quarter" idx="13"/>
          </p:nvPr>
        </p:nvSpPr>
        <p:spPr>
          <a:xfrm>
            <a:off x="152400" y="1066800"/>
            <a:ext cx="5791200" cy="5334000"/>
          </a:xfrm>
        </p:spPr>
        <p:txBody>
          <a:bodyPr wrap="square" numCol="1" anchor="t" anchorCtr="0" compatLnSpc="1">
            <a:prstTxWarp prst="textNoShape">
              <a:avLst/>
            </a:prstTxWarp>
          </a:bodyPr>
          <a:lstStyle/>
          <a:p>
            <a:pPr>
              <a:lnSpc>
                <a:spcPct val="80000"/>
              </a:lnSpc>
            </a:pPr>
            <a:r>
              <a:rPr lang="sl-SI" altLang="sl-SI" sz="2000"/>
              <a:t>Kot 5. otrok se je rodil 20. aprila 1889 v mestecu Braunu am Inn, očetu Alosiu Hitlerju in Klari Pölzl. </a:t>
            </a:r>
          </a:p>
          <a:p>
            <a:pPr>
              <a:lnSpc>
                <a:spcPct val="80000"/>
              </a:lnSpc>
            </a:pPr>
            <a:r>
              <a:rPr lang="en-US" altLang="sl-SI" sz="2000"/>
              <a:t>Očeta je Adolf Hitler v življenjepisu </a:t>
            </a:r>
            <a:r>
              <a:rPr lang="en-US" altLang="sl-SI" sz="2000" i="1"/>
              <a:t>Mein Kampf</a:t>
            </a:r>
            <a:r>
              <a:rPr lang="en-US" altLang="sl-SI" sz="2000"/>
              <a:t> opisal kot »vzkipljivega tirana«</a:t>
            </a:r>
            <a:r>
              <a:rPr lang="sl-SI" altLang="sl-SI" sz="2000">
                <a:latin typeface="Arial" panose="020B0604020202020204" pitchFamily="34" charset="0"/>
              </a:rPr>
              <a:t>.</a:t>
            </a:r>
            <a:r>
              <a:rPr lang="en-US" altLang="sl-SI" sz="2000"/>
              <a:t> Po pričevanjih znancev je bil oče Alois do žene in otrok hladen in grob. </a:t>
            </a:r>
          </a:p>
          <a:p>
            <a:pPr>
              <a:lnSpc>
                <a:spcPct val="80000"/>
              </a:lnSpc>
            </a:pPr>
            <a:r>
              <a:rPr lang="sl-SI" altLang="sl-SI" sz="2000"/>
              <a:t>Tu je naredil 5 let osnovne šole in se nato preselil na Dunaj, da bi študiral slikarstvo, a so ga na univerzi dvakrat zavrnili. </a:t>
            </a:r>
          </a:p>
          <a:p>
            <a:pPr>
              <a:lnSpc>
                <a:spcPct val="80000"/>
              </a:lnSpc>
            </a:pPr>
            <a:r>
              <a:rPr lang="sl-SI" altLang="sl-SI" sz="2000"/>
              <a:t>Pri 25 letih se je preselil v München, da bi se izognil vpoklicu v vojsko. </a:t>
            </a:r>
          </a:p>
          <a:p>
            <a:pPr>
              <a:lnSpc>
                <a:spcPct val="80000"/>
              </a:lnSpc>
            </a:pPr>
            <a:r>
              <a:rPr lang="sl-SI" altLang="sl-SI" sz="2000"/>
              <a:t>Zaradi pomanjkanja denarja pa se je  leto zatem prostovoljno javil v nemško vojsko.</a:t>
            </a:r>
          </a:p>
          <a:p>
            <a:pPr>
              <a:lnSpc>
                <a:spcPct val="80000"/>
              </a:lnSpc>
            </a:pPr>
            <a:r>
              <a:rPr lang="sl-SI" altLang="sl-SI" sz="2000"/>
              <a:t>Leta 1907 </a:t>
            </a:r>
            <a:r>
              <a:rPr lang="en-US" altLang="sl-SI" sz="2000"/>
              <a:t>mu je umrla mati. Zdravnik, ki je ni mogel rešiti pred smrtjo, je bil po naključju Jud. </a:t>
            </a:r>
          </a:p>
          <a:p>
            <a:pPr>
              <a:lnSpc>
                <a:spcPct val="80000"/>
              </a:lnSpc>
            </a:pPr>
            <a:endParaRPr lang="sl-SI" altLang="sl-SI" sz="2000"/>
          </a:p>
        </p:txBody>
      </p:sp>
      <p:pic>
        <p:nvPicPr>
          <p:cNvPr id="4101" name="Picture 5" descr="170px-Bundesarchiv_Bild_183-1989-0322-506,_Adolf_Hitler,_Kinderbild">
            <a:extLst>
              <a:ext uri="{FF2B5EF4-FFF2-40B4-BE49-F238E27FC236}">
                <a16:creationId xmlns:a16="http://schemas.microsoft.com/office/drawing/2014/main" id="{6FFD4994-DAA3-4CC9-98A5-BE253D6BD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143000"/>
            <a:ext cx="27051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a:extLst>
              <a:ext uri="{FF2B5EF4-FFF2-40B4-BE49-F238E27FC236}">
                <a16:creationId xmlns:a16="http://schemas.microsoft.com/office/drawing/2014/main" id="{FA5864DD-741B-4906-871F-CEE73B1A8268}"/>
              </a:ext>
            </a:extLst>
          </p:cNvPr>
          <p:cNvSpPr>
            <a:spLocks noChangeArrowheads="1"/>
          </p:cNvSpPr>
          <p:nvPr/>
        </p:nvSpPr>
        <p:spPr bwMode="auto">
          <a:xfrm>
            <a:off x="6772275" y="535305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t>Hitler kot otrok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 calcmode="lin" valueType="num">
                                      <p:cBhvr>
                                        <p:cTn id="11"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099">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099">
                                            <p:txEl>
                                              <p:pRg st="0" end="0"/>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 calcmode="lin" valueType="num">
                                      <p:cBhvr>
                                        <p:cTn id="18" dur="10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099">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099">
                                            <p:txEl>
                                              <p:pRg st="1" end="1"/>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p:cTn id="25" dur="10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099">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099">
                                            <p:txEl>
                                              <p:pRg st="2" end="2"/>
                                            </p:txEl>
                                          </p:spTgt>
                                        </p:tgtEl>
                                      </p:cBhvr>
                                    </p:animEffect>
                                  </p:childTnLst>
                                </p:cTn>
                              </p:par>
                            </p:childTnLst>
                          </p:cTn>
                        </p:par>
                        <p:par>
                          <p:cTn id="29" fill="hold" nodeType="afterGroup">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4099">
                                            <p:txEl>
                                              <p:pRg st="3" end="3"/>
                                            </p:txEl>
                                          </p:spTgt>
                                        </p:tgtEl>
                                        <p:attrNameLst>
                                          <p:attrName>style.visibility</p:attrName>
                                        </p:attrNameLst>
                                      </p:cBhvr>
                                      <p:to>
                                        <p:strVal val="visible"/>
                                      </p:to>
                                    </p:set>
                                    <p:anim calcmode="lin" valueType="num">
                                      <p:cBhvr>
                                        <p:cTn id="32" dur="10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4099">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4099">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4099">
                                            <p:txEl>
                                              <p:pRg st="3" end="3"/>
                                            </p:txEl>
                                          </p:spTgt>
                                        </p:tgtEl>
                                      </p:cBhvr>
                                    </p:animEffect>
                                  </p:childTnLst>
                                </p:cTn>
                              </p:par>
                            </p:childTnLst>
                          </p:cTn>
                        </p:par>
                        <p:par>
                          <p:cTn id="36" fill="hold" nodeType="afterGroup">
                            <p:stCondLst>
                              <p:cond delay="4500"/>
                            </p:stCondLst>
                            <p:childTnLst>
                              <p:par>
                                <p:cTn id="37" presetID="31" presetClass="entr" presetSubtype="0" fill="hold" grpId="0" nodeType="afterEffect">
                                  <p:stCondLst>
                                    <p:cond delay="0"/>
                                  </p:stCondLst>
                                  <p:childTnLst>
                                    <p:set>
                                      <p:cBhvr>
                                        <p:cTn id="38" dur="1" fill="hold">
                                          <p:stCondLst>
                                            <p:cond delay="0"/>
                                          </p:stCondLst>
                                        </p:cTn>
                                        <p:tgtEl>
                                          <p:spTgt spid="4099">
                                            <p:txEl>
                                              <p:pRg st="4" end="4"/>
                                            </p:txEl>
                                          </p:spTgt>
                                        </p:tgtEl>
                                        <p:attrNameLst>
                                          <p:attrName>style.visibility</p:attrName>
                                        </p:attrNameLst>
                                      </p:cBhvr>
                                      <p:to>
                                        <p:strVal val="visible"/>
                                      </p:to>
                                    </p:set>
                                    <p:anim calcmode="lin" valueType="num">
                                      <p:cBhvr>
                                        <p:cTn id="39" dur="10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09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099">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099">
                                            <p:txEl>
                                              <p:pRg st="4" end="4"/>
                                            </p:txEl>
                                          </p:spTgt>
                                        </p:tgtEl>
                                      </p:cBhvr>
                                    </p:animEffect>
                                  </p:childTnLst>
                                </p:cTn>
                              </p:par>
                            </p:childTnLst>
                          </p:cTn>
                        </p:par>
                        <p:par>
                          <p:cTn id="43" fill="hold" nodeType="afterGroup">
                            <p:stCondLst>
                              <p:cond delay="5500"/>
                            </p:stCondLst>
                            <p:childTnLst>
                              <p:par>
                                <p:cTn id="44" presetID="31" presetClass="entr" presetSubtype="0" fill="hold" grpId="0" nodeType="afterEffect">
                                  <p:stCondLst>
                                    <p:cond delay="0"/>
                                  </p:stCondLst>
                                  <p:childTnLst>
                                    <p:set>
                                      <p:cBhvr>
                                        <p:cTn id="45" dur="1" fill="hold">
                                          <p:stCondLst>
                                            <p:cond delay="0"/>
                                          </p:stCondLst>
                                        </p:cTn>
                                        <p:tgtEl>
                                          <p:spTgt spid="4099">
                                            <p:txEl>
                                              <p:pRg st="5" end="5"/>
                                            </p:txEl>
                                          </p:spTgt>
                                        </p:tgtEl>
                                        <p:attrNameLst>
                                          <p:attrName>style.visibility</p:attrName>
                                        </p:attrNameLst>
                                      </p:cBhvr>
                                      <p:to>
                                        <p:strVal val="visible"/>
                                      </p:to>
                                    </p:set>
                                    <p:anim calcmode="lin" valueType="num">
                                      <p:cBhvr>
                                        <p:cTn id="46" dur="10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4099">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4099">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4099">
                                            <p:txEl>
                                              <p:pRg st="5" end="5"/>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4101"/>
                                        </p:tgtEl>
                                        <p:attrNameLst>
                                          <p:attrName>style.visibility</p:attrName>
                                        </p:attrNameLst>
                                      </p:cBhvr>
                                      <p:to>
                                        <p:strVal val="visible"/>
                                      </p:to>
                                    </p:set>
                                    <p:animEffect transition="in" filter="circle(in)">
                                      <p:cBhvr>
                                        <p:cTn id="52" dur="2000"/>
                                        <p:tgtEl>
                                          <p:spTgt spid="410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102"/>
                                        </p:tgtEl>
                                        <p:attrNameLst>
                                          <p:attrName>style.visibility</p:attrName>
                                        </p:attrNameLst>
                                      </p:cBhvr>
                                      <p:to>
                                        <p:strVal val="visible"/>
                                      </p:to>
                                    </p:set>
                                    <p:anim calcmode="lin" valueType="num">
                                      <p:cBhvr>
                                        <p:cTn id="55" dur="1000" fill="hold"/>
                                        <p:tgtEl>
                                          <p:spTgt spid="4102"/>
                                        </p:tgtEl>
                                        <p:attrNameLst>
                                          <p:attrName>ppt_w</p:attrName>
                                        </p:attrNameLst>
                                      </p:cBhvr>
                                      <p:tavLst>
                                        <p:tav tm="0">
                                          <p:val>
                                            <p:fltVal val="0"/>
                                          </p:val>
                                        </p:tav>
                                        <p:tav tm="100000">
                                          <p:val>
                                            <p:strVal val="#ppt_w"/>
                                          </p:val>
                                        </p:tav>
                                      </p:tavLst>
                                    </p:anim>
                                    <p:anim calcmode="lin" valueType="num">
                                      <p:cBhvr>
                                        <p:cTn id="56" dur="1000" fill="hold"/>
                                        <p:tgtEl>
                                          <p:spTgt spid="4102"/>
                                        </p:tgtEl>
                                        <p:attrNameLst>
                                          <p:attrName>ppt_h</p:attrName>
                                        </p:attrNameLst>
                                      </p:cBhvr>
                                      <p:tavLst>
                                        <p:tav tm="0">
                                          <p:val>
                                            <p:fltVal val="0"/>
                                          </p:val>
                                        </p:tav>
                                        <p:tav tm="100000">
                                          <p:val>
                                            <p:strVal val="#ppt_h"/>
                                          </p:val>
                                        </p:tav>
                                      </p:tavLst>
                                    </p:anim>
                                    <p:anim calcmode="lin" valueType="num">
                                      <p:cBhvr>
                                        <p:cTn id="57" dur="1000" fill="hold"/>
                                        <p:tgtEl>
                                          <p:spTgt spid="4102"/>
                                        </p:tgtEl>
                                        <p:attrNameLst>
                                          <p:attrName>style.rotation</p:attrName>
                                        </p:attrNameLst>
                                      </p:cBhvr>
                                      <p:tavLst>
                                        <p:tav tm="0">
                                          <p:val>
                                            <p:fltVal val="90"/>
                                          </p:val>
                                        </p:tav>
                                        <p:tav tm="100000">
                                          <p:val>
                                            <p:fltVal val="0"/>
                                          </p:val>
                                        </p:tav>
                                      </p:tavLst>
                                    </p:anim>
                                    <p:animEffect transition="in" filter="fade">
                                      <p:cBhvr>
                                        <p:cTn id="58"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689B2BD-0151-4B50-9403-B0F1D07CBBF1}"/>
              </a:ext>
            </a:extLst>
          </p:cNvPr>
          <p:cNvSpPr>
            <a:spLocks noGrp="1" noChangeArrowheads="1"/>
          </p:cNvSpPr>
          <p:nvPr>
            <p:ph type="title"/>
          </p:nvPr>
        </p:nvSpPr>
        <p:spPr>
          <a:xfrm>
            <a:off x="457200" y="0"/>
            <a:ext cx="8229600" cy="1143000"/>
          </a:xfrm>
        </p:spPr>
        <p:txBody>
          <a:bodyPr/>
          <a:lstStyle/>
          <a:p>
            <a:pPr fontAlgn="auto">
              <a:spcAft>
                <a:spcPts val="0"/>
              </a:spcAft>
              <a:defRPr/>
            </a:pPr>
            <a:r>
              <a:rPr lang="sl-SI" dirty="0"/>
              <a:t>Vstop v vojsko</a:t>
            </a:r>
            <a:endParaRPr lang="en-US" dirty="0"/>
          </a:p>
        </p:txBody>
      </p:sp>
      <p:sp>
        <p:nvSpPr>
          <p:cNvPr id="6147" name="Rectangle 3">
            <a:extLst>
              <a:ext uri="{FF2B5EF4-FFF2-40B4-BE49-F238E27FC236}">
                <a16:creationId xmlns:a16="http://schemas.microsoft.com/office/drawing/2014/main" id="{44347515-DA8A-4E7C-8A3C-A08FF72752D8}"/>
              </a:ext>
            </a:extLst>
          </p:cNvPr>
          <p:cNvSpPr>
            <a:spLocks noGrp="1" noChangeArrowheads="1"/>
          </p:cNvSpPr>
          <p:nvPr>
            <p:ph sz="quarter" idx="13"/>
          </p:nvPr>
        </p:nvSpPr>
        <p:spPr>
          <a:xfrm>
            <a:off x="381000" y="1143000"/>
            <a:ext cx="8229600" cy="2971800"/>
          </a:xfrm>
        </p:spPr>
        <p:txBody>
          <a:bodyPr/>
          <a:lstStyle/>
          <a:p>
            <a:pPr fontAlgn="auto">
              <a:lnSpc>
                <a:spcPct val="90000"/>
              </a:lnSpc>
              <a:defRPr/>
            </a:pPr>
            <a:r>
              <a:rPr lang="sl-SI" sz="2000" dirty="0"/>
              <a:t>O</a:t>
            </a:r>
            <a:r>
              <a:rPr lang="en-US" sz="2000" dirty="0"/>
              <a:t>b </a:t>
            </a:r>
            <a:r>
              <a:rPr lang="en-US" sz="2000" dirty="0" err="1"/>
              <a:t>izbruhu</a:t>
            </a:r>
            <a:r>
              <a:rPr lang="en-US" sz="2000" dirty="0"/>
              <a:t> </a:t>
            </a:r>
            <a:r>
              <a:rPr lang="en-US" sz="2000" dirty="0" err="1"/>
              <a:t>prve</a:t>
            </a:r>
            <a:r>
              <a:rPr lang="en-US" sz="2000" dirty="0"/>
              <a:t> </a:t>
            </a:r>
            <a:r>
              <a:rPr lang="en-US" sz="2000" dirty="0" err="1"/>
              <a:t>svetovne</a:t>
            </a:r>
            <a:r>
              <a:rPr lang="en-US" sz="2000" dirty="0"/>
              <a:t> </a:t>
            </a:r>
            <a:r>
              <a:rPr lang="en-US" sz="2000" dirty="0" err="1"/>
              <a:t>vojne</a:t>
            </a:r>
            <a:r>
              <a:rPr lang="en-US" sz="2000" dirty="0"/>
              <a:t> </a:t>
            </a:r>
            <a:r>
              <a:rPr lang="en-US" sz="2000" dirty="0" err="1"/>
              <a:t>pridružil</a:t>
            </a:r>
            <a:r>
              <a:rPr lang="en-US" sz="2000" dirty="0"/>
              <a:t> </a:t>
            </a:r>
            <a:r>
              <a:rPr lang="en-US" sz="2000" dirty="0" err="1"/>
              <a:t>bavarski</a:t>
            </a:r>
            <a:r>
              <a:rPr lang="en-US" sz="2000" dirty="0"/>
              <a:t> </a:t>
            </a:r>
            <a:r>
              <a:rPr lang="en-US" sz="2000" dirty="0" err="1"/>
              <a:t>vojski</a:t>
            </a:r>
            <a:r>
              <a:rPr lang="en-US" sz="2000" dirty="0"/>
              <a:t>.</a:t>
            </a:r>
            <a:endParaRPr lang="sl-SI" sz="2000" dirty="0"/>
          </a:p>
          <a:p>
            <a:pPr fontAlgn="auto">
              <a:lnSpc>
                <a:spcPct val="90000"/>
              </a:lnSpc>
              <a:defRPr/>
            </a:pPr>
            <a:r>
              <a:rPr lang="en-US" sz="2000" dirty="0" err="1"/>
              <a:t>Marca</a:t>
            </a:r>
            <a:r>
              <a:rPr lang="en-US" sz="2000" dirty="0"/>
              <a:t> 1917  </a:t>
            </a:r>
            <a:r>
              <a:rPr lang="sl-SI" sz="2000" dirty="0"/>
              <a:t>je bil </a:t>
            </a:r>
            <a:r>
              <a:rPr lang="en-US" sz="2000" dirty="0"/>
              <a:t> front</a:t>
            </a:r>
            <a:r>
              <a:rPr lang="sl-SI" sz="2000" dirty="0"/>
              <a:t>i</a:t>
            </a:r>
            <a:r>
              <a:rPr lang="en-US" sz="2000" dirty="0"/>
              <a:t>, </a:t>
            </a:r>
            <a:r>
              <a:rPr lang="en-US" sz="2000" dirty="0" err="1"/>
              <a:t>kjer</a:t>
            </a:r>
            <a:r>
              <a:rPr lang="en-US" sz="2000" dirty="0"/>
              <a:t> je </a:t>
            </a:r>
            <a:r>
              <a:rPr lang="en-US" sz="2000" dirty="0" err="1"/>
              <a:t>bil</a:t>
            </a:r>
            <a:r>
              <a:rPr lang="en-US" sz="2000" dirty="0"/>
              <a:t> </a:t>
            </a:r>
            <a:r>
              <a:rPr lang="en-US" sz="2000" dirty="0" err="1"/>
              <a:t>zaradi</a:t>
            </a:r>
            <a:r>
              <a:rPr lang="en-US" sz="2000" dirty="0"/>
              <a:t> </a:t>
            </a:r>
            <a:r>
              <a:rPr lang="en-US" sz="2000" dirty="0" err="1"/>
              <a:t>dobrega</a:t>
            </a:r>
            <a:r>
              <a:rPr lang="en-US" sz="2000" dirty="0"/>
              <a:t> </a:t>
            </a:r>
            <a:r>
              <a:rPr lang="en-US" sz="2000" dirty="0" err="1"/>
              <a:t>bojevanja</a:t>
            </a:r>
            <a:r>
              <a:rPr lang="en-US" sz="2000" dirty="0"/>
              <a:t> </a:t>
            </a:r>
            <a:r>
              <a:rPr lang="en-US" sz="2000" dirty="0" err="1"/>
              <a:t>odlikovan</a:t>
            </a:r>
            <a:r>
              <a:rPr lang="en-US" sz="2000" dirty="0"/>
              <a:t> z </a:t>
            </a:r>
            <a:r>
              <a:rPr lang="en-US" sz="2000" dirty="0" err="1"/>
              <a:t>železnim</a:t>
            </a:r>
            <a:r>
              <a:rPr lang="en-US" sz="2000" dirty="0"/>
              <a:t> </a:t>
            </a:r>
            <a:r>
              <a:rPr lang="en-US" sz="2000" dirty="0" err="1"/>
              <a:t>križcem</a:t>
            </a:r>
            <a:r>
              <a:rPr lang="en-US" sz="2000" dirty="0"/>
              <a:t> </a:t>
            </a:r>
            <a:r>
              <a:rPr lang="en-US" sz="2000" dirty="0" err="1"/>
              <a:t>prve</a:t>
            </a:r>
            <a:r>
              <a:rPr lang="en-US" sz="2000" dirty="0"/>
              <a:t> in </a:t>
            </a:r>
            <a:r>
              <a:rPr lang="en-US" sz="2000" dirty="0" err="1"/>
              <a:t>druge</a:t>
            </a:r>
            <a:r>
              <a:rPr lang="en-US" sz="2000" dirty="0"/>
              <a:t> </a:t>
            </a:r>
            <a:r>
              <a:rPr lang="en-US" sz="2000" dirty="0" err="1"/>
              <a:t>stopnje</a:t>
            </a:r>
            <a:r>
              <a:rPr lang="en-US" sz="2000" dirty="0"/>
              <a:t>.</a:t>
            </a:r>
            <a:endParaRPr lang="sl-SI" sz="2000" dirty="0"/>
          </a:p>
          <a:p>
            <a:pPr fontAlgn="auto">
              <a:lnSpc>
                <a:spcPct val="90000"/>
              </a:lnSpc>
              <a:defRPr/>
            </a:pPr>
            <a:r>
              <a:rPr lang="en-US" sz="2000" dirty="0" err="1"/>
              <a:t>Kasneje</a:t>
            </a:r>
            <a:r>
              <a:rPr lang="en-US" sz="2000" dirty="0"/>
              <a:t> se je </a:t>
            </a:r>
            <a:r>
              <a:rPr lang="en-US" sz="2000" dirty="0" err="1"/>
              <a:t>na</a:t>
            </a:r>
            <a:r>
              <a:rPr lang="en-US" sz="2000" dirty="0"/>
              <a:t> </a:t>
            </a:r>
            <a:r>
              <a:rPr lang="en-US" sz="2000" dirty="0" err="1"/>
              <a:t>tej</a:t>
            </a:r>
            <a:r>
              <a:rPr lang="en-US" sz="2000" dirty="0"/>
              <a:t> </a:t>
            </a:r>
            <a:r>
              <a:rPr lang="en-US" sz="2000" dirty="0" err="1"/>
              <a:t>fronti</a:t>
            </a:r>
            <a:r>
              <a:rPr lang="en-US" sz="2000" dirty="0"/>
              <a:t> </a:t>
            </a:r>
            <a:r>
              <a:rPr lang="en-US" sz="2000" dirty="0" err="1"/>
              <a:t>zastrupil</a:t>
            </a:r>
            <a:r>
              <a:rPr lang="en-US" sz="2000" dirty="0"/>
              <a:t> z </a:t>
            </a:r>
            <a:r>
              <a:rPr lang="en-US" sz="2000" dirty="0" err="1"/>
              <a:t>iperitom</a:t>
            </a:r>
            <a:r>
              <a:rPr lang="en-US" sz="2000" dirty="0"/>
              <a:t> in </a:t>
            </a:r>
            <a:r>
              <a:rPr lang="en-US" sz="2000" dirty="0" err="1"/>
              <a:t>konec</a:t>
            </a:r>
            <a:r>
              <a:rPr lang="en-US" sz="2000" dirty="0"/>
              <a:t> </a:t>
            </a:r>
            <a:r>
              <a:rPr lang="en-US" sz="2000" dirty="0" err="1"/>
              <a:t>vojne</a:t>
            </a:r>
            <a:r>
              <a:rPr lang="en-US" sz="2000" dirty="0"/>
              <a:t> </a:t>
            </a:r>
            <a:r>
              <a:rPr lang="en-US" sz="2000" dirty="0" err="1"/>
              <a:t>dočakal</a:t>
            </a:r>
            <a:r>
              <a:rPr lang="en-US" sz="2000" dirty="0"/>
              <a:t> v </a:t>
            </a:r>
            <a:r>
              <a:rPr lang="en-US" sz="2000" dirty="0" err="1"/>
              <a:t>bolnišnici</a:t>
            </a:r>
            <a:r>
              <a:rPr lang="en-US" sz="2000" dirty="0"/>
              <a:t>, s </a:t>
            </a:r>
            <a:r>
              <a:rPr lang="en-US" sz="2000" dirty="0" err="1"/>
              <a:t>činom</a:t>
            </a:r>
            <a:r>
              <a:rPr lang="en-US" sz="2000" dirty="0"/>
              <a:t> </a:t>
            </a:r>
            <a:r>
              <a:rPr lang="en-US" sz="2000" dirty="0" err="1"/>
              <a:t>poddesetnika</a:t>
            </a:r>
            <a:r>
              <a:rPr lang="en-US" sz="2000" dirty="0"/>
              <a:t>.</a:t>
            </a:r>
          </a:p>
        </p:txBody>
      </p:sp>
      <p:pic>
        <p:nvPicPr>
          <p:cNvPr id="6149" name="Picture 5" descr="hitler07">
            <a:extLst>
              <a:ext uri="{FF2B5EF4-FFF2-40B4-BE49-F238E27FC236}">
                <a16:creationId xmlns:a16="http://schemas.microsoft.com/office/drawing/2014/main" id="{9FFA2C33-EA9C-41D8-8A2E-4C36C32A4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5715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a:extLst>
              <a:ext uri="{FF2B5EF4-FFF2-40B4-BE49-F238E27FC236}">
                <a16:creationId xmlns:a16="http://schemas.microsoft.com/office/drawing/2014/main" id="{89623E5B-D88E-4B05-87B5-ACF274B47471}"/>
              </a:ext>
            </a:extLst>
          </p:cNvPr>
          <p:cNvSpPr>
            <a:spLocks noChangeArrowheads="1"/>
          </p:cNvSpPr>
          <p:nvPr/>
        </p:nvSpPr>
        <p:spPr bwMode="auto">
          <a:xfrm>
            <a:off x="2819400" y="5940425"/>
            <a:ext cx="28194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t>              Hitler v vojski</a:t>
            </a:r>
            <a:br>
              <a:rPr lang="sl-SI" altLang="sl-SI" b="1"/>
            </a:br>
            <a:endParaRPr lang="sl-SI" altLang="sl-SI" b="1"/>
          </a:p>
          <a:p>
            <a:pPr>
              <a:buFontTx/>
              <a:buChar char="•"/>
            </a:pPr>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p:cTn id="11" dur="10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147">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6147">
                                            <p:txEl>
                                              <p:pRg st="0" end="0"/>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 calcmode="lin" valueType="num">
                                      <p:cBhvr>
                                        <p:cTn id="18" dur="10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14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6147">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6147">
                                            <p:txEl>
                                              <p:pRg st="1" end="1"/>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p:cTn id="25" dur="10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6147">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6147">
                                            <p:txEl>
                                              <p:pRg st="2" end="2"/>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6149"/>
                                        </p:tgtEl>
                                        <p:attrNameLst>
                                          <p:attrName>style.visibility</p:attrName>
                                        </p:attrNameLst>
                                      </p:cBhvr>
                                      <p:to>
                                        <p:strVal val="visible"/>
                                      </p:to>
                                    </p:set>
                                    <p:animEffect transition="in" filter="circle(in)">
                                      <p:cBhvr>
                                        <p:cTn id="31" dur="2000"/>
                                        <p:tgtEl>
                                          <p:spTgt spid="6149"/>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6150"/>
                                        </p:tgtEl>
                                        <p:attrNameLst>
                                          <p:attrName>style.visibility</p:attrName>
                                        </p:attrNameLst>
                                      </p:cBhvr>
                                      <p:to>
                                        <p:strVal val="visible"/>
                                      </p:to>
                                    </p:set>
                                    <p:anim calcmode="lin" valueType="num">
                                      <p:cBhvr>
                                        <p:cTn id="34" dur="1000" fill="hold"/>
                                        <p:tgtEl>
                                          <p:spTgt spid="6150"/>
                                        </p:tgtEl>
                                        <p:attrNameLst>
                                          <p:attrName>ppt_w</p:attrName>
                                        </p:attrNameLst>
                                      </p:cBhvr>
                                      <p:tavLst>
                                        <p:tav tm="0">
                                          <p:val>
                                            <p:fltVal val="0"/>
                                          </p:val>
                                        </p:tav>
                                        <p:tav tm="100000">
                                          <p:val>
                                            <p:strVal val="#ppt_w"/>
                                          </p:val>
                                        </p:tav>
                                      </p:tavLst>
                                    </p:anim>
                                    <p:anim calcmode="lin" valueType="num">
                                      <p:cBhvr>
                                        <p:cTn id="35" dur="1000" fill="hold"/>
                                        <p:tgtEl>
                                          <p:spTgt spid="6150"/>
                                        </p:tgtEl>
                                        <p:attrNameLst>
                                          <p:attrName>ppt_h</p:attrName>
                                        </p:attrNameLst>
                                      </p:cBhvr>
                                      <p:tavLst>
                                        <p:tav tm="0">
                                          <p:val>
                                            <p:fltVal val="0"/>
                                          </p:val>
                                        </p:tav>
                                        <p:tav tm="100000">
                                          <p:val>
                                            <p:strVal val="#ppt_h"/>
                                          </p:val>
                                        </p:tav>
                                      </p:tavLst>
                                    </p:anim>
                                    <p:anim calcmode="lin" valueType="num">
                                      <p:cBhvr>
                                        <p:cTn id="36" dur="1000" fill="hold"/>
                                        <p:tgtEl>
                                          <p:spTgt spid="6150"/>
                                        </p:tgtEl>
                                        <p:attrNameLst>
                                          <p:attrName>style.rotation</p:attrName>
                                        </p:attrNameLst>
                                      </p:cBhvr>
                                      <p:tavLst>
                                        <p:tav tm="0">
                                          <p:val>
                                            <p:fltVal val="90"/>
                                          </p:val>
                                        </p:tav>
                                        <p:tav tm="100000">
                                          <p:val>
                                            <p:fltVal val="0"/>
                                          </p:val>
                                        </p:tav>
                                      </p:tavLst>
                                    </p:anim>
                                    <p:animEffect transition="in" filter="fade">
                                      <p:cBhvr>
                                        <p:cTn id="37"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67439BE-7234-43D0-A64D-CB1DDD9811CB}"/>
              </a:ext>
            </a:extLst>
          </p:cNvPr>
          <p:cNvSpPr>
            <a:spLocks noGrp="1" noChangeArrowheads="1"/>
          </p:cNvSpPr>
          <p:nvPr>
            <p:ph type="title"/>
          </p:nvPr>
        </p:nvSpPr>
        <p:spPr/>
        <p:txBody>
          <a:bodyPr/>
          <a:lstStyle/>
          <a:p>
            <a:pPr fontAlgn="auto">
              <a:spcAft>
                <a:spcPts val="0"/>
              </a:spcAft>
              <a:defRPr/>
            </a:pPr>
            <a:r>
              <a:rPr lang="sl-SI" dirty="0"/>
              <a:t>Hitlerjev vpliv na množice</a:t>
            </a:r>
            <a:endParaRPr lang="en-US" dirty="0"/>
          </a:p>
        </p:txBody>
      </p:sp>
      <p:sp>
        <p:nvSpPr>
          <p:cNvPr id="7171" name="Rectangle 3">
            <a:extLst>
              <a:ext uri="{FF2B5EF4-FFF2-40B4-BE49-F238E27FC236}">
                <a16:creationId xmlns:a16="http://schemas.microsoft.com/office/drawing/2014/main" id="{760CE909-C445-4B46-8F68-8AD4F131F5EB}"/>
              </a:ext>
            </a:extLst>
          </p:cNvPr>
          <p:cNvSpPr>
            <a:spLocks noGrp="1" noChangeArrowheads="1"/>
          </p:cNvSpPr>
          <p:nvPr>
            <p:ph sz="quarter" idx="13"/>
          </p:nvPr>
        </p:nvSpPr>
        <p:spPr/>
        <p:txBody>
          <a:bodyPr/>
          <a:lstStyle/>
          <a:p>
            <a:pPr fontAlgn="auto">
              <a:lnSpc>
                <a:spcPct val="90000"/>
              </a:lnSpc>
              <a:defRPr/>
            </a:pPr>
            <a:r>
              <a:rPr lang="en-US" sz="2000" dirty="0" err="1"/>
              <a:t>Jeseni</a:t>
            </a:r>
            <a:r>
              <a:rPr lang="en-US" sz="2000" dirty="0"/>
              <a:t> </a:t>
            </a:r>
            <a:r>
              <a:rPr lang="en-US" sz="2000" dirty="0" err="1"/>
              <a:t>leta</a:t>
            </a:r>
            <a:r>
              <a:rPr lang="en-US" sz="2000" dirty="0"/>
              <a:t> 1919 je Hitler </a:t>
            </a:r>
            <a:r>
              <a:rPr lang="en-US" sz="2000" dirty="0" err="1"/>
              <a:t>začel</a:t>
            </a:r>
            <a:r>
              <a:rPr lang="en-US" sz="2000" dirty="0"/>
              <a:t> </a:t>
            </a:r>
            <a:r>
              <a:rPr lang="en-US" sz="2000" dirty="0" err="1"/>
              <a:t>doživljati</a:t>
            </a:r>
            <a:r>
              <a:rPr lang="en-US" sz="2000" dirty="0"/>
              <a:t> </a:t>
            </a:r>
            <a:r>
              <a:rPr lang="en-US" sz="2000" dirty="0" err="1"/>
              <a:t>svoj</a:t>
            </a:r>
            <a:r>
              <a:rPr lang="en-US" sz="2000" dirty="0"/>
              <a:t> </a:t>
            </a:r>
            <a:r>
              <a:rPr lang="en-US" sz="2000" dirty="0" err="1"/>
              <a:t>politični</a:t>
            </a:r>
            <a:r>
              <a:rPr lang="en-US" sz="2000" dirty="0"/>
              <a:t> </a:t>
            </a:r>
            <a:r>
              <a:rPr lang="en-US" sz="2000" dirty="0" err="1"/>
              <a:t>prodor</a:t>
            </a:r>
            <a:r>
              <a:rPr lang="en-US" sz="2000" dirty="0"/>
              <a:t>. </a:t>
            </a:r>
            <a:r>
              <a:rPr lang="en-US" sz="2000" dirty="0" err="1"/>
              <a:t>Stopil</a:t>
            </a:r>
            <a:r>
              <a:rPr lang="en-US" sz="2000" dirty="0"/>
              <a:t> je v </a:t>
            </a:r>
            <a:r>
              <a:rPr lang="en-US" sz="2000" dirty="0" err="1"/>
              <a:t>Nemško</a:t>
            </a:r>
            <a:r>
              <a:rPr lang="en-US" sz="2000" dirty="0"/>
              <a:t> </a:t>
            </a:r>
            <a:r>
              <a:rPr lang="en-US" sz="2000" dirty="0" err="1"/>
              <a:t>delavsko</a:t>
            </a:r>
            <a:r>
              <a:rPr lang="en-US" sz="2000" dirty="0"/>
              <a:t> </a:t>
            </a:r>
            <a:r>
              <a:rPr lang="en-US" sz="2000" dirty="0" err="1"/>
              <a:t>stranko</a:t>
            </a:r>
            <a:r>
              <a:rPr lang="en-US" sz="2000" dirty="0"/>
              <a:t>, </a:t>
            </a:r>
            <a:r>
              <a:rPr lang="en-US" sz="2000" dirty="0" err="1"/>
              <a:t>ki</a:t>
            </a:r>
            <a:r>
              <a:rPr lang="en-US" sz="2000" dirty="0"/>
              <a:t> </a:t>
            </a:r>
            <a:r>
              <a:rPr lang="en-US" sz="2000" dirty="0" err="1"/>
              <a:t>jo</a:t>
            </a:r>
            <a:r>
              <a:rPr lang="en-US" sz="2000" dirty="0"/>
              <a:t> je </a:t>
            </a:r>
            <a:r>
              <a:rPr lang="en-US" sz="2000" dirty="0" err="1"/>
              <a:t>kmalu</a:t>
            </a:r>
            <a:r>
              <a:rPr lang="en-US" sz="2000" dirty="0"/>
              <a:t> </a:t>
            </a:r>
            <a:r>
              <a:rPr lang="en-US" sz="2000" dirty="0" err="1"/>
              <a:t>preimenoval</a:t>
            </a:r>
            <a:r>
              <a:rPr lang="en-US" sz="2000" dirty="0"/>
              <a:t> v </a:t>
            </a:r>
            <a:r>
              <a:rPr lang="en-US" sz="2000" dirty="0" err="1"/>
              <a:t>Nacionalsocialistično</a:t>
            </a:r>
            <a:r>
              <a:rPr lang="en-US" sz="2000" dirty="0"/>
              <a:t> </a:t>
            </a:r>
            <a:r>
              <a:rPr lang="en-US" sz="2000" dirty="0" err="1"/>
              <a:t>nemško</a:t>
            </a:r>
            <a:r>
              <a:rPr lang="en-US" sz="2000" dirty="0"/>
              <a:t> </a:t>
            </a:r>
            <a:r>
              <a:rPr lang="en-US" sz="2000" dirty="0" err="1"/>
              <a:t>delavsko</a:t>
            </a:r>
            <a:r>
              <a:rPr lang="en-US" sz="2000" dirty="0"/>
              <a:t> </a:t>
            </a:r>
            <a:r>
              <a:rPr lang="en-US" sz="2000" dirty="0" err="1"/>
              <a:t>stranko</a:t>
            </a:r>
            <a:r>
              <a:rPr lang="en-US" sz="2000" dirty="0"/>
              <a:t> (NSDAP</a:t>
            </a:r>
            <a:r>
              <a:rPr lang="sl-SI" sz="2000" dirty="0"/>
              <a:t>)</a:t>
            </a:r>
            <a:r>
              <a:rPr lang="en-US" sz="2000" dirty="0"/>
              <a:t>.</a:t>
            </a:r>
            <a:endParaRPr lang="sl-SI" sz="2000" dirty="0"/>
          </a:p>
          <a:p>
            <a:pPr fontAlgn="auto">
              <a:lnSpc>
                <a:spcPct val="90000"/>
              </a:lnSpc>
              <a:defRPr/>
            </a:pPr>
            <a:r>
              <a:rPr lang="sl-SI" sz="2000" dirty="0"/>
              <a:t>L</a:t>
            </a:r>
            <a:r>
              <a:rPr lang="en-US" sz="2000" dirty="0"/>
              <a:t>eta 1920 je Hitler </a:t>
            </a:r>
            <a:r>
              <a:rPr lang="en-US" sz="2000" dirty="0" err="1"/>
              <a:t>prvič</a:t>
            </a:r>
            <a:r>
              <a:rPr lang="en-US" sz="2000" dirty="0"/>
              <a:t> </a:t>
            </a:r>
            <a:r>
              <a:rPr lang="en-US" sz="2000" dirty="0" err="1"/>
              <a:t>govoril</a:t>
            </a:r>
            <a:r>
              <a:rPr lang="en-US" sz="2000" dirty="0"/>
              <a:t> </a:t>
            </a:r>
            <a:r>
              <a:rPr lang="en-US" sz="2000" dirty="0" err="1"/>
              <a:t>zbrani</a:t>
            </a:r>
            <a:r>
              <a:rPr lang="en-US" sz="2000" dirty="0"/>
              <a:t> </a:t>
            </a:r>
            <a:r>
              <a:rPr lang="en-US" sz="2000" dirty="0" err="1"/>
              <a:t>množici</a:t>
            </a:r>
            <a:r>
              <a:rPr lang="en-US" sz="2000" dirty="0"/>
              <a:t> in </a:t>
            </a:r>
            <a:r>
              <a:rPr lang="en-US" sz="2000" dirty="0" err="1"/>
              <a:t>dosegel</a:t>
            </a:r>
            <a:r>
              <a:rPr lang="en-US" sz="2000" dirty="0"/>
              <a:t> </a:t>
            </a:r>
            <a:r>
              <a:rPr lang="en-US" sz="2000" dirty="0" err="1"/>
              <a:t>velik</a:t>
            </a:r>
            <a:r>
              <a:rPr lang="en-US" sz="2000" dirty="0"/>
              <a:t> </a:t>
            </a:r>
            <a:r>
              <a:rPr lang="en-US" sz="2000" dirty="0" err="1"/>
              <a:t>uspeh</a:t>
            </a:r>
            <a:r>
              <a:rPr lang="en-US" sz="2000" dirty="0"/>
              <a:t>. </a:t>
            </a:r>
            <a:r>
              <a:rPr lang="en-US" sz="2000" dirty="0" err="1"/>
              <a:t>Kmalu</a:t>
            </a:r>
            <a:r>
              <a:rPr lang="en-US" sz="2000" dirty="0"/>
              <a:t> je </a:t>
            </a:r>
            <a:r>
              <a:rPr lang="en-US" sz="2000" dirty="0" err="1"/>
              <a:t>odkril</a:t>
            </a:r>
            <a:r>
              <a:rPr lang="en-US" sz="2000" dirty="0"/>
              <a:t>, da </a:t>
            </a:r>
            <a:r>
              <a:rPr lang="en-US" sz="2000" dirty="0" err="1"/>
              <a:t>lahko</a:t>
            </a:r>
            <a:r>
              <a:rPr lang="en-US" sz="2000" dirty="0"/>
              <a:t> s </a:t>
            </a:r>
            <a:r>
              <a:rPr lang="en-US" sz="2000" dirty="0" err="1"/>
              <a:t>svojim</a:t>
            </a:r>
            <a:r>
              <a:rPr lang="en-US" sz="2000" dirty="0"/>
              <a:t> </a:t>
            </a:r>
            <a:r>
              <a:rPr lang="en-US" sz="2000" dirty="0" err="1"/>
              <a:t>entuziastičnim</a:t>
            </a:r>
            <a:r>
              <a:rPr lang="en-US" sz="2000" dirty="0"/>
              <a:t> </a:t>
            </a:r>
            <a:r>
              <a:rPr lang="en-US" sz="2000" dirty="0" err="1"/>
              <a:t>govorjenjem</a:t>
            </a:r>
            <a:r>
              <a:rPr lang="en-US" sz="2000" dirty="0"/>
              <a:t> </a:t>
            </a:r>
            <a:r>
              <a:rPr lang="en-US" sz="2000" dirty="0" err="1"/>
              <a:t>vpliva</a:t>
            </a:r>
            <a:r>
              <a:rPr lang="en-US" sz="2000" dirty="0"/>
              <a:t> </a:t>
            </a:r>
            <a:r>
              <a:rPr lang="en-US" sz="2000" dirty="0" err="1"/>
              <a:t>na</a:t>
            </a:r>
            <a:r>
              <a:rPr lang="en-US" sz="2000" dirty="0"/>
              <a:t> </a:t>
            </a:r>
            <a:r>
              <a:rPr lang="en-US" sz="2000" dirty="0" err="1"/>
              <a:t>množice</a:t>
            </a:r>
            <a:r>
              <a:rPr lang="en-US" sz="2000" dirty="0"/>
              <a:t> in je </a:t>
            </a:r>
            <a:r>
              <a:rPr lang="en-US" sz="2000" dirty="0" err="1"/>
              <a:t>znal</a:t>
            </a:r>
            <a:r>
              <a:rPr lang="en-US" sz="2000" dirty="0"/>
              <a:t> </a:t>
            </a:r>
            <a:r>
              <a:rPr lang="en-US" sz="2000" dirty="0" err="1"/>
              <a:t>spraviti</a:t>
            </a:r>
            <a:r>
              <a:rPr lang="en-US" sz="2000" dirty="0"/>
              <a:t> </a:t>
            </a:r>
            <a:r>
              <a:rPr lang="en-US" sz="2000" dirty="0" err="1"/>
              <a:t>najrazličnejše</a:t>
            </a:r>
            <a:r>
              <a:rPr lang="en-US" sz="2000" dirty="0"/>
              <a:t> </a:t>
            </a:r>
            <a:r>
              <a:rPr lang="en-US" sz="2000" dirty="0" err="1"/>
              <a:t>ljudi</a:t>
            </a:r>
            <a:r>
              <a:rPr lang="en-US" sz="2000" dirty="0"/>
              <a:t> </a:t>
            </a:r>
            <a:r>
              <a:rPr lang="en-US" sz="2000" dirty="0" err="1"/>
              <a:t>na</a:t>
            </a:r>
            <a:r>
              <a:rPr lang="en-US" sz="2000" dirty="0"/>
              <a:t> </a:t>
            </a:r>
            <a:r>
              <a:rPr lang="en-US" sz="2000" dirty="0" err="1"/>
              <a:t>zborovanjih</a:t>
            </a:r>
            <a:r>
              <a:rPr lang="en-US" sz="2000" dirty="0"/>
              <a:t> v trans </a:t>
            </a:r>
            <a:r>
              <a:rPr lang="sl-SI" sz="2000" dirty="0"/>
              <a:t>. </a:t>
            </a:r>
          </a:p>
          <a:p>
            <a:pPr fontAlgn="auto">
              <a:lnSpc>
                <a:spcPct val="90000"/>
              </a:lnSpc>
              <a:defRPr/>
            </a:pPr>
            <a:r>
              <a:rPr lang="en-US" sz="2000" dirty="0"/>
              <a:t>To </a:t>
            </a:r>
            <a:r>
              <a:rPr lang="en-US" sz="2000" dirty="0" err="1"/>
              <a:t>Hitlerjevo</a:t>
            </a:r>
            <a:r>
              <a:rPr lang="en-US" sz="2000" dirty="0"/>
              <a:t> </a:t>
            </a:r>
            <a:r>
              <a:rPr lang="en-US" sz="2000" dirty="0" err="1"/>
              <a:t>delovanje</a:t>
            </a:r>
            <a:r>
              <a:rPr lang="en-US" sz="2000" dirty="0"/>
              <a:t> </a:t>
            </a:r>
            <a:r>
              <a:rPr lang="en-US" sz="2000" dirty="0" err="1"/>
              <a:t>na</a:t>
            </a:r>
            <a:r>
              <a:rPr lang="en-US" sz="2000" dirty="0"/>
              <a:t> </a:t>
            </a:r>
            <a:r>
              <a:rPr lang="en-US" sz="2000" dirty="0" err="1"/>
              <a:t>množice</a:t>
            </a:r>
            <a:r>
              <a:rPr lang="en-US" sz="2000" dirty="0"/>
              <a:t> je </a:t>
            </a:r>
            <a:r>
              <a:rPr lang="en-US" sz="2000" dirty="0" err="1"/>
              <a:t>bil</a:t>
            </a:r>
            <a:r>
              <a:rPr lang="sl-SI" sz="2000" dirty="0"/>
              <a:t>o</a:t>
            </a:r>
            <a:r>
              <a:rPr lang="en-US" sz="2000" dirty="0"/>
              <a:t> </a:t>
            </a:r>
            <a:r>
              <a:rPr lang="en-US" sz="2000" dirty="0" err="1"/>
              <a:t>dolgo</a:t>
            </a:r>
            <a:r>
              <a:rPr lang="en-US" sz="2000" dirty="0"/>
              <a:t> </a:t>
            </a:r>
            <a:r>
              <a:rPr lang="en-US" sz="2000" dirty="0" err="1"/>
              <a:t>časa</a:t>
            </a:r>
            <a:r>
              <a:rPr lang="en-US" sz="2000" dirty="0"/>
              <a:t> </a:t>
            </a:r>
            <a:r>
              <a:rPr lang="en-US" sz="2000" dirty="0" err="1"/>
              <a:t>edini</a:t>
            </a:r>
            <a:r>
              <a:rPr lang="en-US" sz="2000" dirty="0"/>
              <a:t> </a:t>
            </a:r>
            <a:r>
              <a:rPr lang="en-US" sz="2000" dirty="0" err="1"/>
              <a:t>politični</a:t>
            </a:r>
            <a:r>
              <a:rPr lang="en-US" sz="2000" dirty="0"/>
              <a:t> </a:t>
            </a:r>
            <a:r>
              <a:rPr lang="en-US" sz="2000" dirty="0" err="1"/>
              <a:t>kapital</a:t>
            </a:r>
            <a:r>
              <a:rPr lang="en-US" sz="2000" dirty="0"/>
              <a:t>, </a:t>
            </a:r>
            <a:r>
              <a:rPr lang="en-US" sz="2000" dirty="0" err="1"/>
              <a:t>ki</a:t>
            </a:r>
            <a:r>
              <a:rPr lang="en-US" sz="2000" dirty="0"/>
              <a:t> pa je </a:t>
            </a:r>
            <a:r>
              <a:rPr lang="en-US" sz="2000" dirty="0" err="1"/>
              <a:t>močno</a:t>
            </a:r>
            <a:r>
              <a:rPr lang="en-US" sz="2000" dirty="0"/>
              <a:t> </a:t>
            </a:r>
            <a:r>
              <a:rPr lang="en-US" sz="2000" dirty="0" err="1"/>
              <a:t>vplival</a:t>
            </a:r>
            <a:r>
              <a:rPr lang="en-US" sz="2000" dirty="0"/>
              <a:t> </a:t>
            </a:r>
            <a:r>
              <a:rPr lang="en-US" sz="2000" dirty="0" err="1"/>
              <a:t>tudi</a:t>
            </a:r>
            <a:r>
              <a:rPr lang="en-US" sz="2000" dirty="0"/>
              <a:t> </a:t>
            </a:r>
            <a:r>
              <a:rPr lang="en-US" sz="2000" dirty="0" err="1"/>
              <a:t>nanj</a:t>
            </a:r>
            <a:r>
              <a:rPr lang="en-US" sz="2000" dirty="0"/>
              <a:t>. </a:t>
            </a:r>
            <a:r>
              <a:rPr lang="en-US" sz="2000" dirty="0" err="1"/>
              <a:t>Ugotovil</a:t>
            </a:r>
            <a:r>
              <a:rPr lang="en-US" sz="2000" dirty="0"/>
              <a:t> je, da </a:t>
            </a:r>
            <a:r>
              <a:rPr lang="en-US" sz="2000" dirty="0" err="1"/>
              <a:t>lahko</a:t>
            </a:r>
            <a:r>
              <a:rPr lang="en-US" sz="2000" dirty="0"/>
              <a:t> </a:t>
            </a:r>
            <a:r>
              <a:rPr lang="en-US" sz="2000" dirty="0" err="1"/>
              <a:t>obvladuje</a:t>
            </a:r>
            <a:r>
              <a:rPr lang="en-US" sz="2000" dirty="0"/>
              <a:t> </a:t>
            </a:r>
            <a:r>
              <a:rPr lang="en-US" sz="2000" dirty="0" err="1"/>
              <a:t>množice</a:t>
            </a:r>
            <a:r>
              <a:rPr lang="en-US" sz="2000" dirty="0"/>
              <a:t> in to </a:t>
            </a:r>
            <a:r>
              <a:rPr lang="en-US" sz="2000" dirty="0" err="1"/>
              <a:t>ga</a:t>
            </a:r>
            <a:r>
              <a:rPr lang="en-US" sz="2000" dirty="0"/>
              <a:t> je </a:t>
            </a:r>
            <a:r>
              <a:rPr lang="en-US" sz="2000" dirty="0" err="1"/>
              <a:t>naredilo</a:t>
            </a:r>
            <a:r>
              <a:rPr lang="en-US" sz="2000" dirty="0"/>
              <a:t> </a:t>
            </a:r>
            <a:r>
              <a:rPr lang="en-US" sz="2000" dirty="0" err="1"/>
              <a:t>izredno</a:t>
            </a:r>
            <a:r>
              <a:rPr lang="en-US" sz="2000" dirty="0"/>
              <a:t> </a:t>
            </a:r>
            <a:r>
              <a:rPr lang="en-US" sz="2000" dirty="0" err="1"/>
              <a:t>samozavestnega</a:t>
            </a:r>
            <a:r>
              <a:rPr lang="en-US" sz="2000" dirty="0"/>
              <a:t>.</a:t>
            </a:r>
          </a:p>
          <a:p>
            <a:pPr fontAlgn="auto">
              <a:lnSpc>
                <a:spcPct val="90000"/>
              </a:lnSpc>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p:cTn id="11"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7171">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7171">
                                            <p:txEl>
                                              <p:pRg st="0" end="0"/>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 calcmode="lin" valueType="num">
                                      <p:cBhvr>
                                        <p:cTn id="18"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7171">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7171">
                                            <p:txEl>
                                              <p:pRg st="1" end="1"/>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p:cTn id="25"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7171">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9A9BEE5-C8D1-46D5-A78D-C786646CF354}"/>
              </a:ext>
            </a:extLst>
          </p:cNvPr>
          <p:cNvSpPr>
            <a:spLocks noGrp="1" noChangeArrowheads="1"/>
          </p:cNvSpPr>
          <p:nvPr>
            <p:ph type="title"/>
          </p:nvPr>
        </p:nvSpPr>
        <p:spPr/>
        <p:txBody>
          <a:bodyPr/>
          <a:lstStyle/>
          <a:p>
            <a:pPr fontAlgn="auto">
              <a:spcAft>
                <a:spcPts val="0"/>
              </a:spcAft>
              <a:defRPr/>
            </a:pPr>
            <a:r>
              <a:rPr lang="sl-SI" dirty="0"/>
              <a:t>Hitlerjev vzpon</a:t>
            </a:r>
            <a:endParaRPr lang="en-US" dirty="0"/>
          </a:p>
        </p:txBody>
      </p:sp>
      <p:sp>
        <p:nvSpPr>
          <p:cNvPr id="8195" name="Rectangle 3">
            <a:extLst>
              <a:ext uri="{FF2B5EF4-FFF2-40B4-BE49-F238E27FC236}">
                <a16:creationId xmlns:a16="http://schemas.microsoft.com/office/drawing/2014/main" id="{D1F6E9F1-759C-4C28-962E-1C36C8A7B527}"/>
              </a:ext>
            </a:extLst>
          </p:cNvPr>
          <p:cNvSpPr>
            <a:spLocks noGrp="1" noChangeArrowheads="1"/>
          </p:cNvSpPr>
          <p:nvPr>
            <p:ph sz="quarter" idx="13"/>
          </p:nvPr>
        </p:nvSpPr>
        <p:spPr/>
        <p:txBody>
          <a:bodyPr wrap="square" numCol="1" anchor="t" anchorCtr="0" compatLnSpc="1">
            <a:prstTxWarp prst="textNoShape">
              <a:avLst/>
            </a:prstTxWarp>
          </a:bodyPr>
          <a:lstStyle/>
          <a:p>
            <a:pPr>
              <a:lnSpc>
                <a:spcPct val="80000"/>
              </a:lnSpc>
            </a:pPr>
            <a:r>
              <a:rPr lang="en-US" altLang="sl-SI" sz="2000"/>
              <a:t>Zlom newyorške borze leta 1929, kar je Hitler izkoristil v svoj prid.</a:t>
            </a:r>
            <a:endParaRPr lang="sl-SI" altLang="sl-SI" sz="2000"/>
          </a:p>
          <a:p>
            <a:pPr>
              <a:lnSpc>
                <a:spcPct val="80000"/>
              </a:lnSpc>
            </a:pPr>
            <a:r>
              <a:rPr lang="sl-SI" altLang="sl-SI" sz="2000"/>
              <a:t>Leta </a:t>
            </a:r>
            <a:r>
              <a:rPr lang="en-US" altLang="sl-SI" sz="2000"/>
              <a:t>1930 je prišlo do novih volitev, kjer je Hitlerjeva stranka prišla v parlament kot druga najmočnejša stranka.</a:t>
            </a:r>
          </a:p>
          <a:p>
            <a:pPr>
              <a:lnSpc>
                <a:spcPct val="80000"/>
              </a:lnSpc>
            </a:pPr>
            <a:r>
              <a:rPr lang="en-US" altLang="sl-SI" sz="2000"/>
              <a:t>Nato je hotel oblikovati novo vlado in si s tem zagotoviti podporo za svoje načrte. To mu je omogočilo nenadzorovano vladanjeEdini nedotaknjeni ustanovi sta bili Cerkev in armada</a:t>
            </a:r>
            <a:endParaRPr lang="sl-SI" altLang="sl-SI" sz="2000"/>
          </a:p>
          <a:p>
            <a:pPr>
              <a:lnSpc>
                <a:spcPct val="80000"/>
              </a:lnSpc>
            </a:pPr>
            <a:r>
              <a:rPr lang="en-US" altLang="sl-SI" sz="2000"/>
              <a:t>Že zelo postarani predsednik Hindenburg je zdravstveno vedno bolj slabel. Hitler je v tem videl sijajno idejo. </a:t>
            </a:r>
            <a:r>
              <a:rPr lang="sl-SI" altLang="sl-SI" sz="2000"/>
              <a:t>M</a:t>
            </a:r>
            <a:r>
              <a:rPr lang="en-US" altLang="sl-SI" sz="2000"/>
              <a:t>inistru za obrambo, je predlagal, da bi postal Hindenburgov naslednik. Nemška vojska ga je pri tem podprla in si s tem zapečatila svojo usodo. S tem je Hitler pridobil vso oblast.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 calcmode="lin" valueType="num">
                                      <p:cBhvr>
                                        <p:cTn id="11"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819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8195">
                                            <p:txEl>
                                              <p:pRg st="0" end="0"/>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p:cTn id="18" dur="10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819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8195">
                                            <p:txEl>
                                              <p:pRg st="1" end="1"/>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p:cTn id="25" dur="10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819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8195">
                                            <p:txEl>
                                              <p:pRg st="2" end="2"/>
                                            </p:txEl>
                                          </p:spTgt>
                                        </p:tgtEl>
                                      </p:cBhvr>
                                    </p:animEffect>
                                  </p:childTnLst>
                                </p:cTn>
                              </p:par>
                            </p:childTnLst>
                          </p:cTn>
                        </p:par>
                        <p:par>
                          <p:cTn id="29" fill="hold" nodeType="afterGroup">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8195">
                                            <p:txEl>
                                              <p:pRg st="3" end="3"/>
                                            </p:txEl>
                                          </p:spTgt>
                                        </p:tgtEl>
                                        <p:attrNameLst>
                                          <p:attrName>style.visibility</p:attrName>
                                        </p:attrNameLst>
                                      </p:cBhvr>
                                      <p:to>
                                        <p:strVal val="visible"/>
                                      </p:to>
                                    </p:set>
                                    <p:anim calcmode="lin" valueType="num">
                                      <p:cBhvr>
                                        <p:cTn id="32" dur="10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819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B5B4D01-6433-4A89-94EA-440A189179C9}"/>
              </a:ext>
            </a:extLst>
          </p:cNvPr>
          <p:cNvSpPr>
            <a:spLocks noGrp="1" noChangeArrowheads="1"/>
          </p:cNvSpPr>
          <p:nvPr>
            <p:ph type="title"/>
          </p:nvPr>
        </p:nvSpPr>
        <p:spPr>
          <a:xfrm>
            <a:off x="609600" y="274638"/>
            <a:ext cx="7924800" cy="715962"/>
          </a:xfrm>
        </p:spPr>
        <p:txBody>
          <a:bodyPr/>
          <a:lstStyle/>
          <a:p>
            <a:pPr fontAlgn="auto">
              <a:spcAft>
                <a:spcPts val="0"/>
              </a:spcAft>
              <a:defRPr/>
            </a:pPr>
            <a:r>
              <a:rPr lang="sl-SI" sz="2800" dirty="0"/>
              <a:t>Hitlerjevo delovanje v 2. svetovni vojni</a:t>
            </a:r>
            <a:endParaRPr lang="en-US" sz="2800" dirty="0"/>
          </a:p>
        </p:txBody>
      </p:sp>
      <p:sp>
        <p:nvSpPr>
          <p:cNvPr id="9219" name="Rectangle 3">
            <a:extLst>
              <a:ext uri="{FF2B5EF4-FFF2-40B4-BE49-F238E27FC236}">
                <a16:creationId xmlns:a16="http://schemas.microsoft.com/office/drawing/2014/main" id="{01CAD85E-9291-4ADB-BF19-9F72F49AE743}"/>
              </a:ext>
            </a:extLst>
          </p:cNvPr>
          <p:cNvSpPr>
            <a:spLocks noGrp="1" noChangeArrowheads="1"/>
          </p:cNvSpPr>
          <p:nvPr>
            <p:ph sz="quarter" idx="13"/>
          </p:nvPr>
        </p:nvSpPr>
        <p:spPr>
          <a:xfrm>
            <a:off x="609600" y="1295400"/>
            <a:ext cx="7924800" cy="4114800"/>
          </a:xfrm>
        </p:spPr>
        <p:txBody>
          <a:bodyPr>
            <a:normAutofit lnSpcReduction="10000"/>
          </a:bodyPr>
          <a:lstStyle/>
          <a:p>
            <a:pPr fontAlgn="auto">
              <a:lnSpc>
                <a:spcPct val="80000"/>
              </a:lnSpc>
              <a:defRPr/>
            </a:pPr>
            <a:r>
              <a:rPr lang="en-US" sz="2000" dirty="0"/>
              <a:t>Hitler je </a:t>
            </a:r>
            <a:r>
              <a:rPr lang="en-US" sz="2000" dirty="0" err="1"/>
              <a:t>imel</a:t>
            </a:r>
            <a:r>
              <a:rPr lang="en-US" sz="2000" dirty="0"/>
              <a:t> </a:t>
            </a:r>
            <a:r>
              <a:rPr lang="en-US" sz="2000" dirty="0" err="1"/>
              <a:t>izdelan</a:t>
            </a:r>
            <a:r>
              <a:rPr lang="en-US" sz="2000" dirty="0"/>
              <a:t> </a:t>
            </a:r>
            <a:r>
              <a:rPr lang="en-US" sz="2000" dirty="0" err="1"/>
              <a:t>načrt</a:t>
            </a:r>
            <a:r>
              <a:rPr lang="en-US" sz="2000" dirty="0"/>
              <a:t>, </a:t>
            </a:r>
            <a:r>
              <a:rPr lang="en-US" sz="2000" dirty="0" err="1"/>
              <a:t>ki</a:t>
            </a:r>
            <a:r>
              <a:rPr lang="en-US" sz="2000" dirty="0"/>
              <a:t> je </a:t>
            </a:r>
            <a:r>
              <a:rPr lang="en-US" sz="2000" dirty="0" err="1"/>
              <a:t>govoril</a:t>
            </a:r>
            <a:r>
              <a:rPr lang="en-US" sz="2000" dirty="0"/>
              <a:t> o </a:t>
            </a:r>
            <a:r>
              <a:rPr lang="en-US" sz="2000" dirty="0" err="1"/>
              <a:t>ciljih</a:t>
            </a:r>
            <a:r>
              <a:rPr lang="en-US" sz="2000" dirty="0"/>
              <a:t> </a:t>
            </a:r>
            <a:r>
              <a:rPr lang="en-US" sz="2000" dirty="0" err="1"/>
              <a:t>nemške</a:t>
            </a:r>
            <a:r>
              <a:rPr lang="en-US" sz="2000" dirty="0"/>
              <a:t> </a:t>
            </a:r>
            <a:r>
              <a:rPr lang="en-US" sz="2000" dirty="0" err="1"/>
              <a:t>politike</a:t>
            </a:r>
            <a:r>
              <a:rPr lang="en-US" sz="2000" dirty="0"/>
              <a:t> in o </a:t>
            </a:r>
            <a:r>
              <a:rPr lang="en-US" sz="2000" dirty="0" err="1"/>
              <a:t>tako</a:t>
            </a:r>
            <a:r>
              <a:rPr lang="en-US" sz="2000" dirty="0"/>
              <a:t> </a:t>
            </a:r>
            <a:r>
              <a:rPr lang="en-US" sz="2000" dirty="0" err="1"/>
              <a:t>imenovanem</a:t>
            </a:r>
            <a:r>
              <a:rPr lang="en-US" sz="2000" dirty="0"/>
              <a:t> Lebensraum – </a:t>
            </a:r>
            <a:r>
              <a:rPr lang="en-US" sz="2000" dirty="0" err="1"/>
              <a:t>življenjskem</a:t>
            </a:r>
            <a:r>
              <a:rPr lang="en-US" sz="2000" dirty="0"/>
              <a:t> </a:t>
            </a:r>
            <a:r>
              <a:rPr lang="en-US" sz="2000" dirty="0" err="1"/>
              <a:t>prostoru</a:t>
            </a:r>
            <a:r>
              <a:rPr lang="en-US" sz="2000" dirty="0"/>
              <a:t>, </a:t>
            </a:r>
            <a:r>
              <a:rPr lang="en-US" sz="2000" dirty="0" err="1"/>
              <a:t>ki</a:t>
            </a:r>
            <a:r>
              <a:rPr lang="en-US" sz="2000" dirty="0"/>
              <a:t> </a:t>
            </a:r>
            <a:r>
              <a:rPr lang="en-US" sz="2000" dirty="0" err="1"/>
              <a:t>naj</a:t>
            </a:r>
            <a:r>
              <a:rPr lang="en-US" sz="2000" dirty="0"/>
              <a:t> bi </a:t>
            </a:r>
            <a:r>
              <a:rPr lang="en-US" sz="2000" dirty="0" err="1"/>
              <a:t>ga</a:t>
            </a:r>
            <a:r>
              <a:rPr lang="en-US" sz="2000" dirty="0"/>
              <a:t> </a:t>
            </a:r>
            <a:r>
              <a:rPr lang="en-US" sz="2000" dirty="0" err="1"/>
              <a:t>Nemčija</a:t>
            </a:r>
            <a:r>
              <a:rPr lang="en-US" sz="2000" dirty="0"/>
              <a:t> </a:t>
            </a:r>
            <a:r>
              <a:rPr lang="en-US" sz="2000" dirty="0" err="1"/>
              <a:t>zavzela</a:t>
            </a:r>
            <a:r>
              <a:rPr lang="en-US" sz="2000" dirty="0"/>
              <a:t>.</a:t>
            </a:r>
          </a:p>
          <a:p>
            <a:pPr fontAlgn="auto">
              <a:lnSpc>
                <a:spcPct val="80000"/>
              </a:lnSpc>
              <a:defRPr/>
            </a:pPr>
            <a:r>
              <a:rPr lang="en-US" sz="2000" dirty="0" err="1"/>
              <a:t>Leta</a:t>
            </a:r>
            <a:r>
              <a:rPr lang="en-US" sz="2000" dirty="0"/>
              <a:t> 1936 se je Hitler </a:t>
            </a:r>
            <a:r>
              <a:rPr lang="en-US" sz="2000" dirty="0" err="1"/>
              <a:t>skupaj</a:t>
            </a:r>
            <a:r>
              <a:rPr lang="en-US" sz="2000" dirty="0"/>
              <a:t> z </a:t>
            </a:r>
            <a:r>
              <a:rPr lang="en-US" sz="2000" dirty="0" err="1"/>
              <a:t>Benitom</a:t>
            </a:r>
            <a:r>
              <a:rPr lang="en-US" sz="2000" dirty="0"/>
              <a:t> </a:t>
            </a:r>
            <a:r>
              <a:rPr lang="en-US" sz="2000" dirty="0" err="1"/>
              <a:t>Mussolinijem</a:t>
            </a:r>
            <a:r>
              <a:rPr lang="sl-SI" sz="2000" dirty="0"/>
              <a:t> </a:t>
            </a:r>
            <a:r>
              <a:rPr lang="en-US" sz="2000" dirty="0" err="1"/>
              <a:t>vmešal</a:t>
            </a:r>
            <a:r>
              <a:rPr lang="en-US" sz="2000" dirty="0"/>
              <a:t> v </a:t>
            </a:r>
            <a:r>
              <a:rPr lang="en-US" sz="2000" dirty="0" err="1"/>
              <a:t>špansko</a:t>
            </a:r>
            <a:r>
              <a:rPr lang="en-US" sz="2000" dirty="0"/>
              <a:t> </a:t>
            </a:r>
            <a:r>
              <a:rPr lang="en-US" sz="2000" dirty="0" err="1"/>
              <a:t>državljansko</a:t>
            </a:r>
            <a:r>
              <a:rPr lang="en-US" sz="2000" dirty="0"/>
              <a:t> </a:t>
            </a:r>
            <a:r>
              <a:rPr lang="en-US" sz="2000" dirty="0" err="1"/>
              <a:t>vojno</a:t>
            </a:r>
            <a:r>
              <a:rPr lang="en-US" sz="2000" dirty="0"/>
              <a:t>. </a:t>
            </a:r>
            <a:r>
              <a:rPr lang="sl-SI" sz="2000" dirty="0"/>
              <a:t>9</a:t>
            </a:r>
            <a:r>
              <a:rPr lang="en-US" sz="2000" dirty="0"/>
              <a:t>. in 10. </a:t>
            </a:r>
            <a:r>
              <a:rPr lang="en-US" sz="2000" dirty="0" err="1"/>
              <a:t>novembra</a:t>
            </a:r>
            <a:r>
              <a:rPr lang="en-US" sz="2000" dirty="0"/>
              <a:t> </a:t>
            </a:r>
            <a:r>
              <a:rPr lang="en-US" sz="2000" dirty="0" err="1"/>
              <a:t>leta</a:t>
            </a:r>
            <a:r>
              <a:rPr lang="en-US" sz="2000" dirty="0"/>
              <a:t> 1938 je </a:t>
            </a:r>
            <a:r>
              <a:rPr lang="en-US" sz="2000" dirty="0" err="1"/>
              <a:t>prišlo</a:t>
            </a:r>
            <a:r>
              <a:rPr lang="en-US" sz="2000" dirty="0"/>
              <a:t> do </a:t>
            </a:r>
            <a:r>
              <a:rPr lang="en-US" sz="2000" dirty="0" err="1"/>
              <a:t>tako</a:t>
            </a:r>
            <a:r>
              <a:rPr lang="en-US" sz="2000" dirty="0"/>
              <a:t> </a:t>
            </a:r>
            <a:r>
              <a:rPr lang="en-US" sz="2000" dirty="0" err="1"/>
              <a:t>imenovane</a:t>
            </a:r>
            <a:r>
              <a:rPr lang="en-US" sz="2000" dirty="0"/>
              <a:t> </a:t>
            </a:r>
            <a:r>
              <a:rPr lang="en-US" sz="2000" dirty="0" err="1"/>
              <a:t>kristalne</a:t>
            </a:r>
            <a:r>
              <a:rPr lang="en-US" sz="2000" dirty="0"/>
              <a:t> </a:t>
            </a:r>
            <a:r>
              <a:rPr lang="en-US" sz="2000" dirty="0" err="1"/>
              <a:t>noči</a:t>
            </a:r>
            <a:r>
              <a:rPr lang="en-US" sz="2000" dirty="0"/>
              <a:t>, </a:t>
            </a:r>
            <a:r>
              <a:rPr lang="en-US" sz="2000" dirty="0" err="1"/>
              <a:t>ko</a:t>
            </a:r>
            <a:r>
              <a:rPr lang="en-US" sz="2000" dirty="0"/>
              <a:t> so </a:t>
            </a:r>
            <a:r>
              <a:rPr lang="en-US" sz="2000" dirty="0" err="1"/>
              <a:t>požgali</a:t>
            </a:r>
            <a:r>
              <a:rPr lang="en-US" sz="2000" dirty="0"/>
              <a:t> </a:t>
            </a:r>
            <a:r>
              <a:rPr lang="en-US" sz="2000" dirty="0" err="1"/>
              <a:t>sinagoge</a:t>
            </a:r>
            <a:r>
              <a:rPr lang="en-US" sz="2000" dirty="0"/>
              <a:t>, </a:t>
            </a:r>
            <a:r>
              <a:rPr lang="en-US" sz="2000" dirty="0" err="1"/>
              <a:t>izropali</a:t>
            </a:r>
            <a:r>
              <a:rPr lang="en-US" sz="2000" dirty="0"/>
              <a:t> </a:t>
            </a:r>
            <a:r>
              <a:rPr lang="en-US" sz="2000" dirty="0" err="1"/>
              <a:t>judovska</a:t>
            </a:r>
            <a:r>
              <a:rPr lang="en-US" sz="2000" dirty="0"/>
              <a:t> </a:t>
            </a:r>
            <a:r>
              <a:rPr lang="en-US" sz="2000" dirty="0" err="1"/>
              <a:t>podjetja</a:t>
            </a:r>
            <a:r>
              <a:rPr lang="en-US" sz="2000" dirty="0"/>
              <a:t> in 30 </a:t>
            </a:r>
            <a:r>
              <a:rPr lang="en-US" sz="2000" dirty="0" err="1"/>
              <a:t>tisoč</a:t>
            </a:r>
            <a:r>
              <a:rPr lang="en-US" sz="2000" dirty="0"/>
              <a:t> </a:t>
            </a:r>
            <a:r>
              <a:rPr lang="en-US" sz="2000" dirty="0" err="1"/>
              <a:t>moških</a:t>
            </a:r>
            <a:r>
              <a:rPr lang="en-US" sz="2000" dirty="0"/>
              <a:t> </a:t>
            </a:r>
            <a:r>
              <a:rPr lang="en-US" sz="2000" dirty="0" err="1"/>
              <a:t>poslali</a:t>
            </a:r>
            <a:r>
              <a:rPr lang="en-US" sz="2000" dirty="0"/>
              <a:t> v </a:t>
            </a:r>
            <a:r>
              <a:rPr lang="en-US" sz="2000" dirty="0" err="1"/>
              <a:t>koncentracijska</a:t>
            </a:r>
            <a:r>
              <a:rPr lang="en-US" sz="2000" dirty="0"/>
              <a:t> </a:t>
            </a:r>
            <a:r>
              <a:rPr lang="en-US" sz="2000" dirty="0" err="1"/>
              <a:t>taborišča</a:t>
            </a:r>
            <a:r>
              <a:rPr lang="en-US" sz="2000" dirty="0"/>
              <a:t>.</a:t>
            </a:r>
          </a:p>
          <a:p>
            <a:pPr fontAlgn="auto">
              <a:lnSpc>
                <a:spcPct val="80000"/>
              </a:lnSpc>
              <a:defRPr/>
            </a:pPr>
            <a:r>
              <a:rPr lang="en-US" sz="2000" dirty="0"/>
              <a:t>10. </a:t>
            </a:r>
            <a:r>
              <a:rPr lang="en-US" sz="2000" dirty="0" err="1"/>
              <a:t>aprila</a:t>
            </a:r>
            <a:r>
              <a:rPr lang="en-US" sz="2000" dirty="0"/>
              <a:t> 1938 je </a:t>
            </a:r>
            <a:r>
              <a:rPr lang="en-US" sz="2000" dirty="0" err="1"/>
              <a:t>Avstrija</a:t>
            </a:r>
            <a:r>
              <a:rPr lang="en-US" sz="2000" dirty="0"/>
              <a:t> </a:t>
            </a:r>
            <a:r>
              <a:rPr lang="en-US" sz="2000" dirty="0" err="1"/>
              <a:t>formalno</a:t>
            </a:r>
            <a:r>
              <a:rPr lang="en-US" sz="2000" dirty="0"/>
              <a:t> </a:t>
            </a:r>
            <a:r>
              <a:rPr lang="en-US" sz="2000" dirty="0" err="1"/>
              <a:t>potrdila</a:t>
            </a:r>
            <a:r>
              <a:rPr lang="en-US" sz="2000" dirty="0"/>
              <a:t> </a:t>
            </a:r>
            <a:r>
              <a:rPr lang="en-US" sz="2000" dirty="0" err="1"/>
              <a:t>priključitev</a:t>
            </a:r>
            <a:r>
              <a:rPr lang="en-US" sz="2000" dirty="0"/>
              <a:t> k </a:t>
            </a:r>
            <a:r>
              <a:rPr lang="en-US" sz="2000" dirty="0" err="1"/>
              <a:t>Nemčiji</a:t>
            </a:r>
            <a:r>
              <a:rPr lang="en-US" sz="2000" dirty="0"/>
              <a:t>, </a:t>
            </a:r>
            <a:r>
              <a:rPr lang="en-US" sz="2000" dirty="0" err="1"/>
              <a:t>kar</a:t>
            </a:r>
            <a:r>
              <a:rPr lang="en-US" sz="2000" dirty="0"/>
              <a:t> </a:t>
            </a:r>
            <a:r>
              <a:rPr lang="en-US" sz="2000" dirty="0" err="1"/>
              <a:t>imenujemo</a:t>
            </a:r>
            <a:r>
              <a:rPr lang="en-US" sz="2000" dirty="0"/>
              <a:t> </a:t>
            </a:r>
            <a:r>
              <a:rPr lang="en-US" sz="2000" dirty="0" err="1"/>
              <a:t>anšlus</a:t>
            </a:r>
            <a:r>
              <a:rPr lang="sl-SI" sz="2000" dirty="0"/>
              <a:t>.</a:t>
            </a:r>
            <a:r>
              <a:rPr lang="en-US" sz="2000" dirty="0"/>
              <a:t>. </a:t>
            </a:r>
            <a:r>
              <a:rPr lang="en-US" sz="2000" dirty="0" err="1"/>
              <a:t>Tako</a:t>
            </a:r>
            <a:r>
              <a:rPr lang="en-US" sz="2000" dirty="0"/>
              <a:t> so Hitler, Mussolini, </a:t>
            </a:r>
            <a:r>
              <a:rPr lang="en-US" sz="2000" dirty="0" err="1"/>
              <a:t>Edouard</a:t>
            </a:r>
            <a:r>
              <a:rPr lang="en-US" sz="2000" dirty="0"/>
              <a:t> Daladier in Chamberlain </a:t>
            </a:r>
            <a:r>
              <a:rPr lang="en-US" sz="2000" dirty="0" err="1"/>
              <a:t>podpisali</a:t>
            </a:r>
            <a:r>
              <a:rPr lang="en-US" sz="2000" dirty="0"/>
              <a:t> </a:t>
            </a:r>
            <a:r>
              <a:rPr lang="en-US" sz="2000" dirty="0" err="1"/>
              <a:t>münchenski</a:t>
            </a:r>
            <a:r>
              <a:rPr lang="en-US" sz="2000" dirty="0"/>
              <a:t> </a:t>
            </a:r>
            <a:r>
              <a:rPr lang="en-US" sz="2000" dirty="0" err="1"/>
              <a:t>sporazum</a:t>
            </a:r>
            <a:r>
              <a:rPr lang="en-US" sz="2000" dirty="0"/>
              <a:t>. Hitler se je </a:t>
            </a:r>
            <a:r>
              <a:rPr lang="en-US" sz="2000" dirty="0" err="1"/>
              <a:t>medtem</a:t>
            </a:r>
            <a:r>
              <a:rPr lang="en-US" sz="2000" dirty="0"/>
              <a:t> </a:t>
            </a:r>
            <a:r>
              <a:rPr lang="en-US" sz="2000" dirty="0" err="1"/>
              <a:t>pripravljal</a:t>
            </a:r>
            <a:r>
              <a:rPr lang="en-US" sz="2000" dirty="0"/>
              <a:t> </a:t>
            </a:r>
            <a:r>
              <a:rPr lang="en-US" sz="2000" dirty="0" err="1"/>
              <a:t>na</a:t>
            </a:r>
            <a:r>
              <a:rPr lang="en-US" sz="2000" dirty="0"/>
              <a:t> </a:t>
            </a:r>
            <a:r>
              <a:rPr lang="en-US" sz="2000" dirty="0" err="1"/>
              <a:t>osvojitev</a:t>
            </a:r>
            <a:r>
              <a:rPr lang="en-US" sz="2000" dirty="0"/>
              <a:t> </a:t>
            </a:r>
            <a:r>
              <a:rPr lang="en-US" sz="2000" dirty="0" err="1"/>
              <a:t>celotne</a:t>
            </a:r>
            <a:r>
              <a:rPr lang="en-US" sz="2000" dirty="0"/>
              <a:t> </a:t>
            </a:r>
            <a:r>
              <a:rPr lang="en-US" sz="2000" dirty="0" err="1"/>
              <a:t>Češke</a:t>
            </a:r>
            <a:r>
              <a:rPr lang="sl-SI" sz="2000" dirty="0"/>
              <a:t>.</a:t>
            </a:r>
          </a:p>
          <a:p>
            <a:pPr fontAlgn="auto">
              <a:lnSpc>
                <a:spcPct val="80000"/>
              </a:lnSpc>
              <a:defRPr/>
            </a:pPr>
            <a:r>
              <a:rPr lang="en-US" sz="2000" dirty="0"/>
              <a:t>14. </a:t>
            </a:r>
            <a:r>
              <a:rPr lang="en-US" sz="2000" dirty="0" err="1"/>
              <a:t>marca</a:t>
            </a:r>
            <a:r>
              <a:rPr lang="en-US" sz="2000" dirty="0"/>
              <a:t> 1939</a:t>
            </a:r>
            <a:r>
              <a:rPr lang="sl-SI" sz="2000" dirty="0"/>
              <a:t> je </a:t>
            </a:r>
            <a:r>
              <a:rPr lang="en-US" sz="2000" dirty="0"/>
              <a:t> pod </a:t>
            </a:r>
            <a:r>
              <a:rPr lang="en-US" sz="2000" dirty="0" err="1"/>
              <a:t>pretvezo</a:t>
            </a:r>
            <a:r>
              <a:rPr lang="en-US" sz="2000" dirty="0"/>
              <a:t> </a:t>
            </a:r>
            <a:r>
              <a:rPr lang="en-US" sz="2000" dirty="0" err="1"/>
              <a:t>zaščit</a:t>
            </a:r>
            <a:r>
              <a:rPr lang="sl-SI" sz="2000" dirty="0"/>
              <a:t>o </a:t>
            </a:r>
            <a:r>
              <a:rPr lang="en-US" sz="2000" dirty="0" err="1"/>
              <a:t>nad</a:t>
            </a:r>
            <a:r>
              <a:rPr lang="en-US" sz="2000" dirty="0"/>
              <a:t> novo </a:t>
            </a:r>
            <a:r>
              <a:rPr lang="en-US" sz="2000" dirty="0" err="1"/>
              <a:t>nastalo</a:t>
            </a:r>
            <a:r>
              <a:rPr lang="en-US" sz="2000" dirty="0"/>
              <a:t> </a:t>
            </a:r>
            <a:r>
              <a:rPr lang="en-US" sz="2000" dirty="0" err="1"/>
              <a:t>neodvisno</a:t>
            </a:r>
            <a:r>
              <a:rPr lang="en-US" sz="2000" dirty="0"/>
              <a:t> </a:t>
            </a:r>
            <a:r>
              <a:rPr lang="en-US" sz="2000" dirty="0" err="1"/>
              <a:t>državo</a:t>
            </a:r>
            <a:r>
              <a:rPr lang="en-US" sz="2000" dirty="0"/>
              <a:t> </a:t>
            </a:r>
            <a:r>
              <a:rPr lang="en-US" sz="2000" dirty="0" err="1"/>
              <a:t>zavzel</a:t>
            </a:r>
            <a:r>
              <a:rPr lang="en-US" sz="2000" dirty="0"/>
              <a:t> </a:t>
            </a:r>
            <a:r>
              <a:rPr lang="en-US" sz="2000" dirty="0" err="1"/>
              <a:t>Slovaško</a:t>
            </a:r>
            <a:r>
              <a:rPr lang="sl-SI" sz="2000" dirty="0"/>
              <a:t>.</a:t>
            </a:r>
          </a:p>
          <a:p>
            <a:pPr fontAlgn="auto">
              <a:lnSpc>
                <a:spcPct val="80000"/>
              </a:lnSpc>
              <a:defRPr/>
            </a:pPr>
            <a:r>
              <a:rPr lang="en-US" sz="2000" dirty="0" err="1"/>
              <a:t>Naslednji</a:t>
            </a:r>
            <a:r>
              <a:rPr lang="en-US" sz="2000" dirty="0"/>
              <a:t> </a:t>
            </a:r>
            <a:r>
              <a:rPr lang="en-US" sz="2000" dirty="0" err="1"/>
              <a:t>dan</a:t>
            </a:r>
            <a:r>
              <a:rPr lang="en-US" sz="2000" dirty="0"/>
              <a:t> je Hitler </a:t>
            </a:r>
            <a:r>
              <a:rPr lang="en-US" sz="2000" dirty="0" err="1"/>
              <a:t>zmagoslavno</a:t>
            </a:r>
            <a:r>
              <a:rPr lang="en-US" sz="2000" dirty="0"/>
              <a:t> </a:t>
            </a:r>
            <a:r>
              <a:rPr lang="en-US" sz="2000" dirty="0" err="1"/>
              <a:t>prišel</a:t>
            </a:r>
            <a:r>
              <a:rPr lang="en-US" sz="2000" dirty="0"/>
              <a:t> v </a:t>
            </a:r>
            <a:r>
              <a:rPr lang="en-US" sz="2000" dirty="0" err="1"/>
              <a:t>Prago</a:t>
            </a:r>
            <a:r>
              <a:rPr lang="en-US" sz="2000" dirty="0"/>
              <a:t> in </a:t>
            </a:r>
            <a:r>
              <a:rPr lang="en-US" sz="2000" dirty="0" err="1"/>
              <a:t>Češkoslovaška</a:t>
            </a:r>
            <a:r>
              <a:rPr lang="en-US" sz="2000" dirty="0"/>
              <a:t> je </a:t>
            </a:r>
            <a:r>
              <a:rPr lang="en-US" sz="2000" dirty="0" err="1"/>
              <a:t>prenehala</a:t>
            </a:r>
            <a:r>
              <a:rPr lang="en-US" sz="2000" dirty="0"/>
              <a:t> </a:t>
            </a:r>
            <a:r>
              <a:rPr lang="en-US" sz="2000" dirty="0" err="1"/>
              <a:t>obstajati</a:t>
            </a:r>
            <a:r>
              <a:rPr lang="en-US" sz="2000" dirty="0"/>
              <a:t>.</a:t>
            </a:r>
            <a:endParaRPr lang="en-US" sz="2000" dirty="0">
              <a:hlinkClick r:id="rId2" tooltip="3. apri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p:cTn id="11"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9219">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9219">
                                            <p:txEl>
                                              <p:pRg st="0" end="0"/>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 calcmode="lin" valueType="num">
                                      <p:cBhvr>
                                        <p:cTn id="18"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9219">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9219">
                                            <p:txEl>
                                              <p:pRg st="1" end="1"/>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p:cTn id="25"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9219">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9219">
                                            <p:txEl>
                                              <p:pRg st="2" end="2"/>
                                            </p:txEl>
                                          </p:spTgt>
                                        </p:tgtEl>
                                      </p:cBhvr>
                                    </p:animEffect>
                                  </p:childTnLst>
                                </p:cTn>
                              </p:par>
                            </p:childTnLst>
                          </p:cTn>
                        </p:par>
                        <p:par>
                          <p:cTn id="29" fill="hold" nodeType="afterGroup">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9219">
                                            <p:txEl>
                                              <p:pRg st="3" end="3"/>
                                            </p:txEl>
                                          </p:spTgt>
                                        </p:tgtEl>
                                        <p:attrNameLst>
                                          <p:attrName>style.visibility</p:attrName>
                                        </p:attrNameLst>
                                      </p:cBhvr>
                                      <p:to>
                                        <p:strVal val="visible"/>
                                      </p:to>
                                    </p:set>
                                    <p:anim calcmode="lin" valueType="num">
                                      <p:cBhvr>
                                        <p:cTn id="32" dur="10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9219">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9219">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9219">
                                            <p:txEl>
                                              <p:pRg st="3" end="3"/>
                                            </p:txEl>
                                          </p:spTgt>
                                        </p:tgtEl>
                                      </p:cBhvr>
                                    </p:animEffect>
                                  </p:childTnLst>
                                </p:cTn>
                              </p:par>
                            </p:childTnLst>
                          </p:cTn>
                        </p:par>
                        <p:par>
                          <p:cTn id="36" fill="hold" nodeType="afterGroup">
                            <p:stCondLst>
                              <p:cond delay="4500"/>
                            </p:stCondLst>
                            <p:childTnLst>
                              <p:par>
                                <p:cTn id="37" presetID="31" presetClass="entr" presetSubtype="0" fill="hold" grpId="0" nodeType="afterEffect">
                                  <p:stCondLst>
                                    <p:cond delay="0"/>
                                  </p:stCondLst>
                                  <p:childTnLst>
                                    <p:set>
                                      <p:cBhvr>
                                        <p:cTn id="38" dur="1" fill="hold">
                                          <p:stCondLst>
                                            <p:cond delay="0"/>
                                          </p:stCondLst>
                                        </p:cTn>
                                        <p:tgtEl>
                                          <p:spTgt spid="9219">
                                            <p:txEl>
                                              <p:pRg st="4" end="4"/>
                                            </p:txEl>
                                          </p:spTgt>
                                        </p:tgtEl>
                                        <p:attrNameLst>
                                          <p:attrName>style.visibility</p:attrName>
                                        </p:attrNameLst>
                                      </p:cBhvr>
                                      <p:to>
                                        <p:strVal val="visible"/>
                                      </p:to>
                                    </p:set>
                                    <p:anim calcmode="lin" valueType="num">
                                      <p:cBhvr>
                                        <p:cTn id="39" dur="10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21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219">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37044F3-2B45-40ED-8C79-2DB2AB61E57C}"/>
              </a:ext>
            </a:extLst>
          </p:cNvPr>
          <p:cNvSpPr>
            <a:spLocks noGrp="1" noChangeArrowheads="1"/>
          </p:cNvSpPr>
          <p:nvPr>
            <p:ph type="title"/>
          </p:nvPr>
        </p:nvSpPr>
        <p:spPr>
          <a:xfrm>
            <a:off x="609600" y="152400"/>
            <a:ext cx="7924800" cy="762000"/>
          </a:xfrm>
        </p:spPr>
        <p:txBody>
          <a:bodyPr/>
          <a:lstStyle/>
          <a:p>
            <a:pPr fontAlgn="auto">
              <a:spcAft>
                <a:spcPts val="0"/>
              </a:spcAft>
              <a:defRPr/>
            </a:pPr>
            <a:r>
              <a:rPr lang="sl-SI" dirty="0"/>
              <a:t>Hitlerjev konec</a:t>
            </a:r>
            <a:endParaRPr lang="en-US" dirty="0"/>
          </a:p>
        </p:txBody>
      </p:sp>
      <p:sp>
        <p:nvSpPr>
          <p:cNvPr id="10243" name="Rectangle 3">
            <a:extLst>
              <a:ext uri="{FF2B5EF4-FFF2-40B4-BE49-F238E27FC236}">
                <a16:creationId xmlns:a16="http://schemas.microsoft.com/office/drawing/2014/main" id="{A4875296-383F-4872-95AA-ACCF1EF404B0}"/>
              </a:ext>
            </a:extLst>
          </p:cNvPr>
          <p:cNvSpPr>
            <a:spLocks noGrp="1" noChangeArrowheads="1"/>
          </p:cNvSpPr>
          <p:nvPr>
            <p:ph sz="quarter" idx="13"/>
          </p:nvPr>
        </p:nvSpPr>
        <p:spPr>
          <a:xfrm>
            <a:off x="457200" y="838200"/>
            <a:ext cx="8458200" cy="4800600"/>
          </a:xfrm>
        </p:spPr>
        <p:txBody>
          <a:bodyPr>
            <a:normAutofit lnSpcReduction="10000"/>
          </a:bodyPr>
          <a:lstStyle/>
          <a:p>
            <a:pPr fontAlgn="auto">
              <a:lnSpc>
                <a:spcPct val="80000"/>
              </a:lnSpc>
              <a:defRPr/>
            </a:pPr>
            <a:endParaRPr lang="en-US" sz="1800" dirty="0"/>
          </a:p>
          <a:p>
            <a:pPr fontAlgn="auto">
              <a:lnSpc>
                <a:spcPct val="80000"/>
              </a:lnSpc>
              <a:buFontTx/>
              <a:buNone/>
              <a:defRPr/>
            </a:pPr>
            <a:r>
              <a:rPr lang="sl-SI" sz="1800" dirty="0"/>
              <a:t>      </a:t>
            </a:r>
            <a:r>
              <a:rPr lang="en-US" sz="1800" dirty="0"/>
              <a:t>Hitler je 22. </a:t>
            </a:r>
            <a:r>
              <a:rPr lang="en-US" sz="1800" dirty="0" err="1"/>
              <a:t>maja</a:t>
            </a:r>
            <a:r>
              <a:rPr lang="en-US" sz="1800" dirty="0"/>
              <a:t> z </a:t>
            </a:r>
            <a:r>
              <a:rPr lang="en-US" sz="1800" dirty="0" err="1"/>
              <a:t>Mussolinijem</a:t>
            </a:r>
            <a:r>
              <a:rPr lang="en-US" sz="1800" dirty="0"/>
              <a:t> </a:t>
            </a:r>
            <a:r>
              <a:rPr lang="en-US" sz="1800" dirty="0" err="1"/>
              <a:t>podpisal</a:t>
            </a:r>
            <a:r>
              <a:rPr lang="en-US" sz="1800" dirty="0"/>
              <a:t> </a:t>
            </a:r>
            <a:r>
              <a:rPr lang="en-US" sz="1800" dirty="0" err="1"/>
              <a:t>jekleni</a:t>
            </a:r>
            <a:r>
              <a:rPr lang="en-US" sz="1800" dirty="0"/>
              <a:t> </a:t>
            </a:r>
            <a:r>
              <a:rPr lang="en-US" sz="1800" dirty="0" err="1"/>
              <a:t>pakt</a:t>
            </a:r>
            <a:r>
              <a:rPr lang="en-US" sz="1800" dirty="0"/>
              <a:t> – </a:t>
            </a:r>
            <a:r>
              <a:rPr lang="en-US" sz="1800" dirty="0" err="1"/>
              <a:t>vojaško</a:t>
            </a:r>
            <a:r>
              <a:rPr lang="en-US" sz="1800" dirty="0"/>
              <a:t> </a:t>
            </a:r>
            <a:r>
              <a:rPr lang="en-US" sz="1800" dirty="0" err="1"/>
              <a:t>zavezništvo</a:t>
            </a:r>
            <a:r>
              <a:rPr lang="en-US" sz="1800" dirty="0"/>
              <a:t>, </a:t>
            </a:r>
            <a:r>
              <a:rPr lang="en-US" sz="1800" dirty="0" err="1"/>
              <a:t>kateremu</a:t>
            </a:r>
            <a:r>
              <a:rPr lang="en-US" sz="1800" dirty="0"/>
              <a:t> se je </a:t>
            </a:r>
            <a:r>
              <a:rPr lang="en-US" sz="1800" dirty="0" err="1"/>
              <a:t>nato</a:t>
            </a:r>
            <a:r>
              <a:rPr lang="en-US" sz="1800" dirty="0"/>
              <a:t> </a:t>
            </a:r>
            <a:r>
              <a:rPr lang="en-US" sz="1800" dirty="0" err="1"/>
              <a:t>pridružila</a:t>
            </a:r>
            <a:r>
              <a:rPr lang="en-US" sz="1800" dirty="0"/>
              <a:t> </a:t>
            </a:r>
            <a:r>
              <a:rPr lang="en-US" sz="1800" dirty="0" err="1"/>
              <a:t>še</a:t>
            </a:r>
            <a:r>
              <a:rPr lang="en-US" sz="1800" dirty="0"/>
              <a:t> </a:t>
            </a:r>
            <a:r>
              <a:rPr lang="en-US" sz="1800" dirty="0" err="1"/>
              <a:t>Japonska</a:t>
            </a:r>
            <a:r>
              <a:rPr lang="en-US" sz="1800" dirty="0"/>
              <a:t>, </a:t>
            </a:r>
            <a:r>
              <a:rPr lang="en-US" sz="1800" dirty="0" err="1"/>
              <a:t>medtem</a:t>
            </a:r>
            <a:r>
              <a:rPr lang="en-US" sz="1800" dirty="0"/>
              <a:t> </a:t>
            </a:r>
            <a:r>
              <a:rPr lang="en-US" sz="1800" dirty="0" err="1"/>
              <a:t>ko</a:t>
            </a:r>
            <a:r>
              <a:rPr lang="en-US" sz="1800" dirty="0"/>
              <a:t> je z </a:t>
            </a:r>
            <a:r>
              <a:rPr lang="en-US" sz="1800" dirty="0" err="1"/>
              <a:t>Rusijo</a:t>
            </a:r>
            <a:r>
              <a:rPr lang="en-US" sz="1800" dirty="0"/>
              <a:t> </a:t>
            </a:r>
            <a:r>
              <a:rPr lang="en-US" sz="1800" dirty="0" err="1"/>
              <a:t>sklenil</a:t>
            </a:r>
            <a:r>
              <a:rPr lang="en-US" sz="1800" dirty="0"/>
              <a:t> </a:t>
            </a:r>
            <a:r>
              <a:rPr lang="en-US" sz="1800" dirty="0" err="1"/>
              <a:t>pakt</a:t>
            </a:r>
            <a:r>
              <a:rPr lang="en-US" sz="1800" dirty="0"/>
              <a:t> o </a:t>
            </a:r>
            <a:r>
              <a:rPr lang="en-US" sz="1800" dirty="0" err="1"/>
              <a:t>nenapadanju</a:t>
            </a:r>
            <a:r>
              <a:rPr lang="en-US" sz="1800" dirty="0"/>
              <a:t>. Hitler je </a:t>
            </a:r>
            <a:r>
              <a:rPr lang="en-US" sz="1800" dirty="0" err="1"/>
              <a:t>vojno</a:t>
            </a:r>
            <a:r>
              <a:rPr lang="en-US" sz="1800" dirty="0"/>
              <a:t> </a:t>
            </a:r>
            <a:r>
              <a:rPr lang="en-US" sz="1800" dirty="0" err="1"/>
              <a:t>želel</a:t>
            </a:r>
            <a:r>
              <a:rPr lang="en-US" sz="1800" dirty="0"/>
              <a:t> </a:t>
            </a:r>
            <a:r>
              <a:rPr lang="en-US" sz="1800" dirty="0" err="1"/>
              <a:t>omejiti</a:t>
            </a:r>
            <a:r>
              <a:rPr lang="en-US" sz="1800" dirty="0"/>
              <a:t> le </a:t>
            </a:r>
            <a:r>
              <a:rPr lang="en-US" sz="1800" dirty="0" err="1"/>
              <a:t>na</a:t>
            </a:r>
            <a:r>
              <a:rPr lang="en-US" sz="1800" dirty="0"/>
              <a:t> </a:t>
            </a:r>
            <a:r>
              <a:rPr lang="en-US" sz="1800" dirty="0" err="1"/>
              <a:t>Poljsko</a:t>
            </a:r>
            <a:r>
              <a:rPr lang="en-US" sz="1800" dirty="0"/>
              <a:t>, </a:t>
            </a:r>
            <a:r>
              <a:rPr lang="en-US" sz="1800" dirty="0" err="1"/>
              <a:t>obenem</a:t>
            </a:r>
            <a:r>
              <a:rPr lang="en-US" sz="1800" dirty="0"/>
              <a:t> pa se je </a:t>
            </a:r>
            <a:r>
              <a:rPr lang="en-US" sz="1800" dirty="0" err="1"/>
              <a:t>bal</a:t>
            </a:r>
            <a:r>
              <a:rPr lang="en-US" sz="1800" dirty="0"/>
              <a:t> </a:t>
            </a:r>
            <a:r>
              <a:rPr lang="en-US" sz="1800" dirty="0" err="1"/>
              <a:t>vojne</a:t>
            </a:r>
            <a:r>
              <a:rPr lang="en-US" sz="1800" dirty="0"/>
              <a:t> z </a:t>
            </a:r>
            <a:r>
              <a:rPr lang="en-US" sz="1800" dirty="0" err="1"/>
              <a:t>Veliko</a:t>
            </a:r>
            <a:r>
              <a:rPr lang="en-US" sz="1800" dirty="0"/>
              <a:t> </a:t>
            </a:r>
            <a:r>
              <a:rPr lang="en-US" sz="1800" dirty="0" err="1"/>
              <a:t>Britanijo</a:t>
            </a:r>
            <a:r>
              <a:rPr lang="en-US" sz="1800" dirty="0"/>
              <a:t> in </a:t>
            </a:r>
            <a:r>
              <a:rPr lang="en-US" sz="1800" dirty="0" err="1"/>
              <a:t>Francijo</a:t>
            </a:r>
            <a:r>
              <a:rPr lang="en-US" sz="1800" dirty="0"/>
              <a:t>, </a:t>
            </a:r>
            <a:r>
              <a:rPr lang="en-US" sz="1800" dirty="0" err="1"/>
              <a:t>zato</a:t>
            </a:r>
            <a:r>
              <a:rPr lang="en-US" sz="1800" dirty="0"/>
              <a:t> </a:t>
            </a:r>
            <a:r>
              <a:rPr lang="en-US" sz="1800" dirty="0" err="1"/>
              <a:t>ju</a:t>
            </a:r>
            <a:r>
              <a:rPr lang="en-US" sz="1800" dirty="0"/>
              <a:t> je </a:t>
            </a:r>
            <a:r>
              <a:rPr lang="en-US" sz="1800" dirty="0" err="1"/>
              <a:t>zavajal</a:t>
            </a:r>
            <a:r>
              <a:rPr lang="en-US" sz="1800" dirty="0"/>
              <a:t> z </a:t>
            </a:r>
            <a:r>
              <a:rPr lang="en-US" sz="1800" dirty="0" err="1"/>
              <a:t>lažnimi</a:t>
            </a:r>
            <a:r>
              <a:rPr lang="en-US" sz="1800" dirty="0"/>
              <a:t> </a:t>
            </a:r>
            <a:r>
              <a:rPr lang="en-US" sz="1800" dirty="0" err="1"/>
              <a:t>obljubami</a:t>
            </a:r>
            <a:r>
              <a:rPr lang="en-US" sz="1800" dirty="0"/>
              <a:t> o </a:t>
            </a:r>
            <a:r>
              <a:rPr lang="en-US" sz="1800" dirty="0" err="1"/>
              <a:t>miru</a:t>
            </a:r>
            <a:r>
              <a:rPr lang="en-US" sz="1800" dirty="0"/>
              <a:t>.</a:t>
            </a:r>
          </a:p>
          <a:p>
            <a:pPr fontAlgn="auto">
              <a:lnSpc>
                <a:spcPct val="80000"/>
              </a:lnSpc>
              <a:defRPr/>
            </a:pPr>
            <a:r>
              <a:rPr lang="en-US" sz="1800" dirty="0"/>
              <a:t>15. </a:t>
            </a:r>
            <a:r>
              <a:rPr lang="en-US" sz="1800" dirty="0" err="1"/>
              <a:t>avgusta</a:t>
            </a:r>
            <a:r>
              <a:rPr lang="en-US" sz="1800" dirty="0"/>
              <a:t> se je Hitler </a:t>
            </a:r>
            <a:r>
              <a:rPr lang="en-US" sz="1800" dirty="0" err="1"/>
              <a:t>odločil</a:t>
            </a:r>
            <a:r>
              <a:rPr lang="en-US" sz="1800" dirty="0"/>
              <a:t> </a:t>
            </a:r>
            <a:r>
              <a:rPr lang="en-US" sz="1800" dirty="0" err="1"/>
              <a:t>za</a:t>
            </a:r>
            <a:r>
              <a:rPr lang="en-US" sz="1800" dirty="0"/>
              <a:t> </a:t>
            </a:r>
            <a:r>
              <a:rPr lang="en-US" sz="1800" dirty="0" err="1"/>
              <a:t>bombni</a:t>
            </a:r>
            <a:r>
              <a:rPr lang="en-US" sz="1800" dirty="0"/>
              <a:t> </a:t>
            </a:r>
            <a:r>
              <a:rPr lang="en-US" sz="1800" dirty="0" err="1"/>
              <a:t>napad</a:t>
            </a:r>
            <a:r>
              <a:rPr lang="en-US" sz="1800" dirty="0"/>
              <a:t> </a:t>
            </a:r>
            <a:r>
              <a:rPr lang="en-US" sz="1800" dirty="0" err="1"/>
              <a:t>na</a:t>
            </a:r>
            <a:r>
              <a:rPr lang="en-US" sz="1800" dirty="0"/>
              <a:t> </a:t>
            </a:r>
            <a:r>
              <a:rPr lang="en-US" sz="1800" dirty="0" err="1"/>
              <a:t>Anglijo</a:t>
            </a:r>
            <a:r>
              <a:rPr lang="en-US" sz="1800" dirty="0"/>
              <a:t>. S </a:t>
            </a:r>
            <a:r>
              <a:rPr lang="en-US" sz="1800" dirty="0" err="1"/>
              <a:t>pomočjo</a:t>
            </a:r>
            <a:r>
              <a:rPr lang="en-US" sz="1800" dirty="0"/>
              <a:t> </a:t>
            </a:r>
            <a:r>
              <a:rPr lang="en-US" sz="1800" dirty="0" err="1"/>
              <a:t>radarjev</a:t>
            </a:r>
            <a:r>
              <a:rPr lang="en-US" sz="1800" dirty="0"/>
              <a:t> se je </a:t>
            </a:r>
            <a:r>
              <a:rPr lang="en-US" sz="1800" dirty="0" err="1"/>
              <a:t>Anglija</a:t>
            </a:r>
            <a:r>
              <a:rPr lang="en-US" sz="1800" dirty="0"/>
              <a:t> </a:t>
            </a:r>
            <a:r>
              <a:rPr lang="en-US" sz="1800" dirty="0" err="1"/>
              <a:t>ubranila</a:t>
            </a:r>
            <a:r>
              <a:rPr lang="en-US" sz="1800" dirty="0"/>
              <a:t> </a:t>
            </a:r>
            <a:r>
              <a:rPr lang="en-US" sz="1800" dirty="0" err="1"/>
              <a:t>nemškega</a:t>
            </a:r>
            <a:r>
              <a:rPr lang="en-US" sz="1800" dirty="0"/>
              <a:t> </a:t>
            </a:r>
            <a:r>
              <a:rPr lang="en-US" sz="1800" dirty="0" err="1"/>
              <a:t>napada</a:t>
            </a:r>
            <a:r>
              <a:rPr lang="en-US" sz="1800" dirty="0"/>
              <a:t>, Hitler je </a:t>
            </a:r>
            <a:r>
              <a:rPr lang="en-US" sz="1800" dirty="0" err="1"/>
              <a:t>tako</a:t>
            </a:r>
            <a:r>
              <a:rPr lang="en-US" sz="1800" dirty="0"/>
              <a:t> </a:t>
            </a:r>
            <a:r>
              <a:rPr lang="en-US" sz="1800" dirty="0" err="1"/>
              <a:t>doživel</a:t>
            </a:r>
            <a:r>
              <a:rPr lang="en-US" sz="1800" dirty="0"/>
              <a:t> </a:t>
            </a:r>
            <a:r>
              <a:rPr lang="en-US" sz="1800" dirty="0" err="1"/>
              <a:t>svoj</a:t>
            </a:r>
            <a:r>
              <a:rPr lang="en-US" sz="1800" dirty="0"/>
              <a:t> </a:t>
            </a:r>
            <a:r>
              <a:rPr lang="en-US" sz="1800" dirty="0" err="1"/>
              <a:t>prvi</a:t>
            </a:r>
            <a:r>
              <a:rPr lang="en-US" sz="1800" dirty="0"/>
              <a:t> </a:t>
            </a:r>
            <a:r>
              <a:rPr lang="en-US" sz="1800" dirty="0" err="1"/>
              <a:t>poraz</a:t>
            </a:r>
            <a:r>
              <a:rPr lang="en-US" sz="1800" dirty="0"/>
              <a:t>.</a:t>
            </a:r>
          </a:p>
          <a:p>
            <a:pPr fontAlgn="auto">
              <a:lnSpc>
                <a:spcPct val="80000"/>
              </a:lnSpc>
              <a:defRPr/>
            </a:pPr>
            <a:r>
              <a:rPr lang="en-US" sz="1800" dirty="0"/>
              <a:t>Hitler je </a:t>
            </a:r>
            <a:r>
              <a:rPr lang="en-US" sz="1800" dirty="0" err="1"/>
              <a:t>imel</a:t>
            </a:r>
            <a:r>
              <a:rPr lang="en-US" sz="1800" dirty="0"/>
              <a:t> </a:t>
            </a:r>
            <a:r>
              <a:rPr lang="en-US" sz="1800" dirty="0" err="1"/>
              <a:t>vse</a:t>
            </a:r>
            <a:r>
              <a:rPr lang="en-US" sz="1800" dirty="0"/>
              <a:t> </a:t>
            </a:r>
            <a:r>
              <a:rPr lang="en-US" sz="1800" dirty="0" err="1"/>
              <a:t>več</a:t>
            </a:r>
            <a:r>
              <a:rPr lang="en-US" sz="1800" dirty="0"/>
              <a:t> </a:t>
            </a:r>
            <a:r>
              <a:rPr lang="en-US" sz="1800" dirty="0" err="1"/>
              <a:t>težav</a:t>
            </a:r>
            <a:r>
              <a:rPr lang="en-US" sz="1800" dirty="0"/>
              <a:t> z </a:t>
            </a:r>
            <a:r>
              <a:rPr lang="en-US" sz="1800" dirty="0" err="1"/>
              <a:t>osvojenimi</a:t>
            </a:r>
            <a:r>
              <a:rPr lang="en-US" sz="1800" dirty="0"/>
              <a:t> </a:t>
            </a:r>
            <a:r>
              <a:rPr lang="en-US" sz="1800" dirty="0" err="1"/>
              <a:t>državami</a:t>
            </a:r>
            <a:r>
              <a:rPr lang="en-US" sz="1800" dirty="0"/>
              <a:t>, </a:t>
            </a:r>
            <a:r>
              <a:rPr lang="en-US" sz="1800" dirty="0" err="1"/>
              <a:t>usoden</a:t>
            </a:r>
            <a:r>
              <a:rPr lang="en-US" sz="1800" dirty="0"/>
              <a:t> pa je </a:t>
            </a:r>
            <a:r>
              <a:rPr lang="en-US" sz="1800" dirty="0" err="1"/>
              <a:t>bil</a:t>
            </a:r>
            <a:r>
              <a:rPr lang="en-US" sz="1800" dirty="0"/>
              <a:t> </a:t>
            </a:r>
            <a:r>
              <a:rPr lang="en-US" sz="1800" dirty="0" err="1"/>
              <a:t>napad</a:t>
            </a:r>
            <a:r>
              <a:rPr lang="en-US" sz="1800" dirty="0"/>
              <a:t> </a:t>
            </a:r>
            <a:r>
              <a:rPr lang="en-US" sz="1800" dirty="0" err="1"/>
              <a:t>na</a:t>
            </a:r>
            <a:r>
              <a:rPr lang="en-US" sz="1800" dirty="0"/>
              <a:t> </a:t>
            </a:r>
            <a:r>
              <a:rPr lang="en-US" sz="1800" dirty="0" err="1"/>
              <a:t>Sovjetsko</a:t>
            </a:r>
            <a:r>
              <a:rPr lang="en-US" sz="1800" dirty="0"/>
              <a:t> </a:t>
            </a:r>
            <a:r>
              <a:rPr lang="en-US" sz="1800" dirty="0" err="1"/>
              <a:t>zvezo</a:t>
            </a:r>
            <a:r>
              <a:rPr lang="en-US" sz="1800" dirty="0"/>
              <a:t> 22. </a:t>
            </a:r>
            <a:r>
              <a:rPr lang="en-US" sz="1800" dirty="0" err="1"/>
              <a:t>junija</a:t>
            </a:r>
            <a:r>
              <a:rPr lang="en-US" sz="1800" dirty="0"/>
              <a:t> 1941. V </a:t>
            </a:r>
            <a:r>
              <a:rPr lang="en-US" sz="1800" dirty="0" err="1"/>
              <a:t>odločilni</a:t>
            </a:r>
            <a:r>
              <a:rPr lang="en-US" sz="1800" dirty="0"/>
              <a:t> </a:t>
            </a:r>
            <a:r>
              <a:rPr lang="en-US" sz="1800" dirty="0" err="1"/>
              <a:t>bitki</a:t>
            </a:r>
            <a:r>
              <a:rPr lang="en-US" sz="1800" dirty="0"/>
              <a:t> </a:t>
            </a:r>
            <a:r>
              <a:rPr lang="en-US" sz="1800" dirty="0" err="1"/>
              <a:t>pri</a:t>
            </a:r>
            <a:r>
              <a:rPr lang="en-US" sz="1800" dirty="0"/>
              <a:t> </a:t>
            </a:r>
            <a:r>
              <a:rPr lang="en-US" sz="1800" dirty="0" err="1"/>
              <a:t>Stalingradu</a:t>
            </a:r>
            <a:r>
              <a:rPr lang="en-US" sz="1800" dirty="0"/>
              <a:t> 31. </a:t>
            </a:r>
            <a:r>
              <a:rPr lang="en-US" sz="1800" dirty="0" err="1"/>
              <a:t>januarja</a:t>
            </a:r>
            <a:r>
              <a:rPr lang="en-US" sz="1800" dirty="0"/>
              <a:t> 1943 je </a:t>
            </a:r>
            <a:r>
              <a:rPr lang="en-US" sz="1800" dirty="0" err="1"/>
              <a:t>Nemčija</a:t>
            </a:r>
            <a:r>
              <a:rPr lang="en-US" sz="1800" dirty="0"/>
              <a:t> </a:t>
            </a:r>
            <a:r>
              <a:rPr lang="en-US" sz="1800" dirty="0" err="1"/>
              <a:t>doživela</a:t>
            </a:r>
            <a:r>
              <a:rPr lang="en-US" sz="1800" dirty="0"/>
              <a:t> </a:t>
            </a:r>
            <a:r>
              <a:rPr lang="en-US" sz="1800" dirty="0" err="1"/>
              <a:t>velik</a:t>
            </a:r>
            <a:r>
              <a:rPr lang="en-US" sz="1800" dirty="0"/>
              <a:t> </a:t>
            </a:r>
            <a:r>
              <a:rPr lang="en-US" sz="1800" dirty="0" err="1"/>
              <a:t>poraz</a:t>
            </a:r>
            <a:r>
              <a:rPr lang="sl-SI" sz="1800" dirty="0"/>
              <a:t>.</a:t>
            </a:r>
          </a:p>
          <a:p>
            <a:pPr fontAlgn="auto">
              <a:lnSpc>
                <a:spcPct val="80000"/>
              </a:lnSpc>
              <a:defRPr/>
            </a:pPr>
            <a:r>
              <a:rPr lang="en-US" sz="1800" dirty="0"/>
              <a:t>8. </a:t>
            </a:r>
            <a:r>
              <a:rPr lang="en-US" sz="1800" dirty="0" err="1"/>
              <a:t>septembra</a:t>
            </a:r>
            <a:r>
              <a:rPr lang="en-US" sz="1800" dirty="0"/>
              <a:t> 1943 je </a:t>
            </a:r>
            <a:r>
              <a:rPr lang="en-US" sz="1800" dirty="0" err="1"/>
              <a:t>Italija</a:t>
            </a:r>
            <a:r>
              <a:rPr lang="en-US" sz="1800" dirty="0"/>
              <a:t> </a:t>
            </a:r>
            <a:r>
              <a:rPr lang="en-US" sz="1800" dirty="0" err="1"/>
              <a:t>kapitulirala</a:t>
            </a:r>
            <a:r>
              <a:rPr lang="en-US" sz="1800" dirty="0"/>
              <a:t> in </a:t>
            </a:r>
            <a:r>
              <a:rPr lang="en-US" sz="1800" dirty="0" err="1"/>
              <a:t>kasneje</a:t>
            </a:r>
            <a:r>
              <a:rPr lang="en-US" sz="1800" dirty="0"/>
              <a:t> </a:t>
            </a:r>
            <a:r>
              <a:rPr lang="en-US" sz="1800" dirty="0" err="1"/>
              <a:t>napovedala</a:t>
            </a:r>
            <a:r>
              <a:rPr lang="en-US" sz="1800" dirty="0"/>
              <a:t> </a:t>
            </a:r>
            <a:r>
              <a:rPr lang="en-US" sz="1800" dirty="0" err="1"/>
              <a:t>vojno</a:t>
            </a:r>
            <a:r>
              <a:rPr lang="en-US" sz="1800" dirty="0"/>
              <a:t> </a:t>
            </a:r>
            <a:r>
              <a:rPr lang="en-US" sz="1800" dirty="0" err="1"/>
              <a:t>Nemčiji</a:t>
            </a:r>
            <a:r>
              <a:rPr lang="en-US" sz="1800" dirty="0"/>
              <a:t>.</a:t>
            </a:r>
          </a:p>
          <a:p>
            <a:pPr fontAlgn="auto">
              <a:lnSpc>
                <a:spcPct val="80000"/>
              </a:lnSpc>
              <a:defRPr/>
            </a:pPr>
            <a:r>
              <a:rPr lang="en-US" sz="1800" dirty="0"/>
              <a:t>6. </a:t>
            </a:r>
            <a:r>
              <a:rPr lang="en-US" sz="1800" dirty="0" err="1"/>
              <a:t>junija</a:t>
            </a:r>
            <a:r>
              <a:rPr lang="en-US" sz="1800" dirty="0"/>
              <a:t> 1944 so se </a:t>
            </a:r>
            <a:r>
              <a:rPr lang="en-US" sz="1800" dirty="0" err="1"/>
              <a:t>ameriške</a:t>
            </a:r>
            <a:r>
              <a:rPr lang="en-US" sz="1800" dirty="0"/>
              <a:t> in </a:t>
            </a:r>
            <a:r>
              <a:rPr lang="en-US" sz="1800" dirty="0" err="1"/>
              <a:t>britanske</a:t>
            </a:r>
            <a:r>
              <a:rPr lang="en-US" sz="1800" dirty="0"/>
              <a:t> </a:t>
            </a:r>
            <a:r>
              <a:rPr lang="en-US" sz="1800" dirty="0" err="1"/>
              <a:t>vojaške</a:t>
            </a:r>
            <a:r>
              <a:rPr lang="en-US" sz="1800" dirty="0"/>
              <a:t> </a:t>
            </a:r>
            <a:r>
              <a:rPr lang="en-US" sz="1800" dirty="0" err="1"/>
              <a:t>sile</a:t>
            </a:r>
            <a:r>
              <a:rPr lang="en-US" sz="1800" dirty="0"/>
              <a:t> </a:t>
            </a:r>
            <a:r>
              <a:rPr lang="en-US" sz="1800" dirty="0" err="1"/>
              <a:t>izkrcale</a:t>
            </a:r>
            <a:r>
              <a:rPr lang="en-US" sz="1800" dirty="0"/>
              <a:t> v </a:t>
            </a:r>
            <a:r>
              <a:rPr lang="en-US" sz="1800" dirty="0" err="1"/>
              <a:t>Normandiji</a:t>
            </a:r>
            <a:r>
              <a:rPr lang="en-US" sz="1800" dirty="0"/>
              <a:t>. Hitler je </a:t>
            </a:r>
            <a:r>
              <a:rPr lang="en-US" sz="1800" dirty="0" err="1"/>
              <a:t>bil</a:t>
            </a:r>
            <a:r>
              <a:rPr lang="en-US" sz="1800" dirty="0"/>
              <a:t> </a:t>
            </a:r>
            <a:r>
              <a:rPr lang="en-US" sz="1800" dirty="0" err="1"/>
              <a:t>takrat</a:t>
            </a:r>
            <a:r>
              <a:rPr lang="en-US" sz="1800" dirty="0"/>
              <a:t> </a:t>
            </a:r>
            <a:r>
              <a:rPr lang="en-US" sz="1800" dirty="0" err="1"/>
              <a:t>že</a:t>
            </a:r>
            <a:r>
              <a:rPr lang="en-US" sz="1800" dirty="0"/>
              <a:t> </a:t>
            </a:r>
            <a:r>
              <a:rPr lang="en-US" sz="1800" dirty="0" err="1"/>
              <a:t>živčna</a:t>
            </a:r>
            <a:r>
              <a:rPr lang="en-US" sz="1800" dirty="0"/>
              <a:t> </a:t>
            </a:r>
            <a:r>
              <a:rPr lang="en-US" sz="1800" dirty="0" err="1"/>
              <a:t>razvalina</a:t>
            </a:r>
            <a:r>
              <a:rPr lang="en-US" sz="1800" dirty="0"/>
              <a:t>. </a:t>
            </a:r>
            <a:r>
              <a:rPr lang="en-US" sz="1800" dirty="0" err="1"/>
              <a:t>Nemčija</a:t>
            </a:r>
            <a:r>
              <a:rPr lang="en-US" sz="1800" dirty="0"/>
              <a:t> se je </a:t>
            </a:r>
            <a:r>
              <a:rPr lang="en-US" sz="1800" dirty="0" err="1"/>
              <a:t>samo</a:t>
            </a:r>
            <a:r>
              <a:rPr lang="en-US" sz="1800" dirty="0"/>
              <a:t> </a:t>
            </a:r>
            <a:r>
              <a:rPr lang="en-US" sz="1800" dirty="0" err="1"/>
              <a:t>še</a:t>
            </a:r>
            <a:r>
              <a:rPr lang="en-US" sz="1800" dirty="0"/>
              <a:t> </a:t>
            </a:r>
            <a:r>
              <a:rPr lang="en-US" sz="1800" dirty="0" err="1"/>
              <a:t>branila</a:t>
            </a:r>
            <a:r>
              <a:rPr lang="en-US" sz="1800" dirty="0"/>
              <a:t>, </a:t>
            </a:r>
            <a:r>
              <a:rPr lang="en-US" sz="1800" dirty="0" err="1"/>
              <a:t>hrbet</a:t>
            </a:r>
            <a:r>
              <a:rPr lang="en-US" sz="1800" dirty="0"/>
              <a:t> pa so mu </a:t>
            </a:r>
            <a:r>
              <a:rPr lang="en-US" sz="1800" dirty="0" err="1"/>
              <a:t>obrnili</a:t>
            </a:r>
            <a:r>
              <a:rPr lang="en-US" sz="1800" dirty="0"/>
              <a:t> </a:t>
            </a:r>
            <a:r>
              <a:rPr lang="en-US" sz="1800" dirty="0" err="1"/>
              <a:t>tudi</a:t>
            </a:r>
            <a:r>
              <a:rPr lang="en-US" sz="1800" dirty="0"/>
              <a:t> </a:t>
            </a:r>
            <a:r>
              <a:rPr lang="en-US" sz="1800" dirty="0" err="1"/>
              <a:t>nekoč</a:t>
            </a:r>
            <a:r>
              <a:rPr lang="en-US" sz="1800" dirty="0"/>
              <a:t> </a:t>
            </a:r>
            <a:r>
              <a:rPr lang="en-US" sz="1800" dirty="0" err="1"/>
              <a:t>zvesti</a:t>
            </a:r>
            <a:r>
              <a:rPr lang="en-US" sz="1800" dirty="0"/>
              <a:t> </a:t>
            </a:r>
            <a:r>
              <a:rPr lang="en-US" sz="1800" dirty="0" err="1"/>
              <a:t>sodelavci</a:t>
            </a:r>
            <a:r>
              <a:rPr lang="en-US" sz="1800" dirty="0"/>
              <a:t>, </a:t>
            </a:r>
            <a:r>
              <a:rPr lang="en-US" sz="1800" dirty="0" err="1"/>
              <a:t>ki</a:t>
            </a:r>
            <a:r>
              <a:rPr lang="en-US" sz="1800" dirty="0"/>
              <a:t> so </a:t>
            </a:r>
            <a:r>
              <a:rPr lang="en-US" sz="1800" dirty="0" err="1"/>
              <a:t>spoznali</a:t>
            </a:r>
            <a:r>
              <a:rPr lang="en-US" sz="1800" dirty="0"/>
              <a:t>, da </a:t>
            </a:r>
            <a:r>
              <a:rPr lang="en-US" sz="1800" dirty="0" err="1"/>
              <a:t>ni</a:t>
            </a:r>
            <a:r>
              <a:rPr lang="en-US" sz="1800" dirty="0"/>
              <a:t> </a:t>
            </a:r>
            <a:r>
              <a:rPr lang="en-US" sz="1800" dirty="0" err="1"/>
              <a:t>več</a:t>
            </a:r>
            <a:r>
              <a:rPr lang="en-US" sz="1800" dirty="0"/>
              <a:t> </a:t>
            </a:r>
            <a:r>
              <a:rPr lang="en-US" sz="1800" dirty="0" err="1"/>
              <a:t>možnosti</a:t>
            </a:r>
            <a:r>
              <a:rPr lang="en-US" sz="1800" dirty="0"/>
              <a:t> </a:t>
            </a:r>
            <a:r>
              <a:rPr lang="en-US" sz="1800" dirty="0" err="1"/>
              <a:t>za</a:t>
            </a:r>
            <a:r>
              <a:rPr lang="en-US" sz="1800" dirty="0"/>
              <a:t> </a:t>
            </a:r>
            <a:r>
              <a:rPr lang="en-US" sz="1800" dirty="0" err="1"/>
              <a:t>zmago</a:t>
            </a:r>
            <a:r>
              <a:rPr lang="en-US" sz="1800" dirty="0"/>
              <a:t>. </a:t>
            </a:r>
            <a:r>
              <a:rPr lang="sl-SI" sz="1800" dirty="0"/>
              <a:t>Nanj </a:t>
            </a:r>
            <a:r>
              <a:rPr lang="en-US" sz="1800" dirty="0" err="1"/>
              <a:t>celo</a:t>
            </a:r>
            <a:r>
              <a:rPr lang="en-US" sz="1800" dirty="0"/>
              <a:t> </a:t>
            </a:r>
            <a:r>
              <a:rPr lang="en-US" sz="1800" dirty="0" err="1"/>
              <a:t>izvedli</a:t>
            </a:r>
            <a:r>
              <a:rPr lang="en-US" sz="1800" dirty="0"/>
              <a:t> </a:t>
            </a:r>
            <a:r>
              <a:rPr lang="en-US" sz="1800" dirty="0" err="1"/>
              <a:t>atentat</a:t>
            </a:r>
            <a:r>
              <a:rPr lang="en-US" sz="1800" dirty="0"/>
              <a:t>, </a:t>
            </a:r>
            <a:r>
              <a:rPr lang="en-US" sz="1800" dirty="0" err="1"/>
              <a:t>ki</a:t>
            </a:r>
            <a:r>
              <a:rPr lang="en-US" sz="1800" dirty="0"/>
              <a:t> pa je </a:t>
            </a:r>
            <a:r>
              <a:rPr lang="en-US" sz="1800" dirty="0" err="1"/>
              <a:t>bil</a:t>
            </a:r>
            <a:r>
              <a:rPr lang="en-US" sz="1800" dirty="0"/>
              <a:t> </a:t>
            </a:r>
            <a:r>
              <a:rPr lang="en-US" sz="1800" dirty="0" err="1"/>
              <a:t>neuspešen</a:t>
            </a:r>
            <a:r>
              <a:rPr lang="en-US" sz="1800" dirty="0"/>
              <a:t>.</a:t>
            </a:r>
          </a:p>
          <a:p>
            <a:pPr fontAlgn="auto">
              <a:lnSpc>
                <a:spcPct val="80000"/>
              </a:lnSpc>
              <a:defRPr/>
            </a:pPr>
            <a:r>
              <a:rPr lang="en-US" sz="1800" dirty="0"/>
              <a:t>25. </a:t>
            </a:r>
            <a:r>
              <a:rPr lang="en-US" sz="1800" dirty="0" err="1"/>
              <a:t>aprila</a:t>
            </a:r>
            <a:r>
              <a:rPr lang="en-US" sz="1800" dirty="0"/>
              <a:t> 1945 so </a:t>
            </a:r>
            <a:r>
              <a:rPr lang="en-US" sz="1800" dirty="0" err="1"/>
              <a:t>zavezniki</a:t>
            </a:r>
            <a:r>
              <a:rPr lang="en-US" sz="1800" dirty="0"/>
              <a:t> </a:t>
            </a:r>
            <a:r>
              <a:rPr lang="en-US" sz="1800" dirty="0" err="1"/>
              <a:t>vstopili</a:t>
            </a:r>
            <a:r>
              <a:rPr lang="en-US" sz="1800" dirty="0"/>
              <a:t> v Berlin. Hitler je </a:t>
            </a:r>
            <a:r>
              <a:rPr lang="en-US" sz="1800" dirty="0" err="1"/>
              <a:t>bil</a:t>
            </a:r>
            <a:r>
              <a:rPr lang="en-US" sz="1800" dirty="0"/>
              <a:t> </a:t>
            </a:r>
            <a:r>
              <a:rPr lang="en-US" sz="1800" dirty="0" err="1"/>
              <a:t>takrat</a:t>
            </a:r>
            <a:r>
              <a:rPr lang="en-US" sz="1800" dirty="0"/>
              <a:t> </a:t>
            </a:r>
            <a:r>
              <a:rPr lang="en-US" sz="1800" dirty="0" err="1"/>
              <a:t>že</a:t>
            </a:r>
            <a:r>
              <a:rPr lang="en-US" sz="1800" dirty="0"/>
              <a:t> v </a:t>
            </a:r>
            <a:r>
              <a:rPr lang="en-US" sz="1800" dirty="0" err="1"/>
              <a:t>svojem</a:t>
            </a:r>
            <a:r>
              <a:rPr lang="en-US" sz="1800" dirty="0"/>
              <a:t> </a:t>
            </a:r>
            <a:r>
              <a:rPr lang="en-US" sz="1800" dirty="0" err="1"/>
              <a:t>podzemnem</a:t>
            </a:r>
            <a:r>
              <a:rPr lang="en-US" sz="1800" dirty="0"/>
              <a:t> </a:t>
            </a:r>
            <a:r>
              <a:rPr lang="en-US" sz="1800" dirty="0" err="1"/>
              <a:t>bunkerju</a:t>
            </a:r>
            <a:r>
              <a:rPr lang="en-US" sz="1800" dirty="0"/>
              <a:t>. 30. </a:t>
            </a:r>
            <a:r>
              <a:rPr lang="en-US" sz="1800" dirty="0" err="1"/>
              <a:t>aprila</a:t>
            </a:r>
            <a:r>
              <a:rPr lang="en-US" sz="1800" dirty="0"/>
              <a:t> se je </a:t>
            </a:r>
            <a:r>
              <a:rPr lang="en-US" sz="1800" dirty="0" err="1"/>
              <a:t>poročil</a:t>
            </a:r>
            <a:r>
              <a:rPr lang="en-US" sz="1800" dirty="0"/>
              <a:t> s </a:t>
            </a:r>
            <a:r>
              <a:rPr lang="en-US" sz="1800" dirty="0" err="1"/>
              <a:t>svojo</a:t>
            </a:r>
            <a:r>
              <a:rPr lang="en-US" sz="1800" dirty="0"/>
              <a:t> </a:t>
            </a:r>
            <a:r>
              <a:rPr lang="en-US" sz="1800" dirty="0" err="1"/>
              <a:t>dolgoletno</a:t>
            </a:r>
            <a:r>
              <a:rPr lang="en-US" sz="1800" dirty="0"/>
              <a:t> </a:t>
            </a:r>
            <a:r>
              <a:rPr lang="en-US" sz="1800" dirty="0" err="1"/>
              <a:t>ljubico</a:t>
            </a:r>
            <a:r>
              <a:rPr lang="en-US" sz="1800" dirty="0"/>
              <a:t> </a:t>
            </a:r>
            <a:r>
              <a:rPr lang="en-US" sz="1800" dirty="0" err="1"/>
              <a:t>Evo</a:t>
            </a:r>
            <a:r>
              <a:rPr lang="en-US" sz="1800" dirty="0"/>
              <a:t> Braun, </a:t>
            </a:r>
            <a:r>
              <a:rPr lang="en-US" sz="1800" dirty="0" err="1"/>
              <a:t>nato</a:t>
            </a:r>
            <a:r>
              <a:rPr lang="en-US" sz="1800" dirty="0"/>
              <a:t> pa </a:t>
            </a:r>
            <a:r>
              <a:rPr lang="en-US" sz="1800" dirty="0" err="1"/>
              <a:t>skupaj</a:t>
            </a:r>
            <a:r>
              <a:rPr lang="en-US" sz="1800" dirty="0"/>
              <a:t> z </a:t>
            </a:r>
            <a:r>
              <a:rPr lang="en-US" sz="1800" dirty="0" err="1"/>
              <a:t>njo</a:t>
            </a:r>
            <a:r>
              <a:rPr lang="en-US" sz="1800" dirty="0"/>
              <a:t> </a:t>
            </a:r>
            <a:r>
              <a:rPr lang="en-US" sz="1800" dirty="0" err="1"/>
              <a:t>naredil</a:t>
            </a:r>
            <a:r>
              <a:rPr lang="en-US" sz="1800" dirty="0"/>
              <a:t> </a:t>
            </a:r>
            <a:r>
              <a:rPr lang="en-US" sz="1800" dirty="0" err="1"/>
              <a:t>samomor</a:t>
            </a:r>
            <a:r>
              <a:rPr lang="sl-SI" sz="1800" dirty="0"/>
              <a: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p:cTn id="11"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10243">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10243">
                                            <p:txEl>
                                              <p:pRg st="1" end="1"/>
                                            </p:txEl>
                                          </p:spTgt>
                                        </p:tgtEl>
                                      </p:cBhvr>
                                    </p:animEffect>
                                  </p:childTnLst>
                                </p:cTn>
                              </p:par>
                            </p:childTnLst>
                          </p:cTn>
                        </p:par>
                        <p:par>
                          <p:cTn id="15" fill="hold" nodeType="afterGroup">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calcmode="lin" valueType="num">
                                      <p:cBhvr>
                                        <p:cTn id="18"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1024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10243">
                                            <p:txEl>
                                              <p:pRg st="2" end="2"/>
                                            </p:txEl>
                                          </p:spTgt>
                                        </p:tgtEl>
                                      </p:cBhvr>
                                    </p:animEffect>
                                  </p:childTnLst>
                                </p:cTn>
                              </p:par>
                            </p:childTnLst>
                          </p:cTn>
                        </p:par>
                        <p:par>
                          <p:cTn id="22" fill="hold" nodeType="afterGroup">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024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0243">
                                            <p:txEl>
                                              <p:pRg st="3" end="3"/>
                                            </p:txEl>
                                          </p:spTgt>
                                        </p:tgtEl>
                                      </p:cBhvr>
                                    </p:animEffect>
                                  </p:childTnLst>
                                </p:cTn>
                              </p:par>
                            </p:childTnLst>
                          </p:cTn>
                        </p:par>
                        <p:par>
                          <p:cTn id="29" fill="hold" nodeType="afterGroup">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 calcmode="lin" valueType="num">
                                      <p:cBhvr>
                                        <p:cTn id="32"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1024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10243">
                                            <p:txEl>
                                              <p:pRg st="4" end="4"/>
                                            </p:txEl>
                                          </p:spTgt>
                                        </p:tgtEl>
                                      </p:cBhvr>
                                    </p:animEffect>
                                  </p:childTnLst>
                                </p:cTn>
                              </p:par>
                            </p:childTnLst>
                          </p:cTn>
                        </p:par>
                        <p:par>
                          <p:cTn id="36" fill="hold" nodeType="afterGroup">
                            <p:stCondLst>
                              <p:cond delay="4500"/>
                            </p:stCondLst>
                            <p:childTnLst>
                              <p:par>
                                <p:cTn id="37" presetID="31" presetClass="entr" presetSubtype="0" fill="hold" grpId="0" nodeType="afterEffect">
                                  <p:stCondLst>
                                    <p:cond delay="0"/>
                                  </p:stCondLst>
                                  <p:childTnLst>
                                    <p:set>
                                      <p:cBhvr>
                                        <p:cTn id="38" dur="1" fill="hold">
                                          <p:stCondLst>
                                            <p:cond delay="0"/>
                                          </p:stCondLst>
                                        </p:cTn>
                                        <p:tgtEl>
                                          <p:spTgt spid="10243">
                                            <p:txEl>
                                              <p:pRg st="5" end="5"/>
                                            </p:txEl>
                                          </p:spTgt>
                                        </p:tgtEl>
                                        <p:attrNameLst>
                                          <p:attrName>style.visibility</p:attrName>
                                        </p:attrNameLst>
                                      </p:cBhvr>
                                      <p:to>
                                        <p:strVal val="visible"/>
                                      </p:to>
                                    </p:set>
                                    <p:anim calcmode="lin" valueType="num">
                                      <p:cBhvr>
                                        <p:cTn id="39"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1024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10243">
                                            <p:txEl>
                                              <p:pRg st="5" end="5"/>
                                            </p:txEl>
                                          </p:spTgt>
                                        </p:tgtEl>
                                      </p:cBhvr>
                                    </p:animEffect>
                                  </p:childTnLst>
                                </p:cTn>
                              </p:par>
                            </p:childTnLst>
                          </p:cTn>
                        </p:par>
                        <p:par>
                          <p:cTn id="43" fill="hold" nodeType="afterGroup">
                            <p:stCondLst>
                              <p:cond delay="5500"/>
                            </p:stCondLst>
                            <p:childTnLst>
                              <p:par>
                                <p:cTn id="44" presetID="31" presetClass="entr" presetSubtype="0" fill="hold" grpId="0" nodeType="afterEffect">
                                  <p:stCondLst>
                                    <p:cond delay="0"/>
                                  </p:stCondLst>
                                  <p:childTnLst>
                                    <p:set>
                                      <p:cBhvr>
                                        <p:cTn id="45" dur="1" fill="hold">
                                          <p:stCondLst>
                                            <p:cond delay="0"/>
                                          </p:stCondLst>
                                        </p:cTn>
                                        <p:tgtEl>
                                          <p:spTgt spid="10243">
                                            <p:txEl>
                                              <p:pRg st="6" end="6"/>
                                            </p:txEl>
                                          </p:spTgt>
                                        </p:tgtEl>
                                        <p:attrNameLst>
                                          <p:attrName>style.visibility</p:attrName>
                                        </p:attrNameLst>
                                      </p:cBhvr>
                                      <p:to>
                                        <p:strVal val="visible"/>
                                      </p:to>
                                    </p:set>
                                    <p:anim calcmode="lin" valueType="num">
                                      <p:cBhvr>
                                        <p:cTn id="46" dur="10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47" dur="1000" fill="hold"/>
                                        <p:tgtEl>
                                          <p:spTgt spid="10243">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10243">
                                            <p:txEl>
                                              <p:pRg st="6" end="6"/>
                                            </p:txEl>
                                          </p:spTgt>
                                        </p:tgtEl>
                                        <p:attrNameLst>
                                          <p:attrName>style.rotation</p:attrName>
                                        </p:attrNameLst>
                                      </p:cBhvr>
                                      <p:tavLst>
                                        <p:tav tm="0">
                                          <p:val>
                                            <p:fltVal val="90"/>
                                          </p:val>
                                        </p:tav>
                                        <p:tav tm="100000">
                                          <p:val>
                                            <p:fltVal val="0"/>
                                          </p:val>
                                        </p:tav>
                                      </p:tavLst>
                                    </p:anim>
                                    <p:animEffect transition="in" filter="fade">
                                      <p:cBhvr>
                                        <p:cTn id="49" dur="1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1500</Words>
  <Application>Microsoft Office PowerPoint</Application>
  <PresentationFormat>On-screen Show (4:3)</PresentationFormat>
  <Paragraphs>73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Arial Narrow</vt:lpstr>
      <vt:lpstr>Horizont</vt:lpstr>
      <vt:lpstr>Adolf Hitler</vt:lpstr>
      <vt:lpstr>Uvod</vt:lpstr>
      <vt:lpstr>Adolf Hitler</vt:lpstr>
      <vt:lpstr>Zgodnje življenje</vt:lpstr>
      <vt:lpstr>Vstop v vojsko</vt:lpstr>
      <vt:lpstr>Hitlerjev vpliv na množice</vt:lpstr>
      <vt:lpstr>Hitlerjev vzpon</vt:lpstr>
      <vt:lpstr>Hitlerjevo delovanje v 2. svetovni vojni</vt:lpstr>
      <vt:lpstr>Hitlerjev konec</vt:lpstr>
      <vt:lpstr>Zanimivosti</vt:lpstr>
      <vt:lpstr>Ana Frank</vt:lpstr>
      <vt:lpstr>Pomen besed</vt:lpstr>
      <vt:lpstr>Holokavst</vt:lpstr>
      <vt:lpstr>Koncentracijsko taborišče</vt:lpstr>
      <vt:lpstr>PowerPoint Presentation</vt:lpstr>
      <vt:lpstr>Delovna taborišča</vt:lpstr>
      <vt:lpstr>PowerPoint Presentation</vt:lpstr>
      <vt:lpstr>Uničevalna taborišča </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2019-06-03T09:15:09Z</dcterms:created>
  <dcterms:modified xsi:type="dcterms:W3CDTF">2019-06-03T09:15:09Z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