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ooh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ooh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ooh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ooh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ooh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ooh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ooh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ooh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ooh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CCE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58E97-CD87-4DC8-8813-506BADDAC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595B92-B23F-4E79-AE69-B656961C7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E5060-63A8-45B9-AF70-9183F6C7B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2298F-87D7-4C6A-BDC4-E981DFBF4E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213755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FF29F6-7AE4-4F34-ADBE-A1368B958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19994-4315-4D6F-82A7-663A6F3252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B2B5FB-A7CC-47F5-8FAF-C92A22EDA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08986-9909-46A8-A31B-D731EA1D2B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071967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B2C46-BF26-45AA-B6EC-C1C92E910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92E08-7473-4D82-8CC5-AD65690B7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7F2C9-4AF8-4110-88F0-78DA0FD6E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163C6-9B9F-4FC8-9DAA-4723C40EE7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610926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5AC06-1738-49C2-A49C-AD5378434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E20A7-9ACF-4800-BBAD-18152082E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B7374-508C-4184-BAE3-C4FC28799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94354-C539-4306-AD2D-C87EFE60C4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2213055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BE5045-0CD7-4751-A063-F58E14C78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6C8C31-309A-4264-A1D4-871EE0455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218A2E-EAAD-4C1E-A262-E90FE3EFA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8A713-3CFC-4A58-8B8F-FDDA120654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8449384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4FD4379-F51A-440C-9C98-450A1A7D4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C229E03-D1DB-4199-85BF-7DFE69EF2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B57284-C6AF-4360-B462-FD6F1CF9B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7BF68-B872-49BA-83A4-6C3E788716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4320007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76315F-AAED-4E60-8E65-B4FFAAAA0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E80430-72FE-4893-84C7-BC2DF7715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B79AAD-B178-4EA1-89FA-BB667FD67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27DB8-7E3A-4EBB-9B0A-EBCCBF4BAB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709592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A35EF6-EA93-4959-B46C-8D0F5D302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C9579-CE86-44B6-BFCD-2FA4924F7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0C99E7-1B00-4ECC-8160-D0771C82B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731B4-8474-42D3-906C-FBFBB7762E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246746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A753E-3A3E-4DB9-8AB1-C680AD0FB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678DA-BFC2-4406-940C-AFCAABF70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76FB8-5311-4262-A81C-90EBE39B6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D711-7CE9-4A6E-9895-2C7BBAD335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195422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923D-BD8E-4365-807B-429652206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4F738-FB1F-443D-B029-330DFA2FA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4A7EA-8E33-45A8-A3D2-C99A0C87A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9079C-819A-4364-8F75-BB646F7EC8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380281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729C7C-8712-4346-88D8-A2A5F375F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143C44-420B-4638-97CF-3B995AA8D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E4DA2D-FE73-41FC-AEB4-9720C3C53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2AFEA-42C8-4FB0-A473-B802D968BF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29638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031B8B-2318-420C-97C3-09C8B458B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ACF50C-466B-4D44-8410-8173BCCCB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C87563-9E04-485D-B3C8-F3BD7704A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2BC46-E337-4FAC-9692-632F4D7A32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13712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2AFECF-B02E-47FE-8F06-353F766B7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E31DCF-4157-47E3-A5D8-ED9C5E1FE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AAB5E8-2D38-49C0-8C48-E64778FA4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E3CFA-1EE0-4214-9E35-03460C47A2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803345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17CA0-5FE4-4C30-ADA3-E0AC51233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EC0FE-9655-41B4-A90D-31DBD754E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83400-145A-4482-9CAB-49B2ABF1C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8A110-BF97-4BE2-9302-B7B187A226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232031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825C7D-08CC-4BB4-8AE9-E74A2B77E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A5A4D-BAAA-4287-8480-5A0C890BB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6892F-3475-4ED8-9D5E-F34846137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85694-5F6E-4261-A319-C57B79FD45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932620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0000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539AC9-F037-4908-9D02-AEC6BB349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7230BE-1A85-4B78-9355-3FB97CA90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1CEA7F-56A1-4201-BB50-5D3244620A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AF65B5-4107-4F78-89B7-61F9C7B62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60F1-C878-44E4-829B-BE41E8C5BE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99564CF-9885-4ED0-8002-331641E25E9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Q-6H4xOUrs&amp;bpctr=134781029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2FAA9603-20FC-4577-A9F5-FFA2BD28E7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5040312" cy="7191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anose="02050604050505020204" pitchFamily="18" charset="0"/>
              </a:rPr>
              <a:t>ADOLF HITLER</a:t>
            </a:r>
          </a:p>
        </p:txBody>
      </p:sp>
      <p:pic>
        <p:nvPicPr>
          <p:cNvPr id="2051" name="Picture 4" descr="180px-Nazi_Swastika">
            <a:extLst>
              <a:ext uri="{FF2B5EF4-FFF2-40B4-BE49-F238E27FC236}">
                <a16:creationId xmlns:a16="http://schemas.microsoft.com/office/drawing/2014/main" id="{D4BC7BA9-499C-4FAB-9215-7F4B31F0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1295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268CEC7-F06D-47D1-AD91-D87383CD1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Bookman Old Style" panose="02050604050505020204" pitchFamily="18" charset="0"/>
              </a:rPr>
              <a:t>NA SPLOŠNO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204742-8E5C-4607-8C6F-BC84E33318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20. april 1889, Braunau ob reki Inn ob Linzu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Nemški diktator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Nacistični voditelj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Nemški kancler (1933 – 1945)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Sprožil 2. svetovno vojno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  <a:latin typeface="Century Gothic" panose="020B0502020202020204" pitchFamily="34" charset="0"/>
              </a:rPr>
              <a:t>Sprožil rasistično politiko nacistične Nemčije; posledica holokavst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hitler3">
            <a:extLst>
              <a:ext uri="{FF2B5EF4-FFF2-40B4-BE49-F238E27FC236}">
                <a16:creationId xmlns:a16="http://schemas.microsoft.com/office/drawing/2014/main" id="{D5D651A0-D54F-4F59-A2B1-8F1F09C9D5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50009">
            <a:off x="4868863" y="1600200"/>
            <a:ext cx="3597275" cy="4525963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bg2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>
            <a:extLst>
              <a:ext uri="{FF2B5EF4-FFF2-40B4-BE49-F238E27FC236}">
                <a16:creationId xmlns:a16="http://schemas.microsoft.com/office/drawing/2014/main" id="{17268140-A381-4CAF-B3C8-74A6709AF3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284538"/>
            <a:ext cx="7993062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Garamond" panose="02020404030301010803" pitchFamily="18" charset="0"/>
              </a:rPr>
              <a:t>ŽIVLJENJE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0050D8F5-8802-4C65-BB1F-9335632A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49500"/>
            <a:ext cx="24114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/>
            <a:endParaRPr lang="sl-SI" altLang="sl-SI" sz="13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sl-SI" altLang="sl-SI"/>
          </a:p>
        </p:txBody>
      </p:sp>
      <p:pic>
        <p:nvPicPr>
          <p:cNvPr id="4100" name="Picture 10" descr="mladibutl">
            <a:extLst>
              <a:ext uri="{FF2B5EF4-FFF2-40B4-BE49-F238E27FC236}">
                <a16:creationId xmlns:a16="http://schemas.microsoft.com/office/drawing/2014/main" id="{4BCB6B70-5811-4312-AFC5-49937236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273175" cy="1944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1" descr="tamau">
            <a:extLst>
              <a:ext uri="{FF2B5EF4-FFF2-40B4-BE49-F238E27FC236}">
                <a16:creationId xmlns:a16="http://schemas.microsoft.com/office/drawing/2014/main" id="{68561867-A723-43B6-B349-5F1D55B1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1368425" cy="194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2" descr="AMYL5H2CAL5BPX4CAF10P4FCAY30UM2CAB93VROCAVOSODZCAY2H7ULCA9HXFZECAHNOBAVCA4JIV2LCA5C1WSKCABLLCA8CAT7W8W7CAE62MLBCABQTTB6CA3RYHFOCA3R5NY7CAR9MPZ7CA77A5CSCAR7TNYF">
            <a:extLst>
              <a:ext uri="{FF2B5EF4-FFF2-40B4-BE49-F238E27FC236}">
                <a16:creationId xmlns:a16="http://schemas.microsoft.com/office/drawing/2014/main" id="{8DC78B16-C8E7-48C5-AE23-1CE4ECEC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431925" cy="194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6" descr="nvcncvbhxfgxf">
            <a:extLst>
              <a:ext uri="{FF2B5EF4-FFF2-40B4-BE49-F238E27FC236}">
                <a16:creationId xmlns:a16="http://schemas.microsoft.com/office/drawing/2014/main" id="{63623293-FB22-4F05-9246-3E1A7975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1546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smrt ALNEKI">
            <a:extLst>
              <a:ext uri="{FF2B5EF4-FFF2-40B4-BE49-F238E27FC236}">
                <a16:creationId xmlns:a16="http://schemas.microsoft.com/office/drawing/2014/main" id="{DAD9A365-1546-442A-AC4D-DC76B665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1543050" cy="1944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8" descr="Hitler23">
            <a:extLst>
              <a:ext uri="{FF2B5EF4-FFF2-40B4-BE49-F238E27FC236}">
                <a16:creationId xmlns:a16="http://schemas.microsoft.com/office/drawing/2014/main" id="{6437580C-19B9-4C41-BA74-07DB27AB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1368425" cy="1944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FD87AB-BDA3-4F84-9E6E-70A244F96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sl-SI" altLang="sl-SI" sz="4000" b="1">
                <a:latin typeface="Bookman Old Style" panose="02050604050505020204" pitchFamily="18" charset="0"/>
              </a:rPr>
              <a:t>MLADOST</a:t>
            </a:r>
          </a:p>
        </p:txBody>
      </p:sp>
      <p:pic>
        <p:nvPicPr>
          <p:cNvPr id="5123" name="Picture 9" descr="mladibutl">
            <a:extLst>
              <a:ext uri="{FF2B5EF4-FFF2-40B4-BE49-F238E27FC236}">
                <a16:creationId xmlns:a16="http://schemas.microsoft.com/office/drawing/2014/main" id="{2BB25AB1-5F97-4091-ACE0-2CAD62A0DE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33375"/>
            <a:ext cx="1273175" cy="19446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E0F03B66-5935-4169-89B7-D57D773F005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557338"/>
            <a:ext cx="4032250" cy="40322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Konča 5 let osnovne šole</a:t>
            </a:r>
            <a:b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v Avstriji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Veseli ga risanje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1907 Dunaj: da bi študiral slikarstvo - akademija ga dvakrat zavrne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München: izogni vpoklicu v vojsko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Preživlja se s prodajo lastnih slik in plakatov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München: prostovoljno pridruži bavarski vojski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Leta 1916 bil ranjen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1917 – nazaj na fronto, bil dvakrat odlikovan za uspešen boj ter pogum</a:t>
            </a:r>
          </a:p>
          <a:p>
            <a:pPr eaLnBrk="1" hangingPunct="1"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</a:endParaRPr>
          </a:p>
        </p:txBody>
      </p:sp>
      <p:pic>
        <p:nvPicPr>
          <p:cNvPr id="5125" name="Picture 16" descr="Vojska">
            <a:extLst>
              <a:ext uri="{FF2B5EF4-FFF2-40B4-BE49-F238E27FC236}">
                <a16:creationId xmlns:a16="http://schemas.microsoft.com/office/drawing/2014/main" id="{2DEF357D-1C2C-4784-9AE2-D13343E5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4140200" cy="278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0" descr="pic2">
            <a:extLst>
              <a:ext uri="{FF2B5EF4-FFF2-40B4-BE49-F238E27FC236}">
                <a16:creationId xmlns:a16="http://schemas.microsoft.com/office/drawing/2014/main" id="{7E0B7F42-FC22-466A-A548-B68654C9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36688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1" descr="tamau">
            <a:extLst>
              <a:ext uri="{FF2B5EF4-FFF2-40B4-BE49-F238E27FC236}">
                <a16:creationId xmlns:a16="http://schemas.microsoft.com/office/drawing/2014/main" id="{5706D36C-CC5E-4E6E-B74A-A3F2F9FF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060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3" descr="AMYL5H2CAL5BPX4CAF10P4FCAY30UM2CAB93VROCAVOSODZCAY2H7ULCA9HXFZECAHNOBAVCA4JIV2LCA5C1WSKCABLLCA8CAT7W8W7CAE62MLBCABQTTB6CA3RYHFOCA3R5NY7CAR9MPZ7CA77A5CSCAR7TNYF">
            <a:extLst>
              <a:ext uri="{FF2B5EF4-FFF2-40B4-BE49-F238E27FC236}">
                <a16:creationId xmlns:a16="http://schemas.microsoft.com/office/drawing/2014/main" id="{A491C7D2-5C6B-4B2E-BBD3-5E3F4AE43D9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33375"/>
            <a:ext cx="1431925" cy="19431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26" descr="w055">
            <a:extLst>
              <a:ext uri="{FF2B5EF4-FFF2-40B4-BE49-F238E27FC236}">
                <a16:creationId xmlns:a16="http://schemas.microsoft.com/office/drawing/2014/main" id="{44FFAB69-2C38-41AA-96BA-C760E4FB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232025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27" descr="pic3">
            <a:extLst>
              <a:ext uri="{FF2B5EF4-FFF2-40B4-BE49-F238E27FC236}">
                <a16:creationId xmlns:a16="http://schemas.microsoft.com/office/drawing/2014/main" id="{D56B163A-9C53-4CD2-BACA-4F58A0A1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201612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28" descr="pic">
            <a:extLst>
              <a:ext uri="{FF2B5EF4-FFF2-40B4-BE49-F238E27FC236}">
                <a16:creationId xmlns:a16="http://schemas.microsoft.com/office/drawing/2014/main" id="{61FFF8B9-3A9D-49DD-B79B-27EE081B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661025"/>
            <a:ext cx="1441450" cy="107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78A517-FA7A-459D-B324-52E4A56A6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>
                <a:latin typeface="Bookman Old Style" panose="02050604050505020204" pitchFamily="18" charset="0"/>
              </a:rPr>
              <a:t>ZAČETEK POLITIČNEGA VZPONA</a:t>
            </a:r>
          </a:p>
        </p:txBody>
      </p:sp>
      <p:pic>
        <p:nvPicPr>
          <p:cNvPr id="6147" name="Picture 7">
            <a:extLst>
              <a:ext uri="{FF2B5EF4-FFF2-40B4-BE49-F238E27FC236}">
                <a16:creationId xmlns:a16="http://schemas.microsoft.com/office/drawing/2014/main" id="{17FF6C10-B4C4-4DA5-8570-ABE9EE7CAE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76700"/>
            <a:ext cx="1665288" cy="25923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DE72A7F4-DBD5-4693-8545-A1EDE23F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3518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1919 – stopi v nemško delavsko stranko, čez čas jo preimenuje v NSDAP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1920 – govori zbrani množici ter doseže velik uspeh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Obtožen na 5 let zapora zaradi poskusa državnega udara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Napiše Mein Kampf (“Moj boj”)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1928 – na volitvah dobi le 2% glasov, čez dve leti njegova stranka postane najmočnejša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1932 – je na 2. mestu za predsednika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1933 – postane nemški kancler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1934 – postane vrhovni poveljnik &amp; državni poglavar - Führer</a:t>
            </a:r>
            <a:r>
              <a:rPr lang="sl-SI" altLang="sl-SI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sl-SI" altLang="sl-SI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sl-SI" altLang="sl-SI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13">
            <a:extLst>
              <a:ext uri="{FF2B5EF4-FFF2-40B4-BE49-F238E27FC236}">
                <a16:creationId xmlns:a16="http://schemas.microsoft.com/office/drawing/2014/main" id="{3B286DD9-35E1-4325-993C-0EF06CA17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941888"/>
            <a:ext cx="22320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/>
            <a:r>
              <a:rPr lang="sl-SI" altLang="sl-SI" sz="1300">
                <a:hlinkClick r:id="rId3"/>
              </a:rPr>
              <a:t>http://www.youtube.com/watch?v=_Q-6H4xOUrs&amp;bpctr=1347810291</a:t>
            </a:r>
            <a:r>
              <a:rPr lang="sl-SI" altLang="sl-SI" sz="1300"/>
              <a:t> </a:t>
            </a:r>
            <a:r>
              <a:rPr lang="sl-SI" altLang="sl-SI" sz="1300">
                <a:solidFill>
                  <a:schemeClr val="bg1"/>
                </a:solidFill>
                <a:latin typeface="Century Gothic" panose="020B0502020202020204" pitchFamily="34" charset="0"/>
              </a:rPr>
              <a:t>– Hitlerjev govor</a:t>
            </a:r>
          </a:p>
        </p:txBody>
      </p:sp>
      <p:sp>
        <p:nvSpPr>
          <p:cNvPr id="6150" name="Rectangle 15">
            <a:extLst>
              <a:ext uri="{FF2B5EF4-FFF2-40B4-BE49-F238E27FC236}">
                <a16:creationId xmlns:a16="http://schemas.microsoft.com/office/drawing/2014/main" id="{A5B98B75-34D5-4E6B-A104-F7DD15E2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151" name="Rectangle 16">
            <a:extLst>
              <a:ext uri="{FF2B5EF4-FFF2-40B4-BE49-F238E27FC236}">
                <a16:creationId xmlns:a16="http://schemas.microsoft.com/office/drawing/2014/main" id="{600AA7AB-CC1C-42B9-BA49-7C43EDBD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152" name="Rectangle 17">
            <a:extLst>
              <a:ext uri="{FF2B5EF4-FFF2-40B4-BE49-F238E27FC236}">
                <a16:creationId xmlns:a16="http://schemas.microsoft.com/office/drawing/2014/main" id="{477EE93C-72F5-440E-8050-4A5E20DF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ooh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ooh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ooh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oh" pitchFamily="2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6153" name="Picture 19" descr="20100630-hitlert">
            <a:extLst>
              <a:ext uri="{FF2B5EF4-FFF2-40B4-BE49-F238E27FC236}">
                <a16:creationId xmlns:a16="http://schemas.microsoft.com/office/drawing/2014/main" id="{CB31579E-2521-4105-B5B4-D441F1C117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106863"/>
            <a:ext cx="4322763" cy="25511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82F941-FC0B-4C31-B2A5-F93A182DA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>
                <a:latin typeface="Bookman Old Style" panose="02050604050505020204" pitchFamily="18" charset="0"/>
              </a:rPr>
              <a:t>Hitler in </a:t>
            </a:r>
            <a:br>
              <a:rPr lang="sl-SI" altLang="sl-SI" sz="3600" b="1">
                <a:latin typeface="Bookman Old Style" panose="02050604050505020204" pitchFamily="18" charset="0"/>
              </a:rPr>
            </a:br>
            <a:r>
              <a:rPr lang="sl-SI" altLang="sl-SI" sz="3600" b="1">
                <a:latin typeface="Bookman Old Style" panose="02050604050505020204" pitchFamily="18" charset="0"/>
              </a:rPr>
              <a:t>2. svetovna vojna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5A36CD-3E04-4EBA-8C49-4AE81A930C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83629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1939 – napade Poljsko, zatem Dansko, Norveško, Belgijo,</a:t>
            </a:r>
            <a:b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Nizozemsko, Francija kapitulira, napade Anglijo, ta se ubrane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1941 – napade Sovjetsko zvezo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1943 – bitka pri Stalingradu, Nemčija doživi poraz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Hitler izgublja tudi na Afriški fronti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Italija se vda in napove vojno nekdanji zaveznici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1944 – zavezniki nanj izvedejo atentat, ki je neuspešen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1945 – Rdeča armada prodre v Berlin, Hitler skrit v podzemnem bunkerju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Naredi samomor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Century Gothic" panose="020B0502020202020204" pitchFamily="34" charset="0"/>
              </a:rPr>
              <a:t>50 milijonov človeških žrtev</a:t>
            </a:r>
          </a:p>
        </p:txBody>
      </p:sp>
      <p:pic>
        <p:nvPicPr>
          <p:cNvPr id="7172" name="Picture 6" descr="smrt ALNEKI">
            <a:extLst>
              <a:ext uri="{FF2B5EF4-FFF2-40B4-BE49-F238E27FC236}">
                <a16:creationId xmlns:a16="http://schemas.microsoft.com/office/drawing/2014/main" id="{DE8063F8-22DF-4CF3-BF1B-039EA3D7F8E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60350"/>
            <a:ext cx="1771650" cy="22336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8" descr="stalingrad2">
            <a:extLst>
              <a:ext uri="{FF2B5EF4-FFF2-40B4-BE49-F238E27FC236}">
                <a16:creationId xmlns:a16="http://schemas.microsoft.com/office/drawing/2014/main" id="{6766E245-74FA-4040-92C4-990633E4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2305050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 descr="b479836fce697297c2556992608b5fd1_1M">
            <a:extLst>
              <a:ext uri="{FF2B5EF4-FFF2-40B4-BE49-F238E27FC236}">
                <a16:creationId xmlns:a16="http://schemas.microsoft.com/office/drawing/2014/main" id="{7C08292F-4723-4497-99F3-D96F663C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89150" cy="146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1" descr="evabraungrda">
            <a:extLst>
              <a:ext uri="{FF2B5EF4-FFF2-40B4-BE49-F238E27FC236}">
                <a16:creationId xmlns:a16="http://schemas.microsoft.com/office/drawing/2014/main" id="{B2356566-3E69-430E-96DF-A3C1CB58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420938"/>
            <a:ext cx="9239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14" descr="dead_people1">
            <a:extLst>
              <a:ext uri="{FF2B5EF4-FFF2-40B4-BE49-F238E27FC236}">
                <a16:creationId xmlns:a16="http://schemas.microsoft.com/office/drawing/2014/main" id="{623D7D37-F0D0-4D3F-B7D5-BC67655DC56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941888"/>
            <a:ext cx="2305050" cy="17287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15" descr="europe-outline-ggggmap">
            <a:extLst>
              <a:ext uri="{FF2B5EF4-FFF2-40B4-BE49-F238E27FC236}">
                <a16:creationId xmlns:a16="http://schemas.microsoft.com/office/drawing/2014/main" id="{4D280B05-6A4C-4F6A-823E-92C3A63F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24288"/>
            <a:ext cx="38877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jhsjwa">
            <a:extLst>
              <a:ext uri="{FF2B5EF4-FFF2-40B4-BE49-F238E27FC236}">
                <a16:creationId xmlns:a16="http://schemas.microsoft.com/office/drawing/2014/main" id="{F1FD4533-E72C-4A73-B482-E5A065CA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8163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europe-outline-ggggmap">
            <a:extLst>
              <a:ext uri="{FF2B5EF4-FFF2-40B4-BE49-F238E27FC236}">
                <a16:creationId xmlns:a16="http://schemas.microsoft.com/office/drawing/2014/main" id="{9AF2F5C8-83E6-46BB-9D1F-04094245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8163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C198AB6-8B04-49F5-88AF-D8BD36FC6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>
                <a:latin typeface="Bookman Old Style" panose="02050604050505020204" pitchFamily="18" charset="0"/>
              </a:rPr>
              <a:t>KONCENTRACIJSKA TABORIŠČA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3B57A7E-39FE-4E0C-9FC7-8CB5074B90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686800" cy="4525962"/>
          </a:xfrm>
        </p:spPr>
        <p:txBody>
          <a:bodyPr/>
          <a:lstStyle/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Judi, homoseksualci, potepuhi, prostozidarji, Romi, </a:t>
            </a:r>
            <a:b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kriminalci, Slovani, komunisti …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iz plomb ubitih ljudi izdelovali naboje, iz las vrvi, iz kožne </a:t>
            </a:r>
            <a:b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maščobe mila, delali znanstvene poskuse…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Umrlo 6 milijonov ljudi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24.000 taborišč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Januar 1933 – prva 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Delovna taborišča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Uničevalna taborišča</a:t>
            </a:r>
          </a:p>
          <a:p>
            <a:pPr eaLnBrk="1" hangingPunct="1"/>
            <a:r>
              <a:rPr lang="sl-SI" altLang="sl-SI" sz="1800">
                <a:solidFill>
                  <a:schemeClr val="bg1"/>
                </a:solidFill>
                <a:latin typeface="Century Gothic" panose="020B0502020202020204" pitchFamily="34" charset="0"/>
              </a:rPr>
              <a:t>Aushwitch </a:t>
            </a:r>
          </a:p>
        </p:txBody>
      </p:sp>
      <p:pic>
        <p:nvPicPr>
          <p:cNvPr id="8196" name="Picture 4" descr="31665087">
            <a:extLst>
              <a:ext uri="{FF2B5EF4-FFF2-40B4-BE49-F238E27FC236}">
                <a16:creationId xmlns:a16="http://schemas.microsoft.com/office/drawing/2014/main" id="{A181803B-1E26-47FE-A500-B28C0A2B17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636838"/>
            <a:ext cx="3384550" cy="25066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fucktaledomnoualneki-,-">
            <a:extLst>
              <a:ext uri="{FF2B5EF4-FFF2-40B4-BE49-F238E27FC236}">
                <a16:creationId xmlns:a16="http://schemas.microsoft.com/office/drawing/2014/main" id="{B5823654-1F03-42F7-83CA-ADAFCBB5A6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5300663"/>
            <a:ext cx="3384550" cy="14017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8" descr="holocaust_facts_Auschwitz_concentration_camp">
            <a:extLst>
              <a:ext uri="{FF2B5EF4-FFF2-40B4-BE49-F238E27FC236}">
                <a16:creationId xmlns:a16="http://schemas.microsoft.com/office/drawing/2014/main" id="{85C3871E-064D-4CC4-984E-DF14A1E8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141663"/>
            <a:ext cx="1871663" cy="161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9" descr="Nazi%20Concentration%20Camp5">
            <a:extLst>
              <a:ext uri="{FF2B5EF4-FFF2-40B4-BE49-F238E27FC236}">
                <a16:creationId xmlns:a16="http://schemas.microsoft.com/office/drawing/2014/main" id="{E2D1242B-5A1F-4991-9869-76A37DC8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2590800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niampojmakajnajbibloto">
            <a:extLst>
              <a:ext uri="{FF2B5EF4-FFF2-40B4-BE49-F238E27FC236}">
                <a16:creationId xmlns:a16="http://schemas.microsoft.com/office/drawing/2014/main" id="{15279D18-51CE-402E-8158-9483E74C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871663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11" descr="taboriščalneki">
            <a:extLst>
              <a:ext uri="{FF2B5EF4-FFF2-40B4-BE49-F238E27FC236}">
                <a16:creationId xmlns:a16="http://schemas.microsoft.com/office/drawing/2014/main" id="{D937C139-E950-4E6B-B785-C0C8B6F8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41438"/>
            <a:ext cx="1873250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FFFFFF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aušvic">
            <a:extLst>
              <a:ext uri="{FF2B5EF4-FFF2-40B4-BE49-F238E27FC236}">
                <a16:creationId xmlns:a16="http://schemas.microsoft.com/office/drawing/2014/main" id="{B5425BBC-3F1C-4E35-86DF-E13EA539AC4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2808288" cy="22256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10" descr="brade, glave, zvezdice">
            <a:extLst>
              <a:ext uri="{FF2B5EF4-FFF2-40B4-BE49-F238E27FC236}">
                <a16:creationId xmlns:a16="http://schemas.microsoft.com/office/drawing/2014/main" id="{FCCF0B21-9317-4384-AF70-8D57FE72D88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557338"/>
            <a:ext cx="2663825" cy="17414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6" name="Picture 12" descr="tamali">
            <a:extLst>
              <a:ext uri="{FF2B5EF4-FFF2-40B4-BE49-F238E27FC236}">
                <a16:creationId xmlns:a16="http://schemas.microsoft.com/office/drawing/2014/main" id="{8C2EE8FB-9A58-486C-9197-99B7699BE7E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981075"/>
            <a:ext cx="2952750" cy="23034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3" name="Picture 19" descr="dimnik za sežig trupel">
            <a:extLst>
              <a:ext uri="{FF2B5EF4-FFF2-40B4-BE49-F238E27FC236}">
                <a16:creationId xmlns:a16="http://schemas.microsoft.com/office/drawing/2014/main" id="{0B1E7EE8-2C89-40E5-B5D3-991D655C0BF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5084763"/>
            <a:ext cx="2087563" cy="15113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5" name="Picture 21" descr="kaj se zgodi neprilagodljivim">
            <a:extLst>
              <a:ext uri="{FF2B5EF4-FFF2-40B4-BE49-F238E27FC236}">
                <a16:creationId xmlns:a16="http://schemas.microsoft.com/office/drawing/2014/main" id="{8168F011-FF8C-471D-94DF-298BE907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2232025" cy="1489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2" name="Picture 28" descr="wc">
            <a:extLst>
              <a:ext uri="{FF2B5EF4-FFF2-40B4-BE49-F238E27FC236}">
                <a16:creationId xmlns:a16="http://schemas.microsoft.com/office/drawing/2014/main" id="{181AE1BE-F1C5-4483-9B52-468FAD4B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1955800" cy="1490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3" name="Picture 29" descr="zaplinjevalnica predprostor">
            <a:extLst>
              <a:ext uri="{FF2B5EF4-FFF2-40B4-BE49-F238E27FC236}">
                <a16:creationId xmlns:a16="http://schemas.microsoft.com/office/drawing/2014/main" id="{B0211785-08DA-41C1-A982-EC060643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2160588" cy="1528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4" name="Picture 30" descr="Slika1">
            <a:extLst>
              <a:ext uri="{FF2B5EF4-FFF2-40B4-BE49-F238E27FC236}">
                <a16:creationId xmlns:a16="http://schemas.microsoft.com/office/drawing/2014/main" id="{2CEFAA80-F3F7-4308-83CE-02E933F5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2376488" cy="1495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 descr="Slika2">
            <a:extLst>
              <a:ext uri="{FF2B5EF4-FFF2-40B4-BE49-F238E27FC236}">
                <a16:creationId xmlns:a16="http://schemas.microsoft.com/office/drawing/2014/main" id="{90474AAF-AB1D-4122-92A4-5853A62D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084763"/>
            <a:ext cx="2016125" cy="1512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 descr="Slika3">
            <a:extLst>
              <a:ext uri="{FF2B5EF4-FFF2-40B4-BE49-F238E27FC236}">
                <a16:creationId xmlns:a16="http://schemas.microsoft.com/office/drawing/2014/main" id="{80A0CC30-0073-47CD-B709-D07AC191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84763"/>
            <a:ext cx="2016125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8" name="Picture 34" descr="Slika4">
            <a:extLst>
              <a:ext uri="{FF2B5EF4-FFF2-40B4-BE49-F238E27FC236}">
                <a16:creationId xmlns:a16="http://schemas.microsoft.com/office/drawing/2014/main" id="{4C0E268A-F3C2-4140-A186-6C283EF6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19510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Picture 35" descr="tututuuuu">
            <a:extLst>
              <a:ext uri="{FF2B5EF4-FFF2-40B4-BE49-F238E27FC236}">
                <a16:creationId xmlns:a16="http://schemas.microsoft.com/office/drawing/2014/main" id="{6027DD44-7D4E-4400-9EB9-BD2A7A6C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1" name="Rectangle 37">
            <a:extLst>
              <a:ext uri="{FF2B5EF4-FFF2-40B4-BE49-F238E27FC236}">
                <a16:creationId xmlns:a16="http://schemas.microsoft.com/office/drawing/2014/main" id="{47C61BD6-1C3F-4E97-A8E6-EA0C1290777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altLang="sl-SI" sz="4000">
                <a:latin typeface="Bookman Old Style" panose="02050604050505020204" pitchFamily="18" charset="0"/>
              </a:rPr>
              <a:t>KONCENTRACIJSKO TABORIŠČE AUSHWITCH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1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Century Gothic</vt:lpstr>
      <vt:lpstr>Garamond</vt:lpstr>
      <vt:lpstr>Pooh</vt:lpstr>
      <vt:lpstr>Privzeti načrt</vt:lpstr>
      <vt:lpstr>PowerPoint Presentation</vt:lpstr>
      <vt:lpstr>NA SPLOŠNO</vt:lpstr>
      <vt:lpstr>PowerPoint Presentation</vt:lpstr>
      <vt:lpstr>MLADOST</vt:lpstr>
      <vt:lpstr>ZAČETEK POLITIČNEGA VZPONA</vt:lpstr>
      <vt:lpstr>Hitler in  2. svetovna vojna</vt:lpstr>
      <vt:lpstr>KONCENTRACIJSKA TABORIŠČA</vt:lpstr>
      <vt:lpstr>KONCENTRACIJSKO TABORIŠČE AUSHWITCH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2019-06-03T09:15:10Z</dcterms:created>
  <dcterms:modified xsi:type="dcterms:W3CDTF">2019-06-03T09:15:10Z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