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70" r:id="rId12"/>
    <p:sldId id="269" r:id="rId13"/>
    <p:sldId id="265" r:id="rId14"/>
    <p:sldId id="271" r:id="rId15"/>
    <p:sldId id="272" r:id="rId16"/>
    <p:sldId id="266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63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813D2F"/>
    <a:srgbClr val="F8EEEC"/>
    <a:srgbClr val="FA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48" autoAdjust="0"/>
    <p:restoredTop sz="94728" autoAdjust="0"/>
  </p:normalViewPr>
  <p:slideViewPr>
    <p:cSldViewPr>
      <p:cViewPr varScale="1">
        <p:scale>
          <a:sx n="163" d="100"/>
          <a:sy n="163" d="100"/>
        </p:scale>
        <p:origin x="60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081C6A1-921C-490F-B313-86359E7361B7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sl-SI" noProof="0"/>
              <a:t>Kliknite, če želite urediti slog naslova matrice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DA90FEA-9AE2-43FF-9FAD-F6F7BCB1A72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sl-SI" noProof="0"/>
              <a:t>Kliknite, če želite urediti slog podnaslova matrice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67A74D88-9B7B-44AE-859A-E54BDB45B4C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40B5D33C-55FA-41AE-9F28-9F278BE8FC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9D66367E-62A0-46A8-A99C-95BC4D24E8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195A9E-57A1-4B86-9BD9-3F97904B7E28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4D05F-7399-4188-9229-D3432732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B13BD-876F-4EC2-B638-5E79CB19E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6B9AE-2172-48EF-A46F-22C17C5E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9B3A2-35A6-491E-AA39-53BBFDBD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2E3CA-EF71-4921-8C6C-76174AA4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6B5F0-C578-4716-AC7E-F281071E380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279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894BFF-55F7-4777-B7D8-27DB3F64A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BEBA1-5214-4541-889C-B3814D026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CD931-9C2C-4496-AE01-676F1BEC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96F27-27D7-4956-ACF6-2BB5951C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35083-BF0B-462D-A940-37396F22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8C179-5B5A-47B9-96E7-BA8BC7B4AF5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010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C9D2-1AAE-4760-A979-63EF0528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D2C2E-AB3E-4E10-8472-E0F7687261C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28501-3AE2-43B8-A77A-4153928A5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C61BA-EC76-4118-9A27-C8B56B3A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D80E2-BBF0-4728-B476-E77C6647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BECBE-C489-49F5-A2A4-ED52D4FC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912A62-8AB6-47DD-9413-24885E6EB74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6050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A04CE-697B-4D35-8D38-A62E4479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E5409-1131-47A6-8FD2-638EED6B1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39ED1-D529-4157-8800-4CBBBF91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67FCC-C096-4435-BC62-FFA578FE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E790B-6403-440E-B119-703B8792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BBC00-BE69-4083-AAE4-5AE77DBC67D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1962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C855-E183-4FEB-A6DB-64FAE80CE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15E88-E204-4AB6-85F2-29B06E4EC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2D41D-399B-4AE5-A010-9EBEFAEF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29A0E-E177-47E0-9B15-53E7BF42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B876A-1D80-4CED-9DD9-4C9BA9D2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CA89B-CAB7-4DB9-934E-4F17150D118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882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594B-ADB8-498A-95F3-E1E4C69B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ED8DC-17DE-4166-BA52-0E3F3B939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2909E-4B65-4B23-A173-1B0039F79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20CC5-2849-46D9-A5AA-8255DDD3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C8BF4-0BFC-4FE5-A266-F7200B1C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3D036-DD5E-401C-B500-075D7373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8629C-2627-412C-95EC-C649E21F4A5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5392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7336-AE05-4B1E-84A4-D04AD698C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97B68-4F3F-488B-BB00-A8FE0540B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36ADC-478F-4225-A1F7-546DFAF24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EFF8-3546-4579-8B81-8E5AF5015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D04772-6535-4888-AEFD-A743BE182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35C40A-4878-4C8A-A5B3-E16DC6A2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70BB6-42E4-48E7-8483-8B16C738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CE1FB-6C47-47CD-B1E9-E2366B81B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E0A2E-9A76-4D32-A57F-88C8C320511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516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E6D4-95B9-4D9A-9AC7-172CCBF8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F83D4-59EE-4EAF-AA0E-1C8BBFDD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041BFF-00F2-4A16-AB0B-A43ADFE9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D0BAD-5A1F-4482-8161-C77B2A34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FA607-C350-4240-AD1D-3B6FA1F425E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6028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EAC33-FC39-4CF2-A209-EBFA01A7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F0E7F-967F-42DD-8AC3-E155E914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C994E-D403-4B7C-AB28-69EB3B7AF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BC2DA-A96C-49F3-BA35-E4AC1C8F812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9415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19227-05A3-4C61-8F79-D5AC5CCB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E872B-613A-4703-9B3F-143C5C51B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72699-BDD9-44B7-9887-DBA509F7B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61363-DC73-4657-9EC8-9D697390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D3879-3057-4392-84E6-C35888C5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408BE-81B6-46D2-B15B-3D55D03E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901B5-7D62-4930-89F2-FD0E56BE513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5125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0063-1BDB-4A65-A618-FF87D3BE7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3E151-5CB0-4A58-972E-3FE22E319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DAA95-EBBA-490F-B1DF-0E844F7B5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2D0B3-DEB4-4FA7-9246-D77ACAC1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125A6-CEA3-45F0-B296-919215AB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C4771-0817-44E9-BF16-FC74B47D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EB27B-C95D-4A1B-A735-8A4FC9E38B2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3403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FC44C12-39E3-4498-B3DE-D19FA0327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 naslova matrice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47AF339-7391-4800-B6A9-FEF83DA3E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sloge besedila matrice</a:t>
            </a:r>
          </a:p>
          <a:p>
            <a:pPr lvl="1"/>
            <a:r>
              <a:rPr lang="en-US" altLang="sl-SI"/>
              <a:t>Druga raven</a:t>
            </a:r>
          </a:p>
          <a:p>
            <a:pPr lvl="2"/>
            <a:r>
              <a:rPr lang="en-US" altLang="sl-SI"/>
              <a:t>Tretja raven</a:t>
            </a:r>
          </a:p>
          <a:p>
            <a:pPr lvl="3"/>
            <a:r>
              <a:rPr lang="en-US" altLang="sl-SI"/>
              <a:t>Četrta raven</a:t>
            </a:r>
          </a:p>
          <a:p>
            <a:pPr lvl="4"/>
            <a:r>
              <a:rPr lang="en-US" altLang="sl-SI"/>
              <a:t>Peta raven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51B5973F-DEFB-4142-BEBC-7E53E726D8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sl-SI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3BA718CD-EB2D-4FE6-82F8-81EE4645C4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sl-SI"/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7136FE81-D067-45D8-9251-4E8FBB9C5C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EAF097E-F721-40F8-BD53-7170F65E4DB7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BA1060D-3A36-4416-8D41-3C491A4DA6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Posledice hladne vojne</a:t>
            </a:r>
            <a:endParaRPr lang="en-US" altLang="sl-SI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9959D93D-8312-4927-B56A-BDFC9A1B57B6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D5995E1-5888-483F-8628-BF81DF83B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Oboroževanje</a:t>
            </a:r>
            <a:endParaRPr lang="en-US" altLang="sl-SI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15166199-5A6C-499F-B324-884FA6E24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r>
              <a:rPr lang="sl-SI" altLang="sl-SI" sz="2800"/>
              <a:t>Po koncu vojne so imele ZDA prevlado nad </a:t>
            </a:r>
            <a:r>
              <a:rPr lang="sl-SI" altLang="sl-SI" sz="2800">
                <a:solidFill>
                  <a:schemeClr val="folHlink"/>
                </a:solidFill>
              </a:rPr>
              <a:t>jedrskim orožjem</a:t>
            </a:r>
            <a:r>
              <a:rPr lang="sl-SI" altLang="sl-SI" sz="2800"/>
              <a:t>, vendar so 1949 Sovjeti že uspešno preizkusili </a:t>
            </a:r>
            <a:r>
              <a:rPr lang="sl-SI" altLang="sl-SI" sz="2800">
                <a:solidFill>
                  <a:schemeClr val="folHlink"/>
                </a:solidFill>
              </a:rPr>
              <a:t>atomsko bombo</a:t>
            </a:r>
            <a:r>
              <a:rPr lang="sl-SI" altLang="sl-SI" sz="2800"/>
              <a:t>.</a:t>
            </a:r>
          </a:p>
          <a:p>
            <a:r>
              <a:rPr lang="sl-SI" altLang="sl-SI" sz="2800"/>
              <a:t>1957 je SZ izstrelila prvi </a:t>
            </a:r>
            <a:r>
              <a:rPr lang="sl-SI" altLang="sl-SI" sz="2800">
                <a:solidFill>
                  <a:schemeClr val="folHlink"/>
                </a:solidFill>
              </a:rPr>
              <a:t>satelit</a:t>
            </a:r>
            <a:r>
              <a:rPr lang="sl-SI" altLang="sl-SI" sz="2800"/>
              <a:t> v vesolje, </a:t>
            </a:r>
          </a:p>
          <a:p>
            <a:r>
              <a:rPr lang="sl-SI" altLang="sl-SI" sz="2800"/>
              <a:t>ZDA pa so odgovorile z razvojem (bojnih) </a:t>
            </a:r>
            <a:r>
              <a:rPr lang="sl-SI" altLang="sl-SI" sz="2800">
                <a:solidFill>
                  <a:schemeClr val="folHlink"/>
                </a:solidFill>
              </a:rPr>
              <a:t>raket dolgega dosega z jedrskimi konicami</a:t>
            </a:r>
            <a:r>
              <a:rPr lang="sl-SI" altLang="sl-SI" sz="2800"/>
              <a:t>. </a:t>
            </a:r>
          </a:p>
          <a:p>
            <a:r>
              <a:rPr lang="sl-SI" altLang="sl-SI" sz="2800"/>
              <a:t>Zaradi vojn v Koreji in Vietnamu sta bila tudi Evropa in ves svet v strahu pred novo svetovno vojno.</a:t>
            </a:r>
            <a:endParaRPr lang="en-US" altLang="sl-SI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0" name="Rectangle 6">
            <a:extLst>
              <a:ext uri="{FF2B5EF4-FFF2-40B4-BE49-F238E27FC236}">
                <a16:creationId xmlns:a16="http://schemas.microsoft.com/office/drawing/2014/main" id="{C012AECD-51F7-41B1-93C4-5C2D399F6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Rakete dolgega dosega</a:t>
            </a:r>
            <a:endParaRPr lang="en-US" altLang="sl-SI"/>
          </a:p>
        </p:txBody>
      </p:sp>
      <p:sp>
        <p:nvSpPr>
          <p:cNvPr id="108552" name="Rectangle 8">
            <a:extLst>
              <a:ext uri="{FF2B5EF4-FFF2-40B4-BE49-F238E27FC236}">
                <a16:creationId xmlns:a16="http://schemas.microsoft.com/office/drawing/2014/main" id="{526813AA-93BE-42A9-9095-C5FE8D458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31781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Rakete lahko letijo 3000 km daleč.</a:t>
            </a:r>
          </a:p>
          <a:p>
            <a:pPr>
              <a:lnSpc>
                <a:spcPct val="90000"/>
              </a:lnSpc>
            </a:pPr>
            <a:r>
              <a:rPr lang="sl-SI" altLang="sl-SI"/>
              <a:t>S sabo nosijo atomsko bombo</a:t>
            </a:r>
          </a:p>
          <a:p>
            <a:pPr>
              <a:lnSpc>
                <a:spcPct val="90000"/>
              </a:lnSpc>
            </a:pPr>
            <a:r>
              <a:rPr lang="sl-SI" altLang="sl-SI"/>
              <a:t>Uničijo lahko cele države…</a:t>
            </a:r>
            <a:endParaRPr lang="en-US" altLang="sl-SI"/>
          </a:p>
        </p:txBody>
      </p:sp>
      <p:pic>
        <p:nvPicPr>
          <p:cNvPr id="108549" name="Picture 5">
            <a:extLst>
              <a:ext uri="{FF2B5EF4-FFF2-40B4-BE49-F238E27FC236}">
                <a16:creationId xmlns:a16="http://schemas.microsoft.com/office/drawing/2014/main" id="{FDA24FF5-8B54-4F8B-9457-CEB4B1F67688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375" y="2644775"/>
            <a:ext cx="5508625" cy="4213225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E7493AC5-A88A-44C7-85B0-7341002C7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Otoplitev odnosov</a:t>
            </a:r>
            <a:endParaRPr lang="en-US" altLang="sl-SI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06A5C879-105D-4F19-9460-FEA21FB4F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1972 je sporazum SALT 1</a:t>
            </a:r>
            <a:r>
              <a:rPr lang="sl-SI" altLang="sl-SI">
                <a:solidFill>
                  <a:schemeClr val="folHlink"/>
                </a:solidFill>
              </a:rPr>
              <a:t>(proti jedrski sporazum)</a:t>
            </a:r>
            <a:r>
              <a:rPr lang="sl-SI" altLang="sl-SI"/>
              <a:t> pričel </a:t>
            </a:r>
            <a:r>
              <a:rPr lang="sl-SI" altLang="sl-SI">
                <a:solidFill>
                  <a:schemeClr val="folHlink"/>
                </a:solidFill>
              </a:rPr>
              <a:t>razoroževanje</a:t>
            </a:r>
            <a:r>
              <a:rPr lang="sl-SI" altLang="sl-SI"/>
              <a:t>, 1975 pa je helsinška konferenca pripomogla k otoplitvi odnosov med </a:t>
            </a:r>
            <a:r>
              <a:rPr lang="sl-SI" altLang="sl-SI">
                <a:solidFill>
                  <a:schemeClr val="folHlink"/>
                </a:solidFill>
              </a:rPr>
              <a:t>ZDA in SZ</a:t>
            </a:r>
            <a:r>
              <a:rPr lang="sl-SI" altLang="sl-SI"/>
              <a:t>.</a:t>
            </a:r>
          </a:p>
          <a:p>
            <a:pPr>
              <a:lnSpc>
                <a:spcPct val="90000"/>
              </a:lnSpc>
            </a:pPr>
            <a:r>
              <a:rPr lang="sl-SI" altLang="sl-SI"/>
              <a:t>Po nekaterih trditvah se je hladna vojna končala že v sedemdesetih letih prejšnjega stoletja, ko so se umirile nekatere večje napetosti med vzhodnim in zahodnim blokom</a:t>
            </a:r>
            <a:r>
              <a:rPr lang="en-US" altLang="sl-SI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Rectangle 6">
            <a:extLst>
              <a:ext uri="{FF2B5EF4-FFF2-40B4-BE49-F238E27FC236}">
                <a16:creationId xmlns:a16="http://schemas.microsoft.com/office/drawing/2014/main" id="{F4CCBF4A-6CD2-4825-BC87-C1430321F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Nemško vprašanje</a:t>
            </a:r>
            <a:endParaRPr lang="en-US" altLang="sl-SI"/>
          </a:p>
        </p:txBody>
      </p:sp>
      <p:sp>
        <p:nvSpPr>
          <p:cNvPr id="92168" name="Rectangle 8">
            <a:extLst>
              <a:ext uri="{FF2B5EF4-FFF2-40B4-BE49-F238E27FC236}">
                <a16:creationId xmlns:a16="http://schemas.microsoft.com/office/drawing/2014/main" id="{8DA2F8DC-273D-488C-ADB0-F9CF9922C3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2492375"/>
            <a:ext cx="3635376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1945. leta so zavezniki zasedli Nemčijo in Avstrijo ter ju razdelili na britanski, francoski, sovjetski in ameriški del, da bi oslabili nacizem.</a:t>
            </a:r>
          </a:p>
          <a:p>
            <a:pPr>
              <a:lnSpc>
                <a:spcPct val="90000"/>
              </a:lnSpc>
            </a:pPr>
            <a:endParaRPr lang="en-US" altLang="sl-SI" sz="2800"/>
          </a:p>
        </p:txBody>
      </p:sp>
      <p:pic>
        <p:nvPicPr>
          <p:cNvPr id="92169" name="Picture 9" descr="delitev_nemcije_avstrjie">
            <a:extLst>
              <a:ext uri="{FF2B5EF4-FFF2-40B4-BE49-F238E27FC236}">
                <a16:creationId xmlns:a16="http://schemas.microsoft.com/office/drawing/2014/main" id="{F1414CB5-6EE1-4EEB-88E5-36282CF59FB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557338"/>
            <a:ext cx="5867400" cy="53006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1" name="Rectangle 7">
            <a:extLst>
              <a:ext uri="{FF2B5EF4-FFF2-40B4-BE49-F238E27FC236}">
                <a16:creationId xmlns:a16="http://schemas.microsoft.com/office/drawing/2014/main" id="{B1DFB84C-C438-42E6-80BE-55CF3BFCA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sl-SI" altLang="sl-SI"/>
              <a:t>Razdelitev Nemčije</a:t>
            </a:r>
            <a:endParaRPr lang="en-US" altLang="sl-SI"/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A583D94D-DDF7-4021-9EE8-64AD521DF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Sprva so zavezniki (ZDA, VB, SZ) upali, da se bo Nemčija, ko bo očiščena nacizma, uveljavila kot združena demokratična država, ampak </a:t>
            </a:r>
            <a:r>
              <a:rPr lang="sl-SI" altLang="sl-SI" sz="2800">
                <a:solidFill>
                  <a:schemeClr val="folHlink"/>
                </a:solidFill>
              </a:rPr>
              <a:t>Stalin je hotel uveljaviti svoj  vpliv v celi vzhodni Nemčiji</a:t>
            </a:r>
            <a:r>
              <a:rPr lang="sl-SI" altLang="sl-SI" sz="2800"/>
              <a:t>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Nemčija (še posebej Berlin) je postala eno največjih možnih žarišč hladne vojne.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Do leta 1948 so končali gospodarsko in politično delitev Nemčije: </a:t>
            </a:r>
          </a:p>
          <a:p>
            <a:pPr lvl="1">
              <a:lnSpc>
                <a:spcPct val="90000"/>
              </a:lnSpc>
            </a:pPr>
            <a:r>
              <a:rPr lang="sl-SI" altLang="sl-SI" sz="2400"/>
              <a:t>na zahodu se je uveljavljal kapitalizem (gospodarstvo si je opomoglo), </a:t>
            </a:r>
          </a:p>
          <a:p>
            <a:pPr lvl="1">
              <a:lnSpc>
                <a:spcPct val="90000"/>
              </a:lnSpc>
            </a:pPr>
            <a:r>
              <a:rPr lang="sl-SI" altLang="sl-SI" sz="2400"/>
              <a:t>na vzhodu pa komunizem (plansko gospodarstvo ni bilo najbolj uspešno).</a:t>
            </a:r>
            <a:r>
              <a:rPr lang="sl-SI" altLang="sl-SI" sz="2000"/>
              <a:t> </a:t>
            </a:r>
            <a:endParaRPr lang="en-US" altLang="sl-SI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5">
            <a:extLst>
              <a:ext uri="{FF2B5EF4-FFF2-40B4-BE49-F238E27FC236}">
                <a16:creationId xmlns:a16="http://schemas.microsoft.com/office/drawing/2014/main" id="{00FC1ED7-7DDE-410B-9FAC-C93E466F7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3827463" cy="3263900"/>
          </a:xfrm>
        </p:spPr>
        <p:txBody>
          <a:bodyPr/>
          <a:lstStyle/>
          <a:p>
            <a:r>
              <a:rPr lang="sl-SI" altLang="sl-SI"/>
              <a:t>Delitev Nemčije</a:t>
            </a:r>
            <a:br>
              <a:rPr lang="sl-SI" altLang="sl-SI"/>
            </a:br>
            <a:r>
              <a:rPr lang="sl-SI" altLang="sl-SI"/>
              <a:t>1949 - 1990</a:t>
            </a:r>
            <a:endParaRPr lang="en-US" altLang="sl-SI"/>
          </a:p>
        </p:txBody>
      </p:sp>
      <p:pic>
        <p:nvPicPr>
          <p:cNvPr id="117764" name="Picture 4">
            <a:extLst>
              <a:ext uri="{FF2B5EF4-FFF2-40B4-BE49-F238E27FC236}">
                <a16:creationId xmlns:a16="http://schemas.microsoft.com/office/drawing/2014/main" id="{E60111DB-3D12-4061-9942-773F4C230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71975" y="404813"/>
            <a:ext cx="4473575" cy="6453187"/>
          </a:xfrm>
          <a:noFill/>
          <a:ln/>
        </p:spPr>
      </p:pic>
      <p:sp>
        <p:nvSpPr>
          <p:cNvPr id="117767" name="Text Box 7">
            <a:extLst>
              <a:ext uri="{FF2B5EF4-FFF2-40B4-BE49-F238E27FC236}">
                <a16:creationId xmlns:a16="http://schemas.microsoft.com/office/drawing/2014/main" id="{9E2F8717-4D7D-4197-B81D-1202CFE63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4884738"/>
            <a:ext cx="1501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/>
              <a:t>Dve državi….</a:t>
            </a:r>
            <a:endParaRPr lang="en-US" altLang="sl-S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2" name="Rectangle 10">
            <a:extLst>
              <a:ext uri="{FF2B5EF4-FFF2-40B4-BE49-F238E27FC236}">
                <a16:creationId xmlns:a16="http://schemas.microsoft.com/office/drawing/2014/main" id="{DA0A2997-4A4B-467D-9C81-3F8123590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Beg na zahod</a:t>
            </a:r>
            <a:endParaRPr lang="en-US" altLang="sl-SI"/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8BE952D3-070D-418C-B739-1711D1DF1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538538" cy="4114800"/>
          </a:xfrm>
        </p:spPr>
        <p:txBody>
          <a:bodyPr/>
          <a:lstStyle/>
          <a:p>
            <a:r>
              <a:rPr lang="sl-SI" altLang="sl-SI" sz="2800"/>
              <a:t>Po koncu vojne je več kot 2,5 milijona ljudi prebegnilo iz V v Z del Nemčije, saj so bili tam izgledi za zaposlitev in boljše življenje brez terorja…</a:t>
            </a:r>
            <a:endParaRPr lang="en-US" altLang="sl-SI" sz="2800"/>
          </a:p>
        </p:txBody>
      </p:sp>
      <p:pic>
        <p:nvPicPr>
          <p:cNvPr id="95239" name="Picture 7">
            <a:extLst>
              <a:ext uri="{FF2B5EF4-FFF2-40B4-BE49-F238E27FC236}">
                <a16:creationId xmlns:a16="http://schemas.microsoft.com/office/drawing/2014/main" id="{40DDFC01-1E51-4A14-9D41-E0C706BE21A0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2900" y="2565400"/>
            <a:ext cx="4991100" cy="3295650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B9851135-4D38-43EA-ABAD-190691C0F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Delitev Berlina</a:t>
            </a:r>
            <a:endParaRPr lang="en-US" altLang="sl-SI"/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A650FA43-9E46-4559-A374-8D20FA845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Železno zaveso so najbolj občutili prebivalci Berlina, </a:t>
            </a:r>
          </a:p>
          <a:p>
            <a:pPr lvl="1"/>
            <a:r>
              <a:rPr lang="sl-SI" altLang="sl-SI" sz="2400"/>
              <a:t>ki je bil tako kot Nemčija, </a:t>
            </a:r>
            <a:r>
              <a:rPr lang="sl-SI" altLang="sl-SI" sz="2400">
                <a:solidFill>
                  <a:schemeClr val="folHlink"/>
                </a:solidFill>
              </a:rPr>
              <a:t>razdeljen na štiri zavezniške dele</a:t>
            </a:r>
            <a:r>
              <a:rPr lang="sl-SI" altLang="sl-SI" sz="2400"/>
              <a:t>, </a:t>
            </a:r>
          </a:p>
          <a:p>
            <a:pPr lvl="1"/>
            <a:r>
              <a:rPr lang="sl-SI" altLang="sl-SI" sz="2400"/>
              <a:t>čeprav je ležal </a:t>
            </a:r>
            <a:r>
              <a:rPr lang="sl-SI" altLang="sl-SI" sz="2400">
                <a:solidFill>
                  <a:schemeClr val="folHlink"/>
                </a:solidFill>
              </a:rPr>
              <a:t>globoko v sovjetskem delu Nemčije</a:t>
            </a:r>
            <a:r>
              <a:rPr lang="sl-SI" altLang="sl-SI" sz="2400"/>
              <a:t>. </a:t>
            </a:r>
          </a:p>
          <a:p>
            <a:r>
              <a:rPr lang="sl-SI" altLang="sl-SI" sz="2800"/>
              <a:t>SZ (Stalinu) ni šlo v račun, da je sredi njihovega ozemlja v Vzh. Nemčiji precejšnji del Berlina pod vplivom zahodnih sil.</a:t>
            </a:r>
            <a:r>
              <a:rPr lang="en-US" altLang="sl-SI" sz="28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FBA1FFBB-0AD5-4121-8191-EED9B2899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Okupacija Berlina</a:t>
            </a:r>
            <a:endParaRPr lang="en-US" altLang="sl-SI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4B3E5270-3F53-47BE-A063-6F07322FC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folHlink"/>
                </a:solidFill>
              </a:rPr>
              <a:t>Junija 1948</a:t>
            </a:r>
            <a:r>
              <a:rPr lang="sl-SI" altLang="sl-SI" sz="2800"/>
              <a:t> so sovjetske sile zaprle vse zahodne dostope v mesto Berlin, da bi izrinile zahodne zaveznike iz njihovih 3 con.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 </a:t>
            </a:r>
            <a:r>
              <a:rPr lang="sl-SI" altLang="sl-SI" sz="2800">
                <a:solidFill>
                  <a:schemeClr val="folHlink"/>
                </a:solidFill>
              </a:rPr>
              <a:t>Do pomladi 1949</a:t>
            </a:r>
            <a:r>
              <a:rPr lang="sl-SI" altLang="sl-SI" sz="2800"/>
              <a:t> je Stalin držal Berlin dobesedno pod okupacijo, ljudje se niso smeli prosto gibati, imeli so policijsko uro in so stradali.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Blokado so zahodni zavezniki prebili z </a:t>
            </a:r>
            <a:r>
              <a:rPr lang="sl-SI" altLang="sl-SI" sz="2800">
                <a:solidFill>
                  <a:schemeClr val="folHlink"/>
                </a:solidFill>
              </a:rPr>
              <a:t>berlinskim zračnim mostom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ameriška in britanska letala so več kot leto dni dovažala zaloge goriva, hrane in zdravil v svoj del Berlina.</a:t>
            </a:r>
            <a:endParaRPr lang="en-US" altLang="sl-SI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8" name="Picture 4">
            <a:extLst>
              <a:ext uri="{FF2B5EF4-FFF2-40B4-BE49-F238E27FC236}">
                <a16:creationId xmlns:a16="http://schemas.microsoft.com/office/drawing/2014/main" id="{7E411017-AE1B-416D-B84E-0E024BA82D4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14425"/>
            <a:ext cx="8353425" cy="5743575"/>
          </a:xfrm>
          <a:noFill/>
          <a:ln/>
        </p:spPr>
      </p:pic>
      <p:sp>
        <p:nvSpPr>
          <p:cNvPr id="123906" name="Rectangle 2">
            <a:extLst>
              <a:ext uri="{FF2B5EF4-FFF2-40B4-BE49-F238E27FC236}">
                <a16:creationId xmlns:a16="http://schemas.microsoft.com/office/drawing/2014/main" id="{C9ED32D7-3B40-4044-8764-69228F210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sl-SI" altLang="sl-SI"/>
              <a:t>Berlinski zid</a:t>
            </a:r>
            <a:endParaRPr lang="en-US" altLang="sl-SI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19F86C3-6508-47EA-BECD-8C91C1ADCD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49500"/>
            <a:ext cx="5040313" cy="5661025"/>
          </a:xfrm>
        </p:spPr>
        <p:txBody>
          <a:bodyPr/>
          <a:lstStyle/>
          <a:p>
            <a:r>
              <a:rPr lang="sl-SI" altLang="sl-SI" sz="2800">
                <a:solidFill>
                  <a:srgbClr val="A50021"/>
                </a:solidFill>
              </a:rPr>
              <a:t>Položaj Berlina se je še poslabšal 1961. leta, ko so ga Sovjeti predelili na V in Z del z bodečo žico, ki ji je zelo hitro sledil berlinski zid. </a:t>
            </a:r>
          </a:p>
          <a:p>
            <a:r>
              <a:rPr lang="sl-SI" altLang="sl-SI" sz="2800">
                <a:solidFill>
                  <a:schemeClr val="folHlink"/>
                </a:solidFill>
              </a:rPr>
              <a:t>Obdobje hladne vojne se simbolično končalo z rušenjem berlinskega zidu 1989.</a:t>
            </a:r>
            <a:endParaRPr lang="en-US" altLang="sl-SI" sz="28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C8EBE3C-0A09-4938-83D6-5C65B7791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Uvod</a:t>
            </a:r>
            <a:endParaRPr lang="en-US" altLang="sl-SI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2B07A0AF-9D22-475E-A5DC-2CF7083AC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Hladna vojna – železna zavesa</a:t>
            </a:r>
          </a:p>
          <a:p>
            <a:r>
              <a:rPr lang="sl-SI" altLang="sl-SI"/>
              <a:t>Žarišča hladne vojne:</a:t>
            </a:r>
          </a:p>
          <a:p>
            <a:pPr lvl="1"/>
            <a:r>
              <a:rPr lang="sl-SI" altLang="sl-SI"/>
              <a:t>Nemško vprašanje</a:t>
            </a:r>
          </a:p>
          <a:p>
            <a:pPr lvl="1"/>
            <a:r>
              <a:rPr lang="sl-SI" altLang="sl-SI"/>
              <a:t>Avstrijsko vprašanje</a:t>
            </a:r>
          </a:p>
          <a:p>
            <a:pPr lvl="1"/>
            <a:r>
              <a:rPr lang="sl-SI" altLang="sl-SI"/>
              <a:t>Tržaško vprašanje</a:t>
            </a:r>
          </a:p>
          <a:p>
            <a:pPr lvl="1"/>
            <a:r>
              <a:rPr lang="sl-SI" altLang="sl-SI"/>
              <a:t>Jugoslavija </a:t>
            </a:r>
            <a:endParaRPr lang="en-US" altLang="sl-SI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C4061A98-7FAE-4FC4-9CDB-D55EB5A04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Avstrijsko vprašanje</a:t>
            </a:r>
            <a:endParaRPr lang="en-US" altLang="sl-SI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25F9F80E-A516-402C-95CD-05166453D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Podobno kot Nemčijo so zavezniki 1945. leta zasedli tudi </a:t>
            </a:r>
            <a:r>
              <a:rPr lang="sl-SI" altLang="sl-SI" sz="2800">
                <a:solidFill>
                  <a:schemeClr val="folHlink"/>
                </a:solidFill>
              </a:rPr>
              <a:t>Avstrijo in jo razdelili na britanski, francoski, sovjetski in ameriški del</a:t>
            </a:r>
            <a:r>
              <a:rPr lang="sl-SI" altLang="sl-SI" sz="2800"/>
              <a:t>, da bi oslabili nacizem.</a:t>
            </a:r>
          </a:p>
          <a:p>
            <a:r>
              <a:rPr lang="sl-SI" altLang="sl-SI" sz="2800"/>
              <a:t>Avstrija jo je bolje odnesla. Kljub uspehom SZ pri uvajanju komunizma po vzhodni Evropi, se Sovjetom v Avstriji to ni posrečilo.</a:t>
            </a:r>
          </a:p>
          <a:p>
            <a:r>
              <a:rPr lang="sl-SI" altLang="sl-SI" sz="2800"/>
              <a:t>S ponovno uveljavitvijo demokracije v Avstriji so se okupacijske sile umaknile.</a:t>
            </a:r>
            <a:endParaRPr lang="en-US" altLang="sl-SI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67327F23-DB8F-41B3-802C-3159B423F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Avstrijska državna pogodba</a:t>
            </a:r>
            <a:endParaRPr lang="en-US" altLang="sl-SI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E3426CAF-2976-4008-8FFC-48A7773B8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Po pogodbi o neodvisnosti (avstrijska državna pogodba) 1955 so odšle iz Avstrije še zadnje okupacijske čete,</a:t>
            </a:r>
          </a:p>
          <a:p>
            <a:r>
              <a:rPr lang="sl-SI" altLang="sl-SI"/>
              <a:t> Avstrija je na sovjetsko vztrajanje v zameno sprejela nepreklicno </a:t>
            </a:r>
            <a:r>
              <a:rPr lang="sl-SI" altLang="sl-SI">
                <a:solidFill>
                  <a:schemeClr val="folHlink"/>
                </a:solidFill>
              </a:rPr>
              <a:t>nevtralnost</a:t>
            </a:r>
            <a:r>
              <a:rPr lang="sl-SI" altLang="sl-SI"/>
              <a:t> in se </a:t>
            </a:r>
            <a:r>
              <a:rPr lang="sl-SI" altLang="sl-SI">
                <a:solidFill>
                  <a:schemeClr val="folHlink"/>
                </a:solidFill>
              </a:rPr>
              <a:t>odrekla vsem pravicam do nove združitve z Nemčijo</a:t>
            </a:r>
            <a:r>
              <a:rPr lang="sl-SI" altLang="sl-SI"/>
              <a:t>.</a:t>
            </a:r>
            <a:endParaRPr lang="en-US" altLang="sl-S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17ED3B9A-7481-4209-A85C-E8A5006B3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Avstrijska Koroška</a:t>
            </a:r>
            <a:endParaRPr lang="en-US" altLang="sl-SI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F74FADE1-9FA9-44E3-9495-82A869C12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 Jugoslovanski partizani so 1945 osvobodili Koroško vse do Celovca, vendar so se morali na zahtevo VB umakniti s Koroške (v 3. tednih)</a:t>
            </a:r>
          </a:p>
          <a:p>
            <a:pPr>
              <a:lnSpc>
                <a:spcPct val="90000"/>
              </a:lnSpc>
            </a:pPr>
            <a:r>
              <a:rPr lang="sl-SI" altLang="sl-SI"/>
              <a:t>1947 je začela Jugoslavija diplomatski boj za avstrijsko Koroško, s podporo SZ so v </a:t>
            </a:r>
            <a:r>
              <a:rPr lang="sl-SI" altLang="sl-SI">
                <a:solidFill>
                  <a:schemeClr val="folHlink"/>
                </a:solidFill>
              </a:rPr>
              <a:t>avstrijsko državno pogodbo vnesli vprašanje zaščite slovenske manjšine</a:t>
            </a:r>
            <a:r>
              <a:rPr lang="sl-SI" altLang="sl-SI"/>
              <a:t>.</a:t>
            </a:r>
            <a:endParaRPr lang="en-US" altLang="sl-SI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A6914FD6-1409-42E2-A298-0EF0F6212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Koroški Slovenci</a:t>
            </a:r>
            <a:endParaRPr lang="en-US" altLang="sl-SI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13F63CAF-0E24-4A64-8E70-8D2D57AF3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r>
              <a:rPr lang="sl-SI" altLang="sl-SI"/>
              <a:t>Leta 1949 so v Parizu sklenili, da ostanejo avstrijske meje nespremenjene </a:t>
            </a:r>
          </a:p>
          <a:p>
            <a:pPr lvl="1"/>
            <a:r>
              <a:rPr lang="sl-SI" altLang="sl-SI">
                <a:solidFill>
                  <a:schemeClr val="folHlink"/>
                </a:solidFill>
              </a:rPr>
              <a:t>koroški Slovenci so ostali v Avstriji</a:t>
            </a:r>
            <a:r>
              <a:rPr lang="sl-SI" altLang="sl-SI"/>
              <a:t>.</a:t>
            </a:r>
          </a:p>
          <a:p>
            <a:r>
              <a:rPr lang="sl-SI" altLang="sl-SI"/>
              <a:t>Do leta 1958 je bila v Avstriji ustanovljena vrsta protislovenskih nemško nacionalnih organizacij, </a:t>
            </a:r>
          </a:p>
          <a:p>
            <a:pPr lvl="1"/>
            <a:r>
              <a:rPr lang="sl-SI" altLang="sl-SI"/>
              <a:t>ki so si zadale nalogo germanizirati koroške Slovence</a:t>
            </a:r>
            <a:endParaRPr lang="en-US" altLang="sl-SI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1BAB37B0-7A9A-42F5-87BF-A7956B2BB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Tržaško vprašanje</a:t>
            </a:r>
            <a:endParaRPr lang="en-US" altLang="sl-SI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9848535-92A6-4C19-AC70-ECA43415E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Šlo je za vprašanje, kateri državi bo Trst pripadal po drugi svetovni vojni.</a:t>
            </a:r>
          </a:p>
          <a:p>
            <a:r>
              <a:rPr lang="sl-SI" altLang="sl-SI" sz="2800"/>
              <a:t>Trst so osvobodili slovenski partizani:</a:t>
            </a:r>
          </a:p>
          <a:p>
            <a:pPr lvl="1"/>
            <a:r>
              <a:rPr lang="sl-SI" altLang="sl-SI" sz="2400"/>
              <a:t>Spomladi 1945 so proti Trstu hiteli britanski vojaki iz severne Italije, </a:t>
            </a:r>
          </a:p>
          <a:p>
            <a:pPr lvl="1"/>
            <a:r>
              <a:rPr lang="sl-SI" altLang="sl-SI" sz="2400"/>
              <a:t>iz slovenske strani pa partizani.</a:t>
            </a:r>
          </a:p>
          <a:p>
            <a:r>
              <a:rPr lang="sl-SI" altLang="sl-SI" sz="2800"/>
              <a:t>Trst je imel večinsko italijansko prebivalstvo s slovensko manjšino in slovenskim prebivalstvom v zaledju. </a:t>
            </a:r>
            <a:endParaRPr lang="en-US" altLang="sl-SI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C0A2A634-5753-486A-BCFB-1EBE685C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Delitev na cone</a:t>
            </a:r>
            <a:endParaRPr lang="en-US" altLang="sl-SI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840874FE-F836-4654-9620-C2212FDE3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l-SI" altLang="sl-SI" sz="2800"/>
          </a:p>
          <a:p>
            <a:pPr>
              <a:lnSpc>
                <a:spcPct val="90000"/>
              </a:lnSpc>
            </a:pPr>
            <a:r>
              <a:rPr lang="sl-SI" altLang="sl-SI" sz="2800"/>
              <a:t>Trst je bil največje jadransko pristanišče, zato je tu postalo </a:t>
            </a:r>
            <a:r>
              <a:rPr lang="sl-SI" altLang="sl-SI" sz="2800">
                <a:solidFill>
                  <a:schemeClr val="folHlink"/>
                </a:solidFill>
              </a:rPr>
              <a:t>prvo žarišče največjih evropskih kriz med hladno vojno </a:t>
            </a:r>
          </a:p>
          <a:p>
            <a:pPr lvl="1">
              <a:lnSpc>
                <a:spcPct val="90000"/>
              </a:lnSpc>
            </a:pPr>
            <a:r>
              <a:rPr lang="sl-SI" altLang="sl-SI" sz="2400"/>
              <a:t>Borili so se za politični, vojaški in strateški nadzor nad Trstom.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Ker se vzhod in zahod nista mogla takoj dogovoriti, sta okoli Trsta – na Primorskem - nastali cona A in cona B. 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solidFill>
                  <a:schemeClr val="folHlink"/>
                </a:solidFill>
              </a:rPr>
              <a:t>Cono A so nadzirali Italijani, cono B pa Jugoslavija</a:t>
            </a:r>
            <a:r>
              <a:rPr lang="sl-SI" altLang="sl-SI" sz="2800"/>
              <a:t>. </a:t>
            </a:r>
            <a:endParaRPr lang="en-US" altLang="sl-SI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>
            <a:extLst>
              <a:ext uri="{FF2B5EF4-FFF2-40B4-BE49-F238E27FC236}">
                <a16:creationId xmlns:a16="http://schemas.microsoft.com/office/drawing/2014/main" id="{A46C9988-EC18-471C-91F8-5691C292B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905000"/>
            <a:ext cx="3609975" cy="2111375"/>
          </a:xfrm>
        </p:spPr>
        <p:txBody>
          <a:bodyPr/>
          <a:lstStyle/>
          <a:p>
            <a:r>
              <a:rPr lang="sl-SI" altLang="sl-SI" sz="4000"/>
              <a:t>Delitev Primorske na coni A in B</a:t>
            </a:r>
            <a:endParaRPr lang="en-US" altLang="sl-SI" sz="4000"/>
          </a:p>
        </p:txBody>
      </p:sp>
      <p:pic>
        <p:nvPicPr>
          <p:cNvPr id="133125" name="Picture 5" descr="Slika 267">
            <a:extLst>
              <a:ext uri="{FF2B5EF4-FFF2-40B4-BE49-F238E27FC236}">
                <a16:creationId xmlns:a16="http://schemas.microsoft.com/office/drawing/2014/main" id="{F5E4C1DB-A101-4B62-8460-E2F5A3B01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0"/>
            <a:ext cx="5287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8506D63C-D68E-4169-A858-36D42E36C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Osimski sporazum</a:t>
            </a:r>
            <a:endParaRPr lang="en-US" altLang="sl-SI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B0ADABEA-7A8B-440A-8AC2-7D11443C1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 Po zaslugi velikih sil je bil leta 1954 sklenjen kompromis, da je Trst s cono A pripadal Italiji. </a:t>
            </a:r>
          </a:p>
          <a:p>
            <a:r>
              <a:rPr lang="sl-SI" altLang="sl-SI" sz="2800"/>
              <a:t>V času pogajanj je bila zopet nevarnost vojne (z obeh strani meje so bili vkopani vojaki- italijanski oziroma jugoslovanski). </a:t>
            </a:r>
          </a:p>
          <a:p>
            <a:r>
              <a:rPr lang="sl-SI" altLang="sl-SI" sz="2800"/>
              <a:t>Tržaško vprašanje naj bi bilo dokončno rešeno </a:t>
            </a:r>
            <a:r>
              <a:rPr lang="sl-SI" altLang="sl-SI" sz="2800">
                <a:solidFill>
                  <a:schemeClr val="folHlink"/>
                </a:solidFill>
              </a:rPr>
              <a:t>1979, ko je bil podpisan Osimski sporazum</a:t>
            </a:r>
            <a:r>
              <a:rPr lang="en-US" altLang="sl-SI" sz="280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B453725E-EC09-463F-809C-7BC8910B7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sl-SI" altLang="sl-SI"/>
              <a:t>Jugoslavija</a:t>
            </a:r>
            <a:endParaRPr lang="en-US" altLang="sl-SI"/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A1604A54-A583-4C8D-8DCB-5C01EB372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4114800"/>
          </a:xfrm>
        </p:spPr>
        <p:txBody>
          <a:bodyPr/>
          <a:lstStyle/>
          <a:p>
            <a:r>
              <a:rPr lang="sl-SI" altLang="sl-SI"/>
              <a:t>Leta 1946 je nastala Federativna ljudska republika Jugoslavija (FLRJ) , ki je združevala 6 republik, tudi Slovenijo.</a:t>
            </a:r>
          </a:p>
          <a:p>
            <a:r>
              <a:rPr lang="sl-SI" altLang="sl-SI"/>
              <a:t>Takrat je imela nanjo Sovjetska zveza še močan vpliv (marsikaj je bilo narejeno po njenem vzorcu, tudi komunistična partija).</a:t>
            </a:r>
            <a:endParaRPr lang="en-US" altLang="sl-SI"/>
          </a:p>
        </p:txBody>
      </p:sp>
      <p:pic>
        <p:nvPicPr>
          <p:cNvPr id="135172" name="Picture 4">
            <a:extLst>
              <a:ext uri="{FF2B5EF4-FFF2-40B4-BE49-F238E27FC236}">
                <a16:creationId xmlns:a16="http://schemas.microsoft.com/office/drawing/2014/main" id="{E67CB08C-BFCB-4016-9126-5BE970B4F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652963"/>
            <a:ext cx="15049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173" name="Picture 5">
            <a:extLst>
              <a:ext uri="{FF2B5EF4-FFF2-40B4-BE49-F238E27FC236}">
                <a16:creationId xmlns:a16="http://schemas.microsoft.com/office/drawing/2014/main" id="{A84ED29D-148D-4909-9A51-ACC9F5171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508500"/>
            <a:ext cx="32385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FED548ED-CE0D-4F89-BC10-2DBF5823F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Informbiro</a:t>
            </a:r>
            <a:endParaRPr lang="en-US" altLang="sl-SI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75603FA8-FEAA-4335-BF81-14EFC17F3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/>
              <a:t>Informbiro je kratica za Komunistični informacijski biro (1947-1955), 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To je bila nekakšna </a:t>
            </a:r>
            <a:r>
              <a:rPr lang="sl-SI" altLang="sl-SI" sz="2400">
                <a:solidFill>
                  <a:schemeClr val="folHlink"/>
                </a:solidFill>
              </a:rPr>
              <a:t>povezovalna organizacija vseh komunističnih strank</a:t>
            </a:r>
            <a:r>
              <a:rPr lang="sl-SI" altLang="sl-SI" sz="2400"/>
              <a:t> in kasneje komunističnih držav v Evropi, 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solidFill>
                  <a:schemeClr val="folHlink"/>
                </a:solidFill>
              </a:rPr>
              <a:t>Organizacija je bila pod neposrednim vodstvom Stalina</a:t>
            </a:r>
            <a:r>
              <a:rPr lang="sl-SI" altLang="sl-SI" sz="2400"/>
              <a:t>. 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Ustanovljena je bila:</a:t>
            </a:r>
          </a:p>
          <a:p>
            <a:pPr lvl="1">
              <a:lnSpc>
                <a:spcPct val="80000"/>
              </a:lnSpc>
            </a:pPr>
            <a:r>
              <a:rPr lang="sl-SI" altLang="sl-SI" sz="2000"/>
              <a:t> da rešuje medsebojna vprašanja komunističnih strank, </a:t>
            </a:r>
          </a:p>
          <a:p>
            <a:pPr lvl="1">
              <a:lnSpc>
                <a:spcPct val="80000"/>
              </a:lnSpc>
            </a:pPr>
            <a:r>
              <a:rPr lang="sl-SI" altLang="sl-SI" sz="2000"/>
              <a:t>da enotno nastopa v svetu v imenu komunizma in </a:t>
            </a:r>
          </a:p>
          <a:p>
            <a:pPr lvl="1">
              <a:lnSpc>
                <a:spcPct val="80000"/>
              </a:lnSpc>
            </a:pPr>
            <a:r>
              <a:rPr lang="sl-SI" altLang="sl-SI" sz="2000"/>
              <a:t>da obvešča javnost o stanju Komunističnih partij, zlasti v načelnih zadevah</a:t>
            </a:r>
            <a:endParaRPr lang="en-US" altLang="sl-SI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9BB54B4-57D9-4DC8-B257-A842B0CC9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Hladna vojna</a:t>
            </a:r>
            <a:endParaRPr lang="en-US" altLang="sl-SI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A1BD9F01-AA56-4431-B2BE-4DB2CBE60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87888"/>
          </a:xfrm>
        </p:spPr>
        <p:txBody>
          <a:bodyPr/>
          <a:lstStyle/>
          <a:p>
            <a:r>
              <a:rPr lang="sl-SI" altLang="sl-SI" sz="2800"/>
              <a:t>Hladna vojna je oznaka za </a:t>
            </a:r>
            <a:r>
              <a:rPr lang="sl-SI" altLang="sl-SI" sz="2800">
                <a:solidFill>
                  <a:schemeClr val="folHlink"/>
                </a:solidFill>
              </a:rPr>
              <a:t>napeto politično stanje med zahodnimi in vzhodnimi silami</a:t>
            </a:r>
            <a:r>
              <a:rPr lang="sl-SI" altLang="sl-SI" sz="2800"/>
              <a:t>:</a:t>
            </a:r>
          </a:p>
          <a:p>
            <a:pPr lvl="1"/>
            <a:r>
              <a:rPr lang="sl-SI" altLang="sl-SI" sz="2400"/>
              <a:t>trajala je od konca druge svetovne vojne (1945) do razpada Sovjetske zveze (1990). </a:t>
            </a:r>
          </a:p>
          <a:p>
            <a:pPr lvl="1"/>
            <a:r>
              <a:rPr lang="sl-SI" altLang="sl-SI" sz="2400"/>
              <a:t>Hladna vojna je imela veliko značilnosti vojne: </a:t>
            </a:r>
          </a:p>
          <a:p>
            <a:pPr lvl="2"/>
            <a:r>
              <a:rPr lang="sl-SI" altLang="sl-SI" sz="2000"/>
              <a:t>grožnje, </a:t>
            </a:r>
          </a:p>
          <a:p>
            <a:pPr lvl="2"/>
            <a:r>
              <a:rPr lang="sl-SI" altLang="sl-SI" sz="2000"/>
              <a:t>diverzije, </a:t>
            </a:r>
          </a:p>
          <a:p>
            <a:pPr lvl="2"/>
            <a:r>
              <a:rPr lang="sl-SI" altLang="sl-SI" sz="2000"/>
              <a:t>visoke stroške za oboroževanje, </a:t>
            </a:r>
          </a:p>
          <a:p>
            <a:pPr lvl="2"/>
            <a:r>
              <a:rPr lang="sl-SI" altLang="sl-SI" sz="2000"/>
              <a:t>spopade oboroženih sil z protestniki (Madžarska, Čehoslovaška) , </a:t>
            </a:r>
          </a:p>
          <a:p>
            <a:pPr lvl="2"/>
            <a:r>
              <a:rPr lang="sl-SI" altLang="sl-SI" sz="2000"/>
              <a:t>vendar neposrednih vojaških bitk v Evropi ni bilo.</a:t>
            </a:r>
            <a:r>
              <a:rPr lang="en-US" altLang="sl-SI" sz="200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033431F7-681D-4710-9670-D6E28CC95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Titov spor s Stalinom</a:t>
            </a:r>
            <a:endParaRPr lang="en-US" altLang="sl-SI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4AF62686-7510-411F-B7F9-C1DC7A24D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1948 se je Tito sprl z Informbirojem, ker ni želel komunizma po sovjetskem vzorcu, ampak </a:t>
            </a:r>
            <a:r>
              <a:rPr lang="sl-SI" altLang="sl-SI" sz="2800">
                <a:solidFill>
                  <a:schemeClr val="folHlink"/>
                </a:solidFill>
              </a:rPr>
              <a:t>socializem,</a:t>
            </a:r>
            <a:r>
              <a:rPr lang="sl-SI" altLang="sl-SI" sz="2800"/>
              <a:t> ki bi ga svobodno urejal, 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Hotel je veliko federacijo, v katero bi vključil tudi Albanijo in Bolgarijo (česar sicer njihovi komunisti niso podpirali – proti pa je bil seveda tudi Stalin)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Tito je zaradi upora proti Stalinu na svojo stran pridobil Ameriko in simpatije zahodnega sveta (gospodarska pomoč). </a:t>
            </a:r>
            <a:endParaRPr lang="en-US" altLang="sl-SI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7" name="Rectangle 19">
            <a:extLst>
              <a:ext uri="{FF2B5EF4-FFF2-40B4-BE49-F238E27FC236}">
                <a16:creationId xmlns:a16="http://schemas.microsoft.com/office/drawing/2014/main" id="{2EEF6EF2-924F-4F5D-BB8D-D7FE3B30A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Jugoslovanski politični obračun</a:t>
            </a:r>
            <a:endParaRPr lang="en-US" altLang="sl-SI" sz="4000"/>
          </a:p>
        </p:txBody>
      </p:sp>
      <p:sp>
        <p:nvSpPr>
          <p:cNvPr id="83988" name="Rectangle 20">
            <a:extLst>
              <a:ext uri="{FF2B5EF4-FFF2-40B4-BE49-F238E27FC236}">
                <a16:creationId xmlns:a16="http://schemas.microsoft.com/office/drawing/2014/main" id="{B6A9A59C-558B-4A2D-85B2-0E283128F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r>
              <a:rPr lang="sl-SI" altLang="sl-SI" sz="2800"/>
              <a:t>Takrat je bila velika nevarnost nove vojne, saj je Stalin za vsako ceno hotel Tita pod svojim okriljem</a:t>
            </a:r>
          </a:p>
          <a:p>
            <a:r>
              <a:rPr lang="sl-SI" altLang="sl-SI" sz="2800"/>
              <a:t>Ker so nekateri jugoslovanski komunisti podprli Stalina, je jugoslovanska oblast začela izvajati </a:t>
            </a:r>
            <a:r>
              <a:rPr lang="sl-SI" altLang="sl-SI" sz="2800">
                <a:solidFill>
                  <a:schemeClr val="folHlink"/>
                </a:solidFill>
              </a:rPr>
              <a:t>aretacije in likvidacije</a:t>
            </a:r>
            <a:r>
              <a:rPr lang="sl-SI" altLang="sl-SI" sz="2800"/>
              <a:t> tako imenovanih Informbirojevcev.</a:t>
            </a:r>
          </a:p>
          <a:p>
            <a:r>
              <a:rPr lang="sl-SI" altLang="sl-SI" sz="2800"/>
              <a:t>Leta 1949 je </a:t>
            </a:r>
            <a:r>
              <a:rPr lang="sl-SI" altLang="sl-SI" sz="2800">
                <a:solidFill>
                  <a:schemeClr val="folHlink"/>
                </a:solidFill>
              </a:rPr>
              <a:t>Tito ustanovil Goli otok</a:t>
            </a:r>
            <a:r>
              <a:rPr lang="sl-SI" altLang="sl-SI" sz="2800"/>
              <a:t>, koncentracijsko taborišče za tiste, ki so ali naj bi podpirali Stalina.</a:t>
            </a:r>
            <a:endParaRPr lang="en-US" altLang="sl-SI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CE288E58-D629-48C3-873B-19B1D3544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Konec žarišča v YU</a:t>
            </a:r>
            <a:endParaRPr lang="en-US" altLang="sl-SI"/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D33DF20-F87A-4CA9-B60B-1C01B3DF2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 Spor med Sovjetsko zvezo in Jugoslavijo se je končal po Stalinovi smrti, </a:t>
            </a:r>
          </a:p>
          <a:p>
            <a:r>
              <a:rPr lang="sl-SI" altLang="sl-SI"/>
              <a:t>uradno pa je bil spor zglajen </a:t>
            </a:r>
            <a:r>
              <a:rPr lang="sl-SI" altLang="sl-SI">
                <a:solidFill>
                  <a:schemeClr val="folHlink"/>
                </a:solidFill>
              </a:rPr>
              <a:t>leta 1956 s srečanjem Tita in Hruščova</a:t>
            </a:r>
            <a:r>
              <a:rPr lang="sl-SI" altLang="sl-SI"/>
              <a:t>, novega ruskega generalnega sekretarja Komunistične partije Sovjetske zveze.</a:t>
            </a:r>
          </a:p>
          <a:p>
            <a:r>
              <a:rPr lang="sl-SI" altLang="sl-SI">
                <a:solidFill>
                  <a:schemeClr val="folHlink"/>
                </a:solidFill>
              </a:rPr>
              <a:t>Jugoslavija je ostala neuvrščena država</a:t>
            </a:r>
            <a:r>
              <a:rPr lang="sl-SI" altLang="sl-SI"/>
              <a:t>.</a:t>
            </a:r>
            <a:r>
              <a:rPr lang="en-US" altLang="sl-SI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7117E89A-1AA8-4B25-9BAA-601007A67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sl-SI" altLang="sl-SI"/>
              <a:t>Viri</a:t>
            </a:r>
            <a:endParaRPr lang="en-GB" altLang="sl-SI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80D7879C-5EF9-44DC-89CB-4A052E9C5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400"/>
              <a:t>Hladna vojna: Družinska encikolpedija Guinness, Slovenska knjiga, Ljubljana 1998, str. 450-451</a:t>
            </a:r>
          </a:p>
          <a:p>
            <a:r>
              <a:rPr lang="sl-SI" altLang="sl-SI" sz="2400"/>
              <a:t>Atlas evropske zgodovine Slovenska knjiga, Ljubljana 1995, str. 180-191</a:t>
            </a:r>
          </a:p>
          <a:p>
            <a:r>
              <a:rPr lang="sl-SI" altLang="sl-SI" sz="2400"/>
              <a:t>Velika družinska enciklopedija zgodovine, Mladinska knjiga, Ljubljana 2006, str. 229-230</a:t>
            </a:r>
            <a:endParaRPr lang="en-GB" altLang="sl-SI" sz="2400"/>
          </a:p>
          <a:p>
            <a:r>
              <a:rPr lang="sl-SI" altLang="sl-SI" sz="2400"/>
              <a:t>Enciklopedija Slovenije, Mladinska knjiga, Ljubljana 1991, zvezki 5, 8, 13.</a:t>
            </a:r>
          </a:p>
          <a:p>
            <a:r>
              <a:rPr lang="sl-SI" altLang="sl-SI" sz="2400"/>
              <a:t>Vlado Ribarič: Nevidna vojna, Tehniška založba Slovenije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5B7A968-660E-45D2-916C-0C006825B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Delitev Evrope na vzhod in zahod</a:t>
            </a:r>
            <a:endParaRPr lang="en-US" altLang="sl-SI" sz="4000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D0DA9FE-0AF1-48B3-8236-755C8EB62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r>
              <a:rPr lang="sl-SI" altLang="sl-SI" sz="2800"/>
              <a:t>Evropo so pred nacističnim režimom rešili </a:t>
            </a:r>
            <a:r>
              <a:rPr lang="sl-SI" altLang="sl-SI" sz="2800">
                <a:solidFill>
                  <a:schemeClr val="folHlink"/>
                </a:solidFill>
              </a:rPr>
              <a:t>zavezniki</a:t>
            </a:r>
            <a:r>
              <a:rPr lang="sl-SI" altLang="sl-SI" sz="2800"/>
              <a:t>: </a:t>
            </a:r>
          </a:p>
          <a:p>
            <a:pPr lvl="1"/>
            <a:r>
              <a:rPr lang="sl-SI" altLang="sl-SI" sz="2400">
                <a:solidFill>
                  <a:schemeClr val="folHlink"/>
                </a:solidFill>
              </a:rPr>
              <a:t>ZDA in Sovjetska zveza</a:t>
            </a:r>
            <a:r>
              <a:rPr lang="sl-SI" altLang="sl-SI" sz="2400"/>
              <a:t> (porazili so Nemce s pomagači v Avstriji, Italiji…).</a:t>
            </a:r>
          </a:p>
          <a:p>
            <a:r>
              <a:rPr lang="sl-SI" altLang="sl-SI" sz="2800"/>
              <a:t>Med SZ  in zahodnimi silami (vključno z ZDA) je pričela </a:t>
            </a:r>
            <a:r>
              <a:rPr lang="sl-SI" altLang="sl-SI" sz="2800">
                <a:solidFill>
                  <a:schemeClr val="folHlink"/>
                </a:solidFill>
              </a:rPr>
              <a:t>naraščati napetost</a:t>
            </a:r>
            <a:r>
              <a:rPr lang="sl-SI" altLang="sl-SI" sz="2800"/>
              <a:t>, ki je bila sicer vidna že med drugo svetovno vojno.</a:t>
            </a:r>
          </a:p>
          <a:p>
            <a:r>
              <a:rPr lang="sl-SI" altLang="sl-SI" sz="2800"/>
              <a:t>Nastala sta dva bloka: vzhodni in zahodni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15E09FE-B089-4804-B933-5CE7B507D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Zahodna Evropa</a:t>
            </a:r>
            <a:endParaRPr lang="en-US" altLang="sl-SI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C8389BC2-48BD-4005-A2B6-396BB100C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/>
              <a:t>VB in ZDA so se z </a:t>
            </a:r>
            <a:r>
              <a:rPr lang="sl-SI" altLang="sl-SI" sz="2800">
                <a:solidFill>
                  <a:schemeClr val="folHlink"/>
                </a:solidFill>
              </a:rPr>
              <a:t>atlantsko listino</a:t>
            </a:r>
            <a:r>
              <a:rPr lang="sl-SI" altLang="sl-SI" sz="2800"/>
              <a:t> (1941) zavezale, da bodo tudi po vojni podpirale svobodne volitve in samoodločbe narodov.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 ZDA so želele krepiti svoj kapitalistični vpliv v zahodni Evropi. 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1949 so sklenili </a:t>
            </a:r>
            <a:r>
              <a:rPr lang="sl-SI" altLang="sl-SI" sz="2800">
                <a:solidFill>
                  <a:schemeClr val="folHlink"/>
                </a:solidFill>
              </a:rPr>
              <a:t>NATO pakt</a:t>
            </a:r>
            <a:r>
              <a:rPr lang="sl-SI" altLang="sl-SI" sz="2800"/>
              <a:t> (North Atlantic Treaty Organization – Severnoatlantska	 obrambna organizacija), 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V NATO so pristopile poleg VB tudi druge zahodnoevropske države (FR, BE, NL, ZN…)</a:t>
            </a:r>
            <a:endParaRPr lang="en-US" altLang="sl-SI" sz="2800"/>
          </a:p>
          <a:p>
            <a:pPr>
              <a:lnSpc>
                <a:spcPct val="80000"/>
              </a:lnSpc>
            </a:pPr>
            <a:endParaRPr lang="en-US" altLang="sl-SI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3142C85-0824-4309-980A-77B368EC6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Vzhodna Evropa</a:t>
            </a:r>
            <a:endParaRPr lang="en-US" altLang="sl-SI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B89B42B-4FE3-4633-91FD-83EAD6496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Stalin pa je na konferenci v Jalti leta 1945  jasno rekel, da bo njegova država (</a:t>
            </a:r>
            <a:r>
              <a:rPr lang="sl-SI" altLang="sl-SI" sz="2800">
                <a:solidFill>
                  <a:schemeClr val="folHlink"/>
                </a:solidFill>
              </a:rPr>
              <a:t>SZ) ohranila vpliv nad vzhodnimi evropskimi</a:t>
            </a:r>
            <a:r>
              <a:rPr lang="sl-SI" altLang="sl-SI" sz="2800"/>
              <a:t> državami, katere je osvobodil nacistov.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Nastala sta dva bloka držav in zametki hladne vojne.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Kot odgovor na NATO pakt je SZ 1955 ustanovila </a:t>
            </a:r>
            <a:r>
              <a:rPr lang="sl-SI" altLang="sl-SI" sz="2800">
                <a:solidFill>
                  <a:schemeClr val="folHlink"/>
                </a:solidFill>
              </a:rPr>
              <a:t>Varšavski pakt</a:t>
            </a:r>
            <a:r>
              <a:rPr lang="sl-SI" altLang="sl-SI" sz="2800"/>
              <a:t>, v katerega so pristopile vzhodnoevropske države (SZ, PL, BG, HU, RO, V Nemčija). </a:t>
            </a:r>
            <a:endParaRPr lang="en-US" altLang="sl-SI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>
            <a:extLst>
              <a:ext uri="{FF2B5EF4-FFF2-40B4-BE49-F238E27FC236}">
                <a16:creationId xmlns:a16="http://schemas.microsoft.com/office/drawing/2014/main" id="{E8B7E430-5212-4A6E-9C11-F5DBEC9C7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Vzhod - komunistični režim </a:t>
            </a:r>
            <a:endParaRPr lang="en-US" altLang="sl-SI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0ED11AE0-A1CD-49F5-8B42-1EEBB343938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483225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/>
              <a:t>Sovjeti so v treh letih od konca 2. svetovne vojne po V. Evropi vzpostavili komunistične režime v sovjetskem duhu. 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Ljudi so navduševali s </a:t>
            </a:r>
            <a:r>
              <a:rPr lang="sl-SI" altLang="sl-SI" sz="2400">
                <a:solidFill>
                  <a:schemeClr val="folHlink"/>
                </a:solidFill>
              </a:rPr>
              <a:t>komunističnimi idejami</a:t>
            </a:r>
            <a:r>
              <a:rPr lang="sl-SI" altLang="sl-SI" sz="2400"/>
              <a:t> (družbena lastnina; vsak bo imel, kolikor bo rabil, enakost..), 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Hkrati pa vzpostavljali oblast z enostrankarskim sistemom (</a:t>
            </a:r>
            <a:r>
              <a:rPr lang="sl-SI" altLang="sl-SI" sz="2400">
                <a:solidFill>
                  <a:schemeClr val="folHlink"/>
                </a:solidFill>
              </a:rPr>
              <a:t>Komunistična partija</a:t>
            </a:r>
            <a:r>
              <a:rPr lang="sl-SI" altLang="sl-SI" sz="2400"/>
              <a:t>). 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Jugoslavija (v njej Slovenija) je bila kasneje neuvrščena – v nobenem od blokov</a:t>
            </a:r>
            <a:endParaRPr lang="en-US" altLang="sl-SI" sz="2400"/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02B88800-44B2-4251-88FB-65085944DD0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2276475"/>
            <a:ext cx="2635250" cy="3502025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2" name="Rectangle 10">
            <a:extLst>
              <a:ext uri="{FF2B5EF4-FFF2-40B4-BE49-F238E27FC236}">
                <a16:creationId xmlns:a16="http://schemas.microsoft.com/office/drawing/2014/main" id="{C77A88B1-2DF6-49C8-9144-34CE2964B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Železna zavesa</a:t>
            </a:r>
            <a:endParaRPr lang="en-US" altLang="sl-SI"/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1F8C666E-0C96-4844-B5E3-0B917586BC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/>
              <a:t>VB</a:t>
            </a:r>
            <a:r>
              <a:rPr lang="sl-SI" altLang="sl-SI">
                <a:sym typeface="Wingdings" panose="05000000000000000000" pitchFamily="2" charset="2"/>
              </a:rPr>
              <a:t></a:t>
            </a:r>
            <a:r>
              <a:rPr lang="sl-SI" altLang="sl-SI"/>
              <a:t>W. </a:t>
            </a:r>
            <a:r>
              <a:rPr lang="sl-SI" altLang="sl-SI">
                <a:solidFill>
                  <a:schemeClr val="folHlink"/>
                </a:solidFill>
              </a:rPr>
              <a:t>Churchill</a:t>
            </a:r>
            <a:r>
              <a:rPr lang="sl-SI" altLang="sl-SI"/>
              <a:t> je označil to politično delitev vzhodne in zahodne Evrope kot </a:t>
            </a:r>
            <a:r>
              <a:rPr lang="sl-SI" altLang="sl-SI">
                <a:solidFill>
                  <a:schemeClr val="folHlink"/>
                </a:solidFill>
              </a:rPr>
              <a:t>delitev z železno zaveso</a:t>
            </a:r>
            <a:r>
              <a:rPr lang="sl-SI" altLang="sl-SI"/>
              <a:t>, skozi katero nekaj časa ni bilo pretoka ljudi in blaga.</a:t>
            </a:r>
          </a:p>
        </p:txBody>
      </p:sp>
      <p:sp>
        <p:nvSpPr>
          <p:cNvPr id="90123" name="Rectangle 11">
            <a:extLst>
              <a:ext uri="{FF2B5EF4-FFF2-40B4-BE49-F238E27FC236}">
                <a16:creationId xmlns:a16="http://schemas.microsoft.com/office/drawing/2014/main" id="{DAEF9C6F-923D-4CD8-9306-C84F77FA102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038600" cy="20240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/>
              <a:t>Železna zavesa je bila pravzaprav pas bunkerjev, opazovalnih stolpov, minskih polj  ter ograj pod električno napetostjo.</a:t>
            </a:r>
            <a:endParaRPr lang="en-US" altLang="sl-SI" sz="2400"/>
          </a:p>
          <a:p>
            <a:pPr>
              <a:lnSpc>
                <a:spcPct val="80000"/>
              </a:lnSpc>
            </a:pPr>
            <a:endParaRPr lang="en-US" altLang="sl-SI" sz="2400"/>
          </a:p>
        </p:txBody>
      </p:sp>
      <p:pic>
        <p:nvPicPr>
          <p:cNvPr id="90119" name="Picture 7">
            <a:extLst>
              <a:ext uri="{FF2B5EF4-FFF2-40B4-BE49-F238E27FC236}">
                <a16:creationId xmlns:a16="http://schemas.microsoft.com/office/drawing/2014/main" id="{8E26FD0A-4258-4F12-978A-5B4B6E2196F8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3808413"/>
            <a:ext cx="4500562" cy="3049587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9F9BF58-2643-4E65-BCF1-BB129966F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Zahod - Marshallov načrt</a:t>
            </a:r>
            <a:endParaRPr lang="en-US" altLang="sl-SI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DE575256-4470-45A4-AAEE-8B8221B6C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folHlink"/>
                </a:solidFill>
              </a:rPr>
              <a:t>ZDA</a:t>
            </a:r>
            <a:r>
              <a:rPr lang="sl-SI" altLang="sl-SI" sz="2800"/>
              <a:t> so se ustrašile, da bi izgubile svoj vpliv, saj so tudi v Franciji in Italiji komunisti pridobivali podporo. 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Pod geslom, da želijo preprečiti revščino v Evropi, so sprožile Marshallow načrt (</a:t>
            </a:r>
            <a:r>
              <a:rPr lang="sl-SI" altLang="sl-SI" sz="2800">
                <a:solidFill>
                  <a:schemeClr val="folHlink"/>
                </a:solidFill>
              </a:rPr>
              <a:t>trgovinski sporazum, dotok kapitala</a:t>
            </a:r>
            <a:r>
              <a:rPr lang="sl-SI" altLang="sl-SI" sz="2800"/>
              <a:t>), da bi </a:t>
            </a:r>
            <a:r>
              <a:rPr lang="sl-SI" altLang="sl-SI" sz="2800">
                <a:solidFill>
                  <a:schemeClr val="folHlink"/>
                </a:solidFill>
              </a:rPr>
              <a:t>pomagale gospodarstvu</a:t>
            </a:r>
            <a:r>
              <a:rPr lang="sl-SI" altLang="sl-SI" sz="2800"/>
              <a:t> 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privatna lastnina </a:t>
            </a:r>
            <a:r>
              <a:rPr lang="sl-SI" altLang="sl-SI" sz="2400">
                <a:sym typeface="Wingdings" panose="05000000000000000000" pitchFamily="2" charset="2"/>
              </a:rPr>
              <a:t></a:t>
            </a:r>
            <a:r>
              <a:rPr lang="sl-SI" altLang="sl-SI" sz="2400"/>
              <a:t> </a:t>
            </a:r>
            <a:r>
              <a:rPr lang="sl-SI" altLang="sl-SI" sz="2400">
                <a:solidFill>
                  <a:schemeClr val="folHlink"/>
                </a:solidFill>
              </a:rPr>
              <a:t>kapitalizem</a:t>
            </a:r>
            <a:r>
              <a:rPr lang="sl-SI" altLang="sl-SI" sz="2400"/>
              <a:t> in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hkrati širile podobno družbeno ureditev (večstrankarski sistem </a:t>
            </a:r>
            <a:r>
              <a:rPr lang="sl-SI" altLang="sl-SI" sz="2400">
                <a:sym typeface="Wingdings" panose="05000000000000000000" pitchFamily="2" charset="2"/>
              </a:rPr>
              <a:t></a:t>
            </a:r>
            <a:r>
              <a:rPr lang="sl-SI" altLang="sl-SI" sz="2400"/>
              <a:t> </a:t>
            </a:r>
            <a:r>
              <a:rPr lang="sl-SI" altLang="sl-SI" sz="2400">
                <a:solidFill>
                  <a:schemeClr val="folHlink"/>
                </a:solidFill>
              </a:rPr>
              <a:t>demokracija</a:t>
            </a:r>
            <a:r>
              <a:rPr lang="sl-SI" altLang="sl-SI" sz="2400"/>
              <a:t>). 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Vzhodne države se niso smele priključiti temu načrtu.</a:t>
            </a:r>
          </a:p>
          <a:p>
            <a:pPr lvl="1">
              <a:lnSpc>
                <a:spcPct val="80000"/>
              </a:lnSpc>
            </a:pPr>
            <a:endParaRPr lang="en-US" altLang="sl-SI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 teksturo">
  <a:themeElements>
    <a:clrScheme name="S tekstur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S tekstu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 tekstur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 tekstur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1734</Words>
  <Application>Microsoft Office PowerPoint</Application>
  <PresentationFormat>On-screen Show (4:3)</PresentationFormat>
  <Paragraphs>143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S teksturo</vt:lpstr>
      <vt:lpstr>Posledice hladne vojne</vt:lpstr>
      <vt:lpstr>Uvod</vt:lpstr>
      <vt:lpstr>Hladna vojna</vt:lpstr>
      <vt:lpstr>Delitev Evrope na vzhod in zahod</vt:lpstr>
      <vt:lpstr>Zahodna Evropa</vt:lpstr>
      <vt:lpstr>Vzhodna Evropa</vt:lpstr>
      <vt:lpstr>Vzhod - komunistični režim </vt:lpstr>
      <vt:lpstr>Železna zavesa</vt:lpstr>
      <vt:lpstr>Zahod - Marshallov načrt</vt:lpstr>
      <vt:lpstr>Oboroževanje</vt:lpstr>
      <vt:lpstr>Rakete dolgega dosega</vt:lpstr>
      <vt:lpstr>Otoplitev odnosov</vt:lpstr>
      <vt:lpstr>Nemško vprašanje</vt:lpstr>
      <vt:lpstr>Razdelitev Nemčije</vt:lpstr>
      <vt:lpstr>Delitev Nemčije 1949 - 1990</vt:lpstr>
      <vt:lpstr>Beg na zahod</vt:lpstr>
      <vt:lpstr>Delitev Berlina</vt:lpstr>
      <vt:lpstr>Okupacija Berlina</vt:lpstr>
      <vt:lpstr>Berlinski zid</vt:lpstr>
      <vt:lpstr>Avstrijsko vprašanje</vt:lpstr>
      <vt:lpstr>Avstrijska državna pogodba</vt:lpstr>
      <vt:lpstr>Avstrijska Koroška</vt:lpstr>
      <vt:lpstr>Koroški Slovenci</vt:lpstr>
      <vt:lpstr>Tržaško vprašanje</vt:lpstr>
      <vt:lpstr>Delitev na cone</vt:lpstr>
      <vt:lpstr>Delitev Primorske na coni A in B</vt:lpstr>
      <vt:lpstr>Osimski sporazum</vt:lpstr>
      <vt:lpstr>Jugoslavija</vt:lpstr>
      <vt:lpstr>Informbiro</vt:lpstr>
      <vt:lpstr>Titov spor s Stalinom</vt:lpstr>
      <vt:lpstr>Jugoslovanski politični obračun</vt:lpstr>
      <vt:lpstr>Konec žarišča v YU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2019-06-03T09:15:11Z</dcterms:created>
  <dcterms:modified xsi:type="dcterms:W3CDTF">2019-06-03T09:15:11Z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