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7" r:id="rId10"/>
    <p:sldId id="268" r:id="rId11"/>
    <p:sldId id="270" r:id="rId12"/>
    <p:sldId id="269" r:id="rId13"/>
    <p:sldId id="289" r:id="rId14"/>
    <p:sldId id="265" r:id="rId15"/>
    <p:sldId id="271" r:id="rId16"/>
    <p:sldId id="272" r:id="rId17"/>
    <p:sldId id="266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  <p:sldId id="286" r:id="rId32"/>
    <p:sldId id="263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813D2F"/>
    <a:srgbClr val="F8EEEC"/>
    <a:srgbClr val="FAE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54" autoAdjust="0"/>
    <p:restoredTop sz="94728" autoAdjust="0"/>
  </p:normalViewPr>
  <p:slideViewPr>
    <p:cSldViewPr>
      <p:cViewPr varScale="1">
        <p:scale>
          <a:sx n="163" d="100"/>
          <a:sy n="163" d="100"/>
        </p:scale>
        <p:origin x="7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Kliknite, če želite urediti slog naslova matrice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Kliknite, če želite urediti slog podnaslova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992B96-7190-49C7-ABB9-F81BE6FEB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7CB5CF-5764-4379-B589-C00956A751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A292D0-A705-4326-A11F-C076D6227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8DD07-B863-4437-B682-0B38EA22B57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1391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E92915-C0EF-4388-8E0B-724EA84B1C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4AD5C5-6128-4386-A9D6-003B9B9938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F5CD42-E897-4634-A2F1-A93AD9457B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527F3-CAF0-4622-9C46-884CE4BFBFD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1072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BAB5911-B1F2-49C1-95A5-4D471287B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59D17-61E9-4F89-9A5A-8B15DEF28A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EF5B99-3732-47D3-931F-66A663855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73134F-E931-468A-B6CA-F95FA8796D7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75765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68D08F-5624-441B-976F-10298A596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968143-13D4-4996-AFE6-A3BDCC9A7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7EB741-4BAA-4296-8BE2-12438ED2C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B38A2-7880-45EB-A5E3-995BE0B6DAF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9063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CD4F3D3-D891-43C2-AD77-DCB6980D40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3F3619-8E68-491C-A0F1-4624AB21C4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47C277-2412-4C14-9DDE-906D4F731D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432FAF-2D6E-45FA-93B3-92D85A3F407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3078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DBDDE8-4FE3-4AEF-AFB1-4F40E6B8A2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7661DC-B081-49DE-8076-1DE0F0CA9A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433CD3-CC2E-4CFF-8D79-2FB959F65C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FDF8A-16E8-4720-B4CB-48BB3D473FE2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394321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D1DA17-E810-4A97-9E01-1B6A7E4B93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14BE2E-DB03-4127-A432-4F2B9EDA45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1D30E-6D8D-4F4E-B427-203F65750C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05F91-4834-4A0D-9D70-B5C9A10E338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21348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6418DDE-B4A9-4A8B-836C-7ACA9CFE6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7FB5BFF-FB27-447C-8F0D-86F2203573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FCF2A50-6866-48EA-A36F-4430608C30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CF1738-78D2-4DA2-B1A8-FD5B020E2DE8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15115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AD393B8-5AE7-4489-88E7-17EA1D5175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6519E6-90A3-4F22-B885-D6FD400D4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4D1E69-C909-4FFB-9BB0-5BDB515DFC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CD633-2E3D-48E7-A08E-AD3A9B8A373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0729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8CEB7A-7033-464A-9BD0-FA69B4CD01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96FD95E-8BF8-4775-AD7D-27F62369DB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5DB8E2-E99F-4DA8-A826-0CCB74BE7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149364-CC25-4988-8504-0DEEFD63C3A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5221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857781-D4D2-4398-8F44-A9F6CB0BF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E59A6B-17B9-4B39-ADD2-41676482BA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843A12-295D-4FCA-8838-43C97F5D60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739991-ACD9-49FE-B028-D5F0F40798A6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200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E39BD1-8412-460E-B3EE-5594FE8CF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DD569F-CF05-4569-A423-B15DC5DEE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D0689-A190-45AC-855C-83C14D4481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8B4501-BA13-4253-A40C-5B7F48666F99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8390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78AE4BA5-5161-4BF7-9545-F67B288BCE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Kliknite, če želite urediti slog naslova matrice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8C7B9EE8-FCB4-41E1-B94F-4EC79C506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Kliknite, če želite urediti sloge besedila matrice</a:t>
            </a:r>
          </a:p>
          <a:p>
            <a:pPr lvl="1"/>
            <a:r>
              <a:rPr lang="en-US"/>
              <a:t>Druga raven</a:t>
            </a:r>
          </a:p>
          <a:p>
            <a:pPr lvl="2"/>
            <a:r>
              <a:rPr lang="en-US"/>
              <a:t>Tretja raven</a:t>
            </a:r>
          </a:p>
          <a:p>
            <a:pPr lvl="3"/>
            <a:r>
              <a:rPr lang="en-US"/>
              <a:t>Četrta raven</a:t>
            </a:r>
          </a:p>
          <a:p>
            <a:pPr lvl="4"/>
            <a:r>
              <a:rPr lang="en-US"/>
              <a:t>Peta raven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A3EAFC12-A4E7-4A3F-B6FC-CE98F4F875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2186DEF2-CD88-4EC5-9CB0-D676433835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3E85827F-B626-49FA-A724-AF1244C739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00C2EC28-AA54-4620-9289-7D0C8EF107B5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folHlink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E0E8107-F312-40F0-8E49-6F88F3D4ACB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Posledice hladne vojne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591599-613A-45FC-AC39-221659B3C538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25CAF94C-8EA2-41F0-B6C7-C20EB6AF7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Oboroževanje</a:t>
            </a:r>
            <a:endParaRPr lang="en-US"/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6046F0C0-5524-4085-85B4-1BFD5F5D5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/>
              <a:t>Po koncu vojne so imele ZDA prevlado nad </a:t>
            </a:r>
            <a:r>
              <a:rPr lang="sl-SI" sz="2800">
                <a:solidFill>
                  <a:schemeClr val="folHlink"/>
                </a:solidFill>
              </a:rPr>
              <a:t>jedrskim orožjem</a:t>
            </a:r>
            <a:r>
              <a:rPr lang="sl-SI" sz="2800"/>
              <a:t>, vendar so 1949 Sovjeti že uspešno preizkusili </a:t>
            </a:r>
            <a:r>
              <a:rPr lang="sl-SI" sz="2800">
                <a:solidFill>
                  <a:schemeClr val="folHlink"/>
                </a:solidFill>
              </a:rPr>
              <a:t>atomsko bombo</a:t>
            </a:r>
            <a:r>
              <a:rPr lang="sl-SI" sz="2800"/>
              <a:t>.</a:t>
            </a:r>
          </a:p>
          <a:p>
            <a:pPr eaLnBrk="1" hangingPunct="1">
              <a:defRPr/>
            </a:pPr>
            <a:r>
              <a:rPr lang="sl-SI" sz="2800"/>
              <a:t>1957 je SZ izstrelila prvi </a:t>
            </a:r>
            <a:r>
              <a:rPr lang="sl-SI" sz="2800">
                <a:solidFill>
                  <a:schemeClr val="folHlink"/>
                </a:solidFill>
              </a:rPr>
              <a:t>satelit</a:t>
            </a:r>
            <a:r>
              <a:rPr lang="sl-SI" sz="2800"/>
              <a:t> v vesolje, </a:t>
            </a:r>
          </a:p>
          <a:p>
            <a:pPr eaLnBrk="1" hangingPunct="1">
              <a:defRPr/>
            </a:pPr>
            <a:r>
              <a:rPr lang="sl-SI" sz="2800"/>
              <a:t>ZDA pa so odgovorile z razvojem (bojnih) </a:t>
            </a:r>
            <a:r>
              <a:rPr lang="sl-SI" sz="2800">
                <a:solidFill>
                  <a:schemeClr val="folHlink"/>
                </a:solidFill>
              </a:rPr>
              <a:t>raket dolgega dosega z jedrskimi konicami</a:t>
            </a:r>
            <a:r>
              <a:rPr lang="sl-SI" sz="2800"/>
              <a:t>. </a:t>
            </a:r>
          </a:p>
          <a:p>
            <a:pPr eaLnBrk="1" hangingPunct="1">
              <a:defRPr/>
            </a:pPr>
            <a:r>
              <a:rPr lang="sl-SI" sz="2800"/>
              <a:t>Zaradi vojn v Koreji in Vietnamu sta bila tudi Evropa in ves svet v strahu pred novo svetovno vojno.</a:t>
            </a:r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0" name="Rectangle 6">
            <a:extLst>
              <a:ext uri="{FF2B5EF4-FFF2-40B4-BE49-F238E27FC236}">
                <a16:creationId xmlns:a16="http://schemas.microsoft.com/office/drawing/2014/main" id="{2F6DDA2A-0489-4D14-B88F-4F5EAFB7A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Rakete dolgega dosega</a:t>
            </a:r>
            <a:endParaRPr lang="en-US"/>
          </a:p>
        </p:txBody>
      </p:sp>
      <p:sp>
        <p:nvSpPr>
          <p:cNvPr id="108552" name="Rectangle 8">
            <a:extLst>
              <a:ext uri="{FF2B5EF4-FFF2-40B4-BE49-F238E27FC236}">
                <a16:creationId xmlns:a16="http://schemas.microsoft.com/office/drawing/2014/main" id="{EAD87EAA-8E6A-40D1-9CB5-3516DDF22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31781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/>
              <a:t>Rakete lahko letijo 3000 km daleč.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/>
              <a:t>S sabo nosijo atomsko bombo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/>
              <a:t>Uničijo lahko cele države…</a:t>
            </a:r>
            <a:endParaRPr lang="en-US"/>
          </a:p>
        </p:txBody>
      </p:sp>
      <p:pic>
        <p:nvPicPr>
          <p:cNvPr id="12292" name="Picture 5">
            <a:extLst>
              <a:ext uri="{FF2B5EF4-FFF2-40B4-BE49-F238E27FC236}">
                <a16:creationId xmlns:a16="http://schemas.microsoft.com/office/drawing/2014/main" id="{BADF6F30-CD7E-4C14-BC55-24A37C5FFFCD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5375" y="2644775"/>
            <a:ext cx="5508625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D14126F-303D-4E24-941C-B6B93A890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Otoplitev odnosov</a:t>
            </a:r>
            <a:endParaRPr lang="en-US"/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3827171B-EBD6-4CDB-8766-C963672E2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/>
              <a:t>1972 je sporazum SALT 1</a:t>
            </a:r>
            <a:r>
              <a:rPr lang="sl-SI">
                <a:solidFill>
                  <a:schemeClr val="folHlink"/>
                </a:solidFill>
              </a:rPr>
              <a:t>(proti jedrski sporazum)</a:t>
            </a:r>
            <a:r>
              <a:rPr lang="sl-SI"/>
              <a:t> pričel </a:t>
            </a:r>
            <a:r>
              <a:rPr lang="sl-SI">
                <a:solidFill>
                  <a:schemeClr val="folHlink"/>
                </a:solidFill>
              </a:rPr>
              <a:t>razoroževanje</a:t>
            </a:r>
            <a:r>
              <a:rPr lang="sl-SI"/>
              <a:t>, 1975 pa je helsinška konferenca pripomogla k otoplitvi odnosov med </a:t>
            </a:r>
            <a:r>
              <a:rPr lang="sl-SI">
                <a:solidFill>
                  <a:schemeClr val="folHlink"/>
                </a:solidFill>
              </a:rPr>
              <a:t>ZDA in SZ</a:t>
            </a:r>
            <a:r>
              <a:rPr lang="sl-SI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/>
              <a:t>Po nekaterih trditvah se je hladna vojna končala že v sedemdesetih letih prejšnjega stoletja, ko so se umirile nekatere večje napetosti med vzhodnim in zahodnim blokom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67BA863-7F23-43A7-806E-CC6B1127D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sl-SI" altLang="sl-SI" sz="4000">
                <a:effectLst/>
              </a:rPr>
              <a:t>Žarišča hladne vojne</a:t>
            </a:r>
            <a:br>
              <a:rPr lang="sl-SI" altLang="sl-SI" sz="4000">
                <a:effectLst/>
              </a:rPr>
            </a:br>
            <a:endParaRPr lang="sl-SI" altLang="sl-SI" sz="4000">
              <a:effectLst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8BDADFB-87B2-4DFA-93E9-803AA0D49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>
              <a:effectLst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6" name="Rectangle 6">
            <a:extLst>
              <a:ext uri="{FF2B5EF4-FFF2-40B4-BE49-F238E27FC236}">
                <a16:creationId xmlns:a16="http://schemas.microsoft.com/office/drawing/2014/main" id="{D3A5D5E3-AB5F-4F9D-897B-BC795A26C8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Nemško vprašanje</a:t>
            </a:r>
            <a:endParaRPr lang="en-US"/>
          </a:p>
        </p:txBody>
      </p:sp>
      <p:sp>
        <p:nvSpPr>
          <p:cNvPr id="92168" name="Rectangle 8">
            <a:extLst>
              <a:ext uri="{FF2B5EF4-FFF2-40B4-BE49-F238E27FC236}">
                <a16:creationId xmlns:a16="http://schemas.microsoft.com/office/drawing/2014/main" id="{DE28B4ED-05BF-4153-9B5E-95CCCA7EE7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-252413" y="2492375"/>
            <a:ext cx="3635376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1945. leta so zavezniki zasedli Nemčijo in Avstrijo ter ju razdelili na britanski, francoski, sovjetski in ameriški del, da bi oslabili nacizem.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800"/>
          </a:p>
        </p:txBody>
      </p:sp>
      <p:pic>
        <p:nvPicPr>
          <p:cNvPr id="14340" name="Picture 9" descr="delitev_nemcije_avstrjie">
            <a:extLst>
              <a:ext uri="{FF2B5EF4-FFF2-40B4-BE49-F238E27FC236}">
                <a16:creationId xmlns:a16="http://schemas.microsoft.com/office/drawing/2014/main" id="{4C72390E-9EFB-4236-B343-2FC32553D6A7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557338"/>
            <a:ext cx="5867400" cy="530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1" name="Rectangle 7">
            <a:extLst>
              <a:ext uri="{FF2B5EF4-FFF2-40B4-BE49-F238E27FC236}">
                <a16:creationId xmlns:a16="http://schemas.microsoft.com/office/drawing/2014/main" id="{0B256A1B-CF2F-44BA-98E9-5CE79BA53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Razdelitev Nemčije</a:t>
            </a:r>
            <a:endParaRPr lang="en-US"/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331183A8-BFCC-4520-A4CC-4ED4B647F4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Sprva so zavezniki (ZDA, VB, SZ) upali, da se bo Nemčija, ko bo očiščena nacizma, uveljavila kot združena demokratična država, ampak </a:t>
            </a:r>
            <a:r>
              <a:rPr lang="sl-SI" sz="2800">
                <a:solidFill>
                  <a:schemeClr val="folHlink"/>
                </a:solidFill>
              </a:rPr>
              <a:t>Stalin je hotel uveljaviti svoj  vpliv v celi vzhodni Nemčiji</a:t>
            </a:r>
            <a:r>
              <a:rPr lang="sl-SI" sz="280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Nemčija (še posebej Berlin) je postala eno največjih možnih žarišč hladne vojne.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Do leta 1948 so končali gospodarsko in politično delitev Nemčije: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l-SI" sz="2400"/>
              <a:t>na zahodu se je uveljavljal kapitalizem (gospodarstvo si je opomoglo),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l-SI" sz="2400"/>
              <a:t>na vzhodu pa komunizem (plansko gospodarstvo ni bilo najbolj uspešno).</a:t>
            </a:r>
            <a:r>
              <a:rPr lang="sl-SI" sz="2000"/>
              <a:t> </a:t>
            </a:r>
            <a:endParaRPr 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5">
            <a:extLst>
              <a:ext uri="{FF2B5EF4-FFF2-40B4-BE49-F238E27FC236}">
                <a16:creationId xmlns:a16="http://schemas.microsoft.com/office/drawing/2014/main" id="{63ACC068-81F9-4553-81DF-490818FAD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3827463" cy="32639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Delitev Nemčije</a:t>
            </a:r>
            <a:br>
              <a:rPr lang="sl-SI"/>
            </a:br>
            <a:r>
              <a:rPr lang="sl-SI"/>
              <a:t>1949 - 1990</a:t>
            </a:r>
            <a:endParaRPr lang="en-US"/>
          </a:p>
        </p:txBody>
      </p:sp>
      <p:pic>
        <p:nvPicPr>
          <p:cNvPr id="16387" name="Picture 4">
            <a:extLst>
              <a:ext uri="{FF2B5EF4-FFF2-40B4-BE49-F238E27FC236}">
                <a16:creationId xmlns:a16="http://schemas.microsoft.com/office/drawing/2014/main" id="{769633F7-70FD-4331-9669-AB833A0EAA9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71975" y="404813"/>
            <a:ext cx="4473575" cy="6453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8" name="Text Box 7">
            <a:extLst>
              <a:ext uri="{FF2B5EF4-FFF2-40B4-BE49-F238E27FC236}">
                <a16:creationId xmlns:a16="http://schemas.microsoft.com/office/drawing/2014/main" id="{260DFC1A-FAE3-4787-9E97-42667A334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4300" y="4884738"/>
            <a:ext cx="1501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sl-SI" altLang="sl-SI"/>
              <a:t>Dve državi….</a:t>
            </a:r>
            <a:endParaRPr lang="en-US" altLang="sl-SI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2" name="Rectangle 10">
            <a:extLst>
              <a:ext uri="{FF2B5EF4-FFF2-40B4-BE49-F238E27FC236}">
                <a16:creationId xmlns:a16="http://schemas.microsoft.com/office/drawing/2014/main" id="{C1E47F4F-DD3F-4864-AF95-7C84950CF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Beg na zahod</a:t>
            </a:r>
            <a:endParaRPr lang="en-US"/>
          </a:p>
        </p:txBody>
      </p:sp>
      <p:sp>
        <p:nvSpPr>
          <p:cNvPr id="95243" name="Rectangle 11">
            <a:extLst>
              <a:ext uri="{FF2B5EF4-FFF2-40B4-BE49-F238E27FC236}">
                <a16:creationId xmlns:a16="http://schemas.microsoft.com/office/drawing/2014/main" id="{C7DDCC39-5D6F-4348-B66C-AD3E1CE93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3538538" cy="4114800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/>
              <a:t>Po koncu vojne je več kot 2,5 milijona ljudi prebegnilo iz V v Z del Nemčije, saj so bili tam izgledi za zaposlitev in boljše življenje brez terorja…</a:t>
            </a:r>
            <a:endParaRPr lang="en-US" sz="2800"/>
          </a:p>
        </p:txBody>
      </p:sp>
      <p:pic>
        <p:nvPicPr>
          <p:cNvPr id="17412" name="Picture 7">
            <a:extLst>
              <a:ext uri="{FF2B5EF4-FFF2-40B4-BE49-F238E27FC236}">
                <a16:creationId xmlns:a16="http://schemas.microsoft.com/office/drawing/2014/main" id="{CDEA7920-3CD5-4206-821C-A916B9232F56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52900" y="2565400"/>
            <a:ext cx="4991100" cy="3295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9E415839-1034-49E0-8952-1FA3A299AD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Delitev Berlina</a:t>
            </a:r>
            <a:endParaRPr lang="en-US"/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FA82841F-2152-4D4C-9D1C-497330116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800"/>
              <a:t>Železno zaveso so najbolj občutili prebivalci Berlina, </a:t>
            </a:r>
          </a:p>
          <a:p>
            <a:pPr lvl="1" eaLnBrk="1" hangingPunct="1">
              <a:defRPr/>
            </a:pPr>
            <a:r>
              <a:rPr lang="sl-SI" sz="2400"/>
              <a:t>ki je bil tako kot Nemčija, </a:t>
            </a:r>
            <a:r>
              <a:rPr lang="sl-SI" sz="2400">
                <a:solidFill>
                  <a:schemeClr val="folHlink"/>
                </a:solidFill>
              </a:rPr>
              <a:t>razdeljen na štiri zavezniške dele</a:t>
            </a:r>
            <a:r>
              <a:rPr lang="sl-SI" sz="2400"/>
              <a:t>, </a:t>
            </a:r>
          </a:p>
          <a:p>
            <a:pPr lvl="1" eaLnBrk="1" hangingPunct="1">
              <a:defRPr/>
            </a:pPr>
            <a:r>
              <a:rPr lang="sl-SI" sz="2400"/>
              <a:t>čeprav je ležal </a:t>
            </a:r>
            <a:r>
              <a:rPr lang="sl-SI" sz="2400">
                <a:solidFill>
                  <a:schemeClr val="folHlink"/>
                </a:solidFill>
              </a:rPr>
              <a:t>globoko v sovjetskem delu Nemčije</a:t>
            </a:r>
            <a:r>
              <a:rPr lang="sl-SI" sz="2400"/>
              <a:t>. </a:t>
            </a:r>
          </a:p>
          <a:p>
            <a:pPr eaLnBrk="1" hangingPunct="1">
              <a:defRPr/>
            </a:pPr>
            <a:r>
              <a:rPr lang="sl-SI" sz="2800"/>
              <a:t>SZ (Stalinu) ni šlo v račun, da je sredi njihovega ozemlja v Vzh. Nemčiji precejšnji del Berlina pod vplivom zahodnih sil.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5B2A6209-8A4E-4C44-812A-8C4E9661D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Okupacija Berlina</a:t>
            </a:r>
            <a:endParaRPr lang="en-US"/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6AF7C2F9-D785-44FD-976D-295B6F681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2800">
                <a:solidFill>
                  <a:schemeClr val="folHlink"/>
                </a:solidFill>
              </a:rPr>
              <a:t>Junija 1948</a:t>
            </a:r>
            <a:r>
              <a:rPr lang="sl-SI" sz="2800"/>
              <a:t> so sovjetske sile zaprle vse zahodne dostope v mesto Berlin, da bi izrinile zahodne zaveznike iz njihovih 3 con.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 </a:t>
            </a:r>
            <a:r>
              <a:rPr lang="sl-SI" sz="2800">
                <a:solidFill>
                  <a:schemeClr val="folHlink"/>
                </a:solidFill>
              </a:rPr>
              <a:t>Do pomladi 1949</a:t>
            </a:r>
            <a:r>
              <a:rPr lang="sl-SI" sz="2800"/>
              <a:t> je Stalin držal Berlin dobesedno pod okupacijo, ljudje se niso smeli prosto gibati, imeli so policijsko uro in so stradali.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Blokado so zahodni zavezniki prebili z </a:t>
            </a:r>
            <a:r>
              <a:rPr lang="sl-SI" sz="2800">
                <a:solidFill>
                  <a:schemeClr val="folHlink"/>
                </a:solidFill>
              </a:rPr>
              <a:t>berlinskim zračnim mostom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l-SI" sz="2400"/>
              <a:t>ameriška in britanska letala so več kot leto dni dovažala zaloge goriva, hrane in zdravil v svoj del Berlina.</a:t>
            </a: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BC6A20D4-C4FC-4B64-8841-866DB47B3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Uvod</a:t>
            </a:r>
            <a:endParaRPr lang="en-US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1B362F43-3D65-4BBD-8E8D-EC8B45A61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altLang="sl-SI"/>
              <a:t>Hladna vojna – železna zavesa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>
            <a:extLst>
              <a:ext uri="{FF2B5EF4-FFF2-40B4-BE49-F238E27FC236}">
                <a16:creationId xmlns:a16="http://schemas.microsoft.com/office/drawing/2014/main" id="{24E28D73-8FC6-4889-9591-3B52371064B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114425"/>
            <a:ext cx="8353425" cy="5743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906" name="Rectangle 2">
            <a:extLst>
              <a:ext uri="{FF2B5EF4-FFF2-40B4-BE49-F238E27FC236}">
                <a16:creationId xmlns:a16="http://schemas.microsoft.com/office/drawing/2014/main" id="{B18FA15D-0F2E-4991-B80C-015AF3F995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87413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Berlinski zid</a:t>
            </a:r>
            <a:endParaRPr lang="en-US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C37E2412-0637-4ED6-810A-01294FAFD90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49500"/>
            <a:ext cx="5040313" cy="5661025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>
                <a:solidFill>
                  <a:srgbClr val="A50021"/>
                </a:solidFill>
              </a:rPr>
              <a:t>Položaj Berlina se je še poslabšal 1961. leta, ko so ga Sovjeti predelili na V in Z del z bodečo žico, ki ji je zelo hitro sledil berlinski zid. </a:t>
            </a:r>
          </a:p>
          <a:p>
            <a:pPr eaLnBrk="1" hangingPunct="1">
              <a:defRPr/>
            </a:pPr>
            <a:r>
              <a:rPr lang="sl-SI" sz="2800">
                <a:solidFill>
                  <a:schemeClr val="folHlink"/>
                </a:solidFill>
              </a:rPr>
              <a:t>Obdobje hladne vojne se simbolično končalo z rušenjem berlinskega zidu 1989.</a:t>
            </a:r>
            <a:endParaRPr lang="en-US" sz="280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FDF8796E-D313-44F1-B3D1-210DD6815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Avstrijsko vprašanje</a:t>
            </a:r>
            <a:endParaRPr lang="en-US"/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F00DBBB4-3037-4FE2-A187-354DE8DAD5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800"/>
              <a:t>Podobno kot Nemčijo so zavezniki 1945. leta zasedli tudi </a:t>
            </a:r>
            <a:r>
              <a:rPr lang="sl-SI" sz="2800">
                <a:solidFill>
                  <a:schemeClr val="folHlink"/>
                </a:solidFill>
              </a:rPr>
              <a:t>Avstrijo in jo razdelili na britanski, francoski, sovjetski in ameriški del</a:t>
            </a:r>
            <a:r>
              <a:rPr lang="sl-SI" sz="2800"/>
              <a:t>, da bi oslabili nacizem.</a:t>
            </a:r>
          </a:p>
          <a:p>
            <a:pPr eaLnBrk="1" hangingPunct="1">
              <a:defRPr/>
            </a:pPr>
            <a:r>
              <a:rPr lang="sl-SI" sz="2800"/>
              <a:t>Avstrija jo je bolje odnesla. Kljub uspehom SZ pri uvajanju komunizma po vzhodni Evropi, se Sovjetom v Avstriji to ni posrečilo.</a:t>
            </a:r>
          </a:p>
          <a:p>
            <a:pPr eaLnBrk="1" hangingPunct="1">
              <a:defRPr/>
            </a:pPr>
            <a:r>
              <a:rPr lang="sl-SI" sz="2800"/>
              <a:t>S ponovno uveljavitvijo demokracije v Avstriji so se okupacijske sile umaknile.</a:t>
            </a:r>
            <a:endParaRPr lang="en-US" sz="28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BB172CC9-ACF5-4BF2-BA65-FCADAC8AF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Avstrijska državna pogodba</a:t>
            </a:r>
            <a:endParaRPr lang="en-US"/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789CA19B-199F-41AE-9C03-5D207FFA6C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Po pogodbi o neodvisnosti (avstrijska državna pogodba) 1955 so odšle iz Avstrije še zadnje okupacijske čete,</a:t>
            </a:r>
          </a:p>
          <a:p>
            <a:pPr eaLnBrk="1" hangingPunct="1">
              <a:defRPr/>
            </a:pPr>
            <a:r>
              <a:rPr lang="sl-SI"/>
              <a:t> Avstrija je na sovjetsko vztrajanje v zameno sprejela nepreklicno </a:t>
            </a:r>
            <a:r>
              <a:rPr lang="sl-SI">
                <a:solidFill>
                  <a:schemeClr val="folHlink"/>
                </a:solidFill>
              </a:rPr>
              <a:t>nevtralnost</a:t>
            </a:r>
            <a:r>
              <a:rPr lang="sl-SI"/>
              <a:t> in se </a:t>
            </a:r>
            <a:r>
              <a:rPr lang="sl-SI">
                <a:solidFill>
                  <a:schemeClr val="folHlink"/>
                </a:solidFill>
              </a:rPr>
              <a:t>odrekla vsem pravicam do nove združitve z Nemčijo</a:t>
            </a:r>
            <a:r>
              <a:rPr lang="sl-SI"/>
              <a:t>.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67FBEFB1-A401-4695-8DF2-954BAD00D2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Avstrijska Koroška</a:t>
            </a:r>
            <a:endParaRPr lang="en-US"/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C7176E09-155E-4AA4-8FEC-DD486C5181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/>
              <a:t> Jugoslovanski partizani so 1945 osvobodili Koroško vse do Celovca, vendar so se morali na zahtevo VB umakniti s Koroške (v 3. tednih)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/>
              <a:t>1947 je začela Jugoslavija diplomatski boj za avstrijsko Koroško, s podporo SZ so v </a:t>
            </a:r>
            <a:r>
              <a:rPr lang="sl-SI">
                <a:solidFill>
                  <a:schemeClr val="folHlink"/>
                </a:solidFill>
              </a:rPr>
              <a:t>avstrijsko državno pogodbo vnesli vprašanje zaščite slovenske manjšine</a:t>
            </a:r>
            <a:r>
              <a:rPr lang="sl-SI"/>
              <a:t>.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4AF44FA2-80FF-42DB-8D95-56B0FD2CC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Koroški Slovenci</a:t>
            </a:r>
            <a:endParaRPr lang="en-US"/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65A51F96-E842-4692-B73C-304E510302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720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Leta 1949 so v Parizu sklenili, da ostanejo avstrijske meje nespremenjene </a:t>
            </a:r>
          </a:p>
          <a:p>
            <a:pPr lvl="1" eaLnBrk="1" hangingPunct="1">
              <a:defRPr/>
            </a:pPr>
            <a:r>
              <a:rPr lang="sl-SI">
                <a:solidFill>
                  <a:schemeClr val="folHlink"/>
                </a:solidFill>
              </a:rPr>
              <a:t>koroški Slovenci so ostali v Avstriji</a:t>
            </a:r>
            <a:r>
              <a:rPr lang="sl-SI"/>
              <a:t>.</a:t>
            </a:r>
          </a:p>
          <a:p>
            <a:pPr eaLnBrk="1" hangingPunct="1">
              <a:defRPr/>
            </a:pPr>
            <a:r>
              <a:rPr lang="sl-SI"/>
              <a:t>Do leta 1958 je bila v Avstriji ustanovljena vrsta protislovenskih nemško nacionalnih organizacij, </a:t>
            </a:r>
          </a:p>
          <a:p>
            <a:pPr lvl="1" eaLnBrk="1" hangingPunct="1">
              <a:defRPr/>
            </a:pPr>
            <a:r>
              <a:rPr lang="sl-SI"/>
              <a:t>ki so si zadale nalogo germanizirati koroške Slovence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894C69CE-D1FA-4CFB-9390-AC2C9F6BC1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Tržaško vprašanje</a:t>
            </a:r>
            <a:endParaRPr lang="en-US"/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25E2301A-FBBD-4055-91D3-ECC2CD821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800"/>
              <a:t>Šlo je za vprašanje, kateri državi bo Trst pripadal po drugi svetovni vojni.</a:t>
            </a:r>
          </a:p>
          <a:p>
            <a:pPr eaLnBrk="1" hangingPunct="1">
              <a:defRPr/>
            </a:pPr>
            <a:r>
              <a:rPr lang="sl-SI" sz="2800"/>
              <a:t>Trst so osvobodili slovenski partizani:</a:t>
            </a:r>
          </a:p>
          <a:p>
            <a:pPr lvl="1" eaLnBrk="1" hangingPunct="1">
              <a:defRPr/>
            </a:pPr>
            <a:r>
              <a:rPr lang="sl-SI" sz="2400"/>
              <a:t>Spomladi 1945 so proti Trstu hiteli britanski vojaki iz severne Italije, </a:t>
            </a:r>
          </a:p>
          <a:p>
            <a:pPr lvl="1" eaLnBrk="1" hangingPunct="1">
              <a:defRPr/>
            </a:pPr>
            <a:r>
              <a:rPr lang="sl-SI" sz="2400"/>
              <a:t>iz slovenske strani pa partizani.</a:t>
            </a:r>
          </a:p>
          <a:p>
            <a:pPr eaLnBrk="1" hangingPunct="1">
              <a:defRPr/>
            </a:pPr>
            <a:r>
              <a:rPr lang="sl-SI" sz="2800"/>
              <a:t>Trst je imel večinsko italijansko prebivalstvo s slovensko manjšino in slovenskim prebivalstvom v zaledju. </a:t>
            </a:r>
            <a:endParaRPr lang="en-US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424D0936-B13F-4586-BC79-E836D1DC8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Delitev na cone</a:t>
            </a:r>
            <a:endParaRPr lang="en-US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49AC03DA-B30A-4706-8B77-40125D47F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sl-SI" sz="2800"/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Trst je bil največje jadransko pristanišče, zato je tu postalo </a:t>
            </a:r>
            <a:r>
              <a:rPr lang="sl-SI" sz="2800">
                <a:solidFill>
                  <a:schemeClr val="folHlink"/>
                </a:solidFill>
              </a:rPr>
              <a:t>prvo žarišče največjih evropskih kriz med hladno vojno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l-SI" sz="2400"/>
              <a:t>Borili so se za politični, vojaški in strateški nadzor nad Trstom.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Ker se vzhod in zahod nista mogla takoj dogovoriti, sta okoli Trsta – na Primorskem - nastali cona A in cona B.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>
                <a:solidFill>
                  <a:schemeClr val="folHlink"/>
                </a:solidFill>
              </a:rPr>
              <a:t>Cono A so nadzirali Italijani, cono B pa Jugoslavija</a:t>
            </a:r>
            <a:r>
              <a:rPr lang="sl-SI" sz="2800"/>
              <a:t>. </a:t>
            </a:r>
            <a:endParaRPr lang="en-US" sz="28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>
            <a:extLst>
              <a:ext uri="{FF2B5EF4-FFF2-40B4-BE49-F238E27FC236}">
                <a16:creationId xmlns:a16="http://schemas.microsoft.com/office/drawing/2014/main" id="{A1752697-4742-43F3-A7F1-0D30BD7DD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905000"/>
            <a:ext cx="3609975" cy="2111375"/>
          </a:xfrm>
        </p:spPr>
        <p:txBody>
          <a:bodyPr/>
          <a:lstStyle/>
          <a:p>
            <a:pPr eaLnBrk="1" hangingPunct="1">
              <a:defRPr/>
            </a:pPr>
            <a:r>
              <a:rPr lang="sl-SI" sz="4000"/>
              <a:t>Delitev Primorske na coni A in B</a:t>
            </a:r>
            <a:endParaRPr lang="en-US" sz="4000"/>
          </a:p>
        </p:txBody>
      </p:sp>
      <p:pic>
        <p:nvPicPr>
          <p:cNvPr id="27651" name="Picture 5" descr="Slika 267">
            <a:extLst>
              <a:ext uri="{FF2B5EF4-FFF2-40B4-BE49-F238E27FC236}">
                <a16:creationId xmlns:a16="http://schemas.microsoft.com/office/drawing/2014/main" id="{C6A2B7E5-96C1-4147-9B80-4BD2E48DC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75" y="0"/>
            <a:ext cx="52879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50C4130F-29FF-49CA-9A18-54472BF6DF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Osimski sporazum</a:t>
            </a:r>
            <a:endParaRPr lang="en-US"/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93AE7FF9-3E20-4BE8-80B8-DF40FB86B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800"/>
              <a:t> Po zaslugi velikih sil je bil leta 1954 sklenjen kompromis, da je Trst s cono A pripadal Italiji. </a:t>
            </a:r>
          </a:p>
          <a:p>
            <a:pPr eaLnBrk="1" hangingPunct="1">
              <a:defRPr/>
            </a:pPr>
            <a:r>
              <a:rPr lang="sl-SI" sz="2800"/>
              <a:t>V času pogajanj je bila zopet nevarnost vojne (z obeh strani meje so bili vkopani vojaki- italijanski oziroma jugoslovanski). </a:t>
            </a:r>
          </a:p>
          <a:p>
            <a:pPr eaLnBrk="1" hangingPunct="1">
              <a:defRPr/>
            </a:pPr>
            <a:r>
              <a:rPr lang="sl-SI" sz="2800"/>
              <a:t>Tržaško vprašanje naj bi bilo dokončno rešeno </a:t>
            </a:r>
            <a:r>
              <a:rPr lang="sl-SI" sz="2800">
                <a:solidFill>
                  <a:schemeClr val="folHlink"/>
                </a:solidFill>
              </a:rPr>
              <a:t>1979, ko je bil podpisan Osimski sporazum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594C230B-0611-411F-8335-F760184A57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Jugoslavija</a:t>
            </a:r>
            <a:endParaRPr lang="en-US"/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24D525A2-C044-4918-B5C3-B9778BB65B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Leta 1946 je nastala Federativna ljudska republika Jugoslavija (FLRJ) , ki je združevala 6 republik, tudi Slovenijo.</a:t>
            </a:r>
          </a:p>
          <a:p>
            <a:pPr eaLnBrk="1" hangingPunct="1">
              <a:defRPr/>
            </a:pPr>
            <a:r>
              <a:rPr lang="sl-SI"/>
              <a:t>Takrat je imela nanjo Sovjetska zveza še močan vpliv (marsikaj je bilo narejeno po njenem vzorcu, tudi komunistična partija).</a:t>
            </a:r>
            <a:endParaRPr lang="en-US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2ABF5F37-0BFB-4890-8AAE-037A6B360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652963"/>
            <a:ext cx="15049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5">
            <a:extLst>
              <a:ext uri="{FF2B5EF4-FFF2-40B4-BE49-F238E27FC236}">
                <a16:creationId xmlns:a16="http://schemas.microsoft.com/office/drawing/2014/main" id="{3DA08FFB-8CE0-437B-B1FF-F763D444A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508500"/>
            <a:ext cx="32385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9B468A5A-B29E-4D77-83EC-4A98EBB5BD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Hladna vojna</a:t>
            </a:r>
            <a:endParaRPr lang="en-US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AA61DBD-8DBA-4FBC-983E-6E5E2A53C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87888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/>
              <a:t>Hladna vojna je oznaka za </a:t>
            </a:r>
            <a:r>
              <a:rPr lang="sl-SI" sz="2800">
                <a:solidFill>
                  <a:schemeClr val="folHlink"/>
                </a:solidFill>
              </a:rPr>
              <a:t>napeto politično stanje med zahodnimi in vzhodnimi silami</a:t>
            </a:r>
            <a:r>
              <a:rPr lang="sl-SI" sz="2800"/>
              <a:t>:</a:t>
            </a:r>
          </a:p>
          <a:p>
            <a:pPr lvl="1" eaLnBrk="1" hangingPunct="1">
              <a:defRPr/>
            </a:pPr>
            <a:r>
              <a:rPr lang="sl-SI" sz="2400"/>
              <a:t>trajala je od konca druge svetovne vojne (1945) do razpada Sovjetske zveze (1990). </a:t>
            </a:r>
          </a:p>
          <a:p>
            <a:pPr lvl="1" eaLnBrk="1" hangingPunct="1">
              <a:defRPr/>
            </a:pPr>
            <a:r>
              <a:rPr lang="sl-SI" sz="2400"/>
              <a:t>Hladna vojna je imela veliko značilnosti vojne: </a:t>
            </a:r>
          </a:p>
          <a:p>
            <a:pPr lvl="2" eaLnBrk="1" hangingPunct="1">
              <a:defRPr/>
            </a:pPr>
            <a:r>
              <a:rPr lang="sl-SI" sz="2000"/>
              <a:t>grožnje, </a:t>
            </a:r>
          </a:p>
          <a:p>
            <a:pPr lvl="2" eaLnBrk="1" hangingPunct="1">
              <a:defRPr/>
            </a:pPr>
            <a:r>
              <a:rPr lang="sl-SI" sz="2000"/>
              <a:t>diverzije, </a:t>
            </a:r>
          </a:p>
          <a:p>
            <a:pPr lvl="2" eaLnBrk="1" hangingPunct="1">
              <a:defRPr/>
            </a:pPr>
            <a:r>
              <a:rPr lang="sl-SI" sz="2000"/>
              <a:t>visoke stroške za oboroževanje, </a:t>
            </a:r>
          </a:p>
          <a:p>
            <a:pPr lvl="2" eaLnBrk="1" hangingPunct="1">
              <a:defRPr/>
            </a:pPr>
            <a:r>
              <a:rPr lang="sl-SI" sz="2000"/>
              <a:t>spopade oboroženih sil z protestniki (Madžarska, Čehoslovaška) , </a:t>
            </a:r>
          </a:p>
          <a:p>
            <a:pPr lvl="2" eaLnBrk="1" hangingPunct="1">
              <a:defRPr/>
            </a:pPr>
            <a:r>
              <a:rPr lang="sl-SI" sz="2000"/>
              <a:t>vendar neposrednih vojaških bitk v Evropi ni bilo.</a:t>
            </a:r>
            <a:r>
              <a:rPr lang="en-US" sz="200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>
            <a:extLst>
              <a:ext uri="{FF2B5EF4-FFF2-40B4-BE49-F238E27FC236}">
                <a16:creationId xmlns:a16="http://schemas.microsoft.com/office/drawing/2014/main" id="{3911754B-F740-4F01-BE4B-C1AA6C2F1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Informbiro</a:t>
            </a:r>
            <a:endParaRPr lang="en-US"/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9A4EC515-D252-44E8-817D-A7C426C7F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l-SI" altLang="sl-SI" sz="2400"/>
              <a:t>Informbiro je kratica za Komunistični informacijski biro (1947-1955),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/>
              <a:t>To je bila nekakšna </a:t>
            </a:r>
            <a:r>
              <a:rPr lang="sl-SI" altLang="sl-SI" sz="2400">
                <a:solidFill>
                  <a:schemeClr val="folHlink"/>
                </a:solidFill>
              </a:rPr>
              <a:t>povezovalna organizacija vseh komunističnih strank</a:t>
            </a:r>
            <a:r>
              <a:rPr lang="sl-SI" altLang="sl-SI" sz="2400"/>
              <a:t> in kasneje komunističnih držav v Evropi,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>
                <a:solidFill>
                  <a:schemeClr val="folHlink"/>
                </a:solidFill>
              </a:rPr>
              <a:t>Organizacija je bila pod neposrednim vodstvom Stalina</a:t>
            </a:r>
            <a:r>
              <a:rPr lang="sl-SI" altLang="sl-SI" sz="240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/>
              <a:t>Ustanovljena je bila:</a:t>
            </a:r>
          </a:p>
          <a:p>
            <a:pPr lvl="1" eaLnBrk="1" hangingPunct="1">
              <a:lnSpc>
                <a:spcPct val="80000"/>
              </a:lnSpc>
            </a:pPr>
            <a:r>
              <a:rPr lang="sl-SI" altLang="sl-SI" sz="2000"/>
              <a:t> da rešuje medsebojna vprašanja komunističnih strank, </a:t>
            </a:r>
          </a:p>
          <a:p>
            <a:pPr lvl="1" eaLnBrk="1" hangingPunct="1">
              <a:lnSpc>
                <a:spcPct val="80000"/>
              </a:lnSpc>
            </a:pPr>
            <a:r>
              <a:rPr lang="sl-SI" altLang="sl-SI" sz="2000"/>
              <a:t>da enotno nastopa v svetu v imenu komunizma in </a:t>
            </a:r>
          </a:p>
          <a:p>
            <a:pPr lvl="1" eaLnBrk="1" hangingPunct="1">
              <a:lnSpc>
                <a:spcPct val="80000"/>
              </a:lnSpc>
            </a:pPr>
            <a:r>
              <a:rPr lang="sl-SI" altLang="sl-SI" sz="2000"/>
              <a:t>da obvešča javnost o stanju Komunističnih partij, zlasti v načelnih zadevah</a:t>
            </a:r>
          </a:p>
          <a:p>
            <a:pPr lvl="1" eaLnBrk="1" hangingPunct="1">
              <a:lnSpc>
                <a:spcPct val="80000"/>
              </a:lnSpc>
            </a:pPr>
            <a:r>
              <a:rPr lang="sl-SI" altLang="sl-SI" sz="2000"/>
              <a:t>Da lahko nadzoruje Komunistične partije.</a:t>
            </a:r>
            <a:endParaRPr lang="en-US" altLang="sl-SI" sz="2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>
            <a:extLst>
              <a:ext uri="{FF2B5EF4-FFF2-40B4-BE49-F238E27FC236}">
                <a16:creationId xmlns:a16="http://schemas.microsoft.com/office/drawing/2014/main" id="{86D98FF1-D6CE-4779-BB31-ED825775B6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Titov spor s Stalinom</a:t>
            </a:r>
            <a:endParaRPr lang="en-US"/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2CF85F60-57DC-4A9D-9633-3ACD0843F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1948 se je Tito sprl z Informbirojem, ker ni želel komunizma po sovjetskem vzorcu, ampak </a:t>
            </a:r>
            <a:r>
              <a:rPr lang="sl-SI" sz="2800">
                <a:solidFill>
                  <a:schemeClr val="folHlink"/>
                </a:solidFill>
              </a:rPr>
              <a:t>socializem,</a:t>
            </a:r>
            <a:r>
              <a:rPr lang="sl-SI" sz="2800"/>
              <a:t> ki bi ga svobodno urejal,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Hotel je veliko federacijo, v katero bi vključil tudi Albanijo in Bolgarijo (česar sicer njihovi komunisti niso podpirali – proti pa je bil seveda tudi Stalin)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Tito je zaradi upora proti Stalinu na svojo stran pridobil Ameriko in simpatije zahodnega sveta (gospodarska pomoč). </a:t>
            </a:r>
            <a:endParaRPr lang="en-US" sz="28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7" name="Rectangle 19">
            <a:extLst>
              <a:ext uri="{FF2B5EF4-FFF2-40B4-BE49-F238E27FC236}">
                <a16:creationId xmlns:a16="http://schemas.microsoft.com/office/drawing/2014/main" id="{9D99C5CE-AF39-4EB2-91B8-55FBE7653C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000"/>
              <a:t>Jugoslovanski politični obračun</a:t>
            </a:r>
            <a:endParaRPr lang="en-US" sz="4000"/>
          </a:p>
        </p:txBody>
      </p:sp>
      <p:sp>
        <p:nvSpPr>
          <p:cNvPr id="83988" name="Rectangle 20">
            <a:extLst>
              <a:ext uri="{FF2B5EF4-FFF2-40B4-BE49-F238E27FC236}">
                <a16:creationId xmlns:a16="http://schemas.microsoft.com/office/drawing/2014/main" id="{5A85E49C-9D48-4797-89E0-47ABC18813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/>
              <a:t>Takrat je bila velika nevarnost nove vojne, saj je Stalin za vsako ceno hotel Tita pod svojim okriljem</a:t>
            </a:r>
          </a:p>
          <a:p>
            <a:pPr eaLnBrk="1" hangingPunct="1">
              <a:defRPr/>
            </a:pPr>
            <a:r>
              <a:rPr lang="sl-SI" sz="2800"/>
              <a:t>Ker so nekateri jugoslovanski komunisti podprli Stalina, je jugoslovanska oblast začela izvajati </a:t>
            </a:r>
            <a:r>
              <a:rPr lang="sl-SI" sz="2800">
                <a:solidFill>
                  <a:schemeClr val="folHlink"/>
                </a:solidFill>
              </a:rPr>
              <a:t>aretacije in likvidacije</a:t>
            </a:r>
            <a:r>
              <a:rPr lang="sl-SI" sz="2800"/>
              <a:t> tako imenovanih Informbirojevcev.</a:t>
            </a:r>
          </a:p>
          <a:p>
            <a:pPr eaLnBrk="1" hangingPunct="1">
              <a:defRPr/>
            </a:pPr>
            <a:r>
              <a:rPr lang="sl-SI" sz="2800"/>
              <a:t>Leta 1949 je </a:t>
            </a:r>
            <a:r>
              <a:rPr lang="sl-SI" sz="2800">
                <a:solidFill>
                  <a:schemeClr val="folHlink"/>
                </a:solidFill>
              </a:rPr>
              <a:t>Tito ustanovil Goli otok</a:t>
            </a:r>
            <a:r>
              <a:rPr lang="sl-SI" sz="2800"/>
              <a:t>, koncentracijsko taborišče za tiste, ki so ali naj bi podpirali Stalina.</a:t>
            </a:r>
            <a:endParaRPr lang="en-US" sz="2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57602382-C3A8-46A8-AB2B-F9C3513149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Konec žarišča v YU</a:t>
            </a:r>
            <a:endParaRPr lang="en-US"/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D52024BD-A742-4BB2-A6D1-9F6531BB8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 Spor med Sovjetsko zvezo in Jugoslavijo se je končal po Stalinovi smrti, </a:t>
            </a:r>
          </a:p>
          <a:p>
            <a:pPr eaLnBrk="1" hangingPunct="1">
              <a:defRPr/>
            </a:pPr>
            <a:r>
              <a:rPr lang="sl-SI"/>
              <a:t>uradno pa je bil spor zglajen </a:t>
            </a:r>
            <a:r>
              <a:rPr lang="sl-SI">
                <a:solidFill>
                  <a:schemeClr val="folHlink"/>
                </a:solidFill>
              </a:rPr>
              <a:t>leta 1956 s srečanjem Tita in Hruščova</a:t>
            </a:r>
            <a:r>
              <a:rPr lang="sl-SI"/>
              <a:t>, novega ruskega generalnega sekretarja Komunistične partije Sovjetske zveze.</a:t>
            </a:r>
          </a:p>
          <a:p>
            <a:pPr eaLnBrk="1" hangingPunct="1">
              <a:defRPr/>
            </a:pPr>
            <a:r>
              <a:rPr lang="sl-SI">
                <a:solidFill>
                  <a:schemeClr val="folHlink"/>
                </a:solidFill>
              </a:rPr>
              <a:t>Jugoslavija je ostala neuvrščena država</a:t>
            </a:r>
            <a:r>
              <a:rPr lang="sl-SI"/>
              <a:t>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>
            <a:extLst>
              <a:ext uri="{FF2B5EF4-FFF2-40B4-BE49-F238E27FC236}">
                <a16:creationId xmlns:a16="http://schemas.microsoft.com/office/drawing/2014/main" id="{F2DB9358-1BDC-459D-AD09-4B3A45CD12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sl-SI"/>
              <a:t>Viri</a:t>
            </a:r>
            <a:endParaRPr lang="en-GB"/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352493EC-33FB-48AF-A9E1-B8BB54F08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400" dirty="0"/>
              <a:t>Hladna vojna: </a:t>
            </a:r>
            <a:r>
              <a:rPr lang="sl-SI" sz="2400"/>
              <a:t>Družinska enciklopedija </a:t>
            </a:r>
            <a:r>
              <a:rPr lang="sl-SI" sz="2400" dirty="0"/>
              <a:t>Guinness, Slovenska knjiga, Ljubljana 1998, str. 450-451</a:t>
            </a:r>
          </a:p>
          <a:p>
            <a:pPr eaLnBrk="1" hangingPunct="1">
              <a:defRPr/>
            </a:pPr>
            <a:r>
              <a:rPr lang="sl-SI" sz="2400" dirty="0"/>
              <a:t>Atlas evropske zgodovine Slovenska knjiga, Ljubljana 1995, str. 180-191</a:t>
            </a:r>
          </a:p>
          <a:p>
            <a:pPr eaLnBrk="1" hangingPunct="1">
              <a:defRPr/>
            </a:pPr>
            <a:r>
              <a:rPr lang="sl-SI" sz="2400" dirty="0"/>
              <a:t>Velika družinska enciklopedija zgodovine, Mladinska knjiga, Ljubljana 2006, str. 229-230</a:t>
            </a:r>
            <a:endParaRPr lang="en-GB" sz="2400" dirty="0"/>
          </a:p>
          <a:p>
            <a:pPr eaLnBrk="1" hangingPunct="1">
              <a:defRPr/>
            </a:pPr>
            <a:r>
              <a:rPr lang="sl-SI" sz="2400" dirty="0"/>
              <a:t>Enciklopedija Slovenije, Mladinska knjiga, Ljubljana 1991, zvezki 5, 8, 13.</a:t>
            </a:r>
          </a:p>
          <a:p>
            <a:pPr eaLnBrk="1" hangingPunct="1">
              <a:defRPr/>
            </a:pPr>
            <a:r>
              <a:rPr lang="sl-SI" sz="2400" dirty="0"/>
              <a:t>Vlado Ribarič: Nevidna vojna, Tehniška založba Slovenije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B55C953-6247-4F42-95E1-01DADFF23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000"/>
              <a:t>Delitev Evrope na vzhod in zahod</a:t>
            </a:r>
            <a:endParaRPr lang="en-US" sz="4000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824F9F1B-D64D-4A2C-9B7D-CB71776A5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defRPr/>
            </a:pPr>
            <a:r>
              <a:rPr lang="sl-SI" sz="2800"/>
              <a:t>Evropo so pred nacističnim režimom rešili </a:t>
            </a:r>
            <a:r>
              <a:rPr lang="sl-SI" sz="2800">
                <a:solidFill>
                  <a:schemeClr val="folHlink"/>
                </a:solidFill>
              </a:rPr>
              <a:t>zavezniki</a:t>
            </a:r>
            <a:r>
              <a:rPr lang="sl-SI" sz="2800"/>
              <a:t>: </a:t>
            </a:r>
          </a:p>
          <a:p>
            <a:pPr lvl="1" eaLnBrk="1" hangingPunct="1">
              <a:defRPr/>
            </a:pPr>
            <a:r>
              <a:rPr lang="sl-SI" sz="2400">
                <a:solidFill>
                  <a:schemeClr val="folHlink"/>
                </a:solidFill>
              </a:rPr>
              <a:t>ZDA in Sovjetska zveza</a:t>
            </a:r>
            <a:r>
              <a:rPr lang="sl-SI" sz="2400"/>
              <a:t> (porazili so Nemce s pomagači v Avstriji, Italiji…).</a:t>
            </a:r>
          </a:p>
          <a:p>
            <a:pPr eaLnBrk="1" hangingPunct="1">
              <a:defRPr/>
            </a:pPr>
            <a:r>
              <a:rPr lang="sl-SI" sz="2800"/>
              <a:t>Med SZ  in zahodnimi silami (vključno z ZDA) je pričela </a:t>
            </a:r>
            <a:r>
              <a:rPr lang="sl-SI" sz="2800">
                <a:solidFill>
                  <a:schemeClr val="folHlink"/>
                </a:solidFill>
              </a:rPr>
              <a:t>naraščati napetost</a:t>
            </a:r>
            <a:r>
              <a:rPr lang="sl-SI" sz="2800"/>
              <a:t>, ki je bila sicer vidna že med drugo svetovno vojno.</a:t>
            </a:r>
          </a:p>
          <a:p>
            <a:pPr eaLnBrk="1" hangingPunct="1">
              <a:defRPr/>
            </a:pPr>
            <a:r>
              <a:rPr lang="sl-SI" sz="2800"/>
              <a:t>Nastala sta dva bloka: vzhodni in zahodni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9A4B2E27-03F6-4210-9763-13DD040BA8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Zahodna Evropa</a:t>
            </a: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6A88EDA-B678-481B-A016-86201FD01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VB in ZDA so se z </a:t>
            </a:r>
            <a:r>
              <a:rPr lang="sl-SI" sz="2800">
                <a:solidFill>
                  <a:schemeClr val="folHlink"/>
                </a:solidFill>
              </a:rPr>
              <a:t>atlantsko listino</a:t>
            </a:r>
            <a:r>
              <a:rPr lang="sl-SI" sz="2800"/>
              <a:t> (1941) zavezale, da bodo tudi po vojni podpirale svobodne volitve in samoodločbe narodov.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 ZDA so želele krepiti svoj kapitalistični vpliv v zahodni Evropi.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1949 so sklenili </a:t>
            </a:r>
            <a:r>
              <a:rPr lang="sl-SI" sz="2800">
                <a:solidFill>
                  <a:schemeClr val="folHlink"/>
                </a:solidFill>
              </a:rPr>
              <a:t>NATO pakt</a:t>
            </a:r>
            <a:r>
              <a:rPr lang="sl-SI" sz="2800"/>
              <a:t> (North Atlantic Treaty Organization – Severnoatlantska	 obrambna organizacija),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V NATO so pristopile poleg VB tudi druge zahodnoevropske države (FR, BE, NL, ZN…)</a:t>
            </a:r>
            <a:endParaRPr lang="en-US" sz="2800"/>
          </a:p>
          <a:p>
            <a:pPr eaLnBrk="1" hangingPunct="1">
              <a:lnSpc>
                <a:spcPct val="80000"/>
              </a:lnSpc>
              <a:defRPr/>
            </a:pPr>
            <a:endParaRPr 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C8821AF7-4F12-4308-B9AC-832859701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Vzhodna Evropa</a:t>
            </a: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F39E365-4CAD-4772-BAFB-D84E14649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Stalin pa je na konferenci v Jalti leta 1945  jasno rekel, da bo njegova država (</a:t>
            </a:r>
            <a:r>
              <a:rPr lang="sl-SI" sz="2800">
                <a:solidFill>
                  <a:schemeClr val="folHlink"/>
                </a:solidFill>
              </a:rPr>
              <a:t>SZ) ohranila vpliv nad vzhodnimi evropskimi</a:t>
            </a:r>
            <a:r>
              <a:rPr lang="sl-SI" sz="2800"/>
              <a:t> državami, katere je osvobodil nacistov.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Nastala sta dva bloka držav in zametki hladne vojne.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l-SI" sz="2800"/>
              <a:t>Kot odgovor na NATO pakt je SZ 1955 ustanovila </a:t>
            </a:r>
            <a:r>
              <a:rPr lang="sl-SI" sz="2800">
                <a:solidFill>
                  <a:schemeClr val="folHlink"/>
                </a:solidFill>
              </a:rPr>
              <a:t>Varšavski pakt</a:t>
            </a:r>
            <a:r>
              <a:rPr lang="sl-SI" sz="2800"/>
              <a:t>, v katerega so pristopile vzhodnoevropske države (SZ, PL, BG, HU, RO, V Nemčija). </a:t>
            </a:r>
            <a:endParaRPr 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Rectangle 5">
            <a:extLst>
              <a:ext uri="{FF2B5EF4-FFF2-40B4-BE49-F238E27FC236}">
                <a16:creationId xmlns:a16="http://schemas.microsoft.com/office/drawing/2014/main" id="{80C05EF3-39D6-4A55-8C9E-8D2ABE26AA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Vzhod - komunistični režim </a:t>
            </a:r>
            <a:endParaRPr lang="en-US"/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362E8743-B554-4EE8-973D-1546BD4CBA5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5483225" cy="4616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2400"/>
              <a:t>Sovjeti so v treh letih od konca 2. svetovne vojne po V. Evropi vzpostavili komunistične režime v sovjetskem duhu.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400"/>
              <a:t>Ljudi so navduševali s </a:t>
            </a:r>
            <a:r>
              <a:rPr lang="sl-SI" sz="2400">
                <a:solidFill>
                  <a:schemeClr val="folHlink"/>
                </a:solidFill>
              </a:rPr>
              <a:t>komunističnimi idejami</a:t>
            </a:r>
            <a:r>
              <a:rPr lang="sl-SI" sz="2400"/>
              <a:t> (družbena lastnina; vsak bo imel, kolikor bo rabil, enakost..),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400"/>
              <a:t>Hkrati pa vzpostavljali oblast z enostrankarskim sistemom (</a:t>
            </a:r>
            <a:r>
              <a:rPr lang="sl-SI" sz="2400">
                <a:solidFill>
                  <a:schemeClr val="folHlink"/>
                </a:solidFill>
              </a:rPr>
              <a:t>Komunistična partija</a:t>
            </a:r>
            <a:r>
              <a:rPr lang="sl-SI" sz="2400"/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400"/>
              <a:t>Jugoslavija (v njej Slovenija) je bila kasneje neuvrščena – v nobenem od blokov</a:t>
            </a:r>
            <a:endParaRPr lang="en-US" sz="2400"/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8C963D44-11A8-4A3F-8BBF-3972D95214B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2276475"/>
            <a:ext cx="2635250" cy="3502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2" name="Rectangle 10">
            <a:extLst>
              <a:ext uri="{FF2B5EF4-FFF2-40B4-BE49-F238E27FC236}">
                <a16:creationId xmlns:a16="http://schemas.microsoft.com/office/drawing/2014/main" id="{BDC61E6F-1516-4CEA-A8F2-992D840457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Železna zavesa</a:t>
            </a:r>
            <a:endParaRPr lang="en-US"/>
          </a:p>
        </p:txBody>
      </p:sp>
      <p:sp>
        <p:nvSpPr>
          <p:cNvPr id="90118" name="Rectangle 6">
            <a:extLst>
              <a:ext uri="{FF2B5EF4-FFF2-40B4-BE49-F238E27FC236}">
                <a16:creationId xmlns:a16="http://schemas.microsoft.com/office/drawing/2014/main" id="{563A9A6B-9533-44EB-A418-290D10C42C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3200"/>
              <a:t>VB</a:t>
            </a:r>
            <a:r>
              <a:rPr lang="sl-SI" sz="3200">
                <a:sym typeface="Wingdings" pitchFamily="2" charset="2"/>
              </a:rPr>
              <a:t></a:t>
            </a:r>
            <a:r>
              <a:rPr lang="sl-SI" sz="3200"/>
              <a:t>W. </a:t>
            </a:r>
            <a:r>
              <a:rPr lang="sl-SI" sz="3200">
                <a:solidFill>
                  <a:schemeClr val="folHlink"/>
                </a:solidFill>
              </a:rPr>
              <a:t>Churchill</a:t>
            </a:r>
            <a:r>
              <a:rPr lang="sl-SI" sz="3200"/>
              <a:t> je označil to politično delitev vzhodne in zahodne Evrope kot </a:t>
            </a:r>
            <a:r>
              <a:rPr lang="sl-SI" sz="3200">
                <a:solidFill>
                  <a:schemeClr val="folHlink"/>
                </a:solidFill>
              </a:rPr>
              <a:t>delitev z železno zaveso</a:t>
            </a:r>
            <a:r>
              <a:rPr lang="sl-SI" sz="3200"/>
              <a:t>, skozi katero nekaj časa ni bilo pretoka ljudi in blaga.</a:t>
            </a:r>
          </a:p>
        </p:txBody>
      </p:sp>
      <p:sp>
        <p:nvSpPr>
          <p:cNvPr id="90123" name="Rectangle 11">
            <a:extLst>
              <a:ext uri="{FF2B5EF4-FFF2-40B4-BE49-F238E27FC236}">
                <a16:creationId xmlns:a16="http://schemas.microsoft.com/office/drawing/2014/main" id="{3D7221FD-AED1-45D6-9B5F-246F0BACFAC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4038600" cy="20240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2400"/>
              <a:t>Železna zavesa je bila pravzaprav pas bunkerjev, opazovalnih stolpov, minskih polj  ter ograj pod električno napetostjo.</a:t>
            </a:r>
            <a:endParaRPr lang="en-US" sz="2400"/>
          </a:p>
          <a:p>
            <a:pPr eaLnBrk="1" hangingPunct="1">
              <a:lnSpc>
                <a:spcPct val="80000"/>
              </a:lnSpc>
              <a:defRPr/>
            </a:pPr>
            <a:endParaRPr lang="en-US" sz="2400"/>
          </a:p>
        </p:txBody>
      </p:sp>
      <p:pic>
        <p:nvPicPr>
          <p:cNvPr id="9221" name="Picture 7">
            <a:extLst>
              <a:ext uri="{FF2B5EF4-FFF2-40B4-BE49-F238E27FC236}">
                <a16:creationId xmlns:a16="http://schemas.microsoft.com/office/drawing/2014/main" id="{0FF13E02-2026-4C97-ABDA-672D77AFA22E}"/>
              </a:ext>
            </a:extLst>
          </p:cNvPr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3808413"/>
            <a:ext cx="4500562" cy="304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A3B8260-4894-45FF-8C4E-2ED4789F5E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/>
              <a:t>Zahod - Marshallov načrt</a:t>
            </a:r>
            <a:endParaRPr lang="en-US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E1352B5B-034D-4C70-A27D-D0F811468B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16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l-SI" sz="2800">
                <a:solidFill>
                  <a:schemeClr val="folHlink"/>
                </a:solidFill>
              </a:rPr>
              <a:t>ZDA</a:t>
            </a:r>
            <a:r>
              <a:rPr lang="sl-SI" sz="2800"/>
              <a:t> so se ustrašile, da bi izgubile svoj vpliv, saj so tudi v Franciji in Italiji komunisti pridobivali podporo.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Pod geslom, da želijo preprečiti revščino v Evropi, so sprožile Marshallow načrt (</a:t>
            </a:r>
            <a:r>
              <a:rPr lang="sl-SI" sz="2800">
                <a:solidFill>
                  <a:schemeClr val="folHlink"/>
                </a:solidFill>
              </a:rPr>
              <a:t>trgovinski sporazum, dotok kapitala</a:t>
            </a:r>
            <a:r>
              <a:rPr lang="sl-SI" sz="2800"/>
              <a:t>), da bi </a:t>
            </a:r>
            <a:r>
              <a:rPr lang="sl-SI" sz="2800">
                <a:solidFill>
                  <a:schemeClr val="folHlink"/>
                </a:solidFill>
              </a:rPr>
              <a:t>pomagale gospodarstvu</a:t>
            </a:r>
            <a:r>
              <a:rPr lang="sl-SI" sz="280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l-SI" sz="2400"/>
              <a:t>privatna lastnina </a:t>
            </a:r>
            <a:r>
              <a:rPr lang="sl-SI" sz="2400">
                <a:sym typeface="Wingdings" pitchFamily="2" charset="2"/>
              </a:rPr>
              <a:t></a:t>
            </a:r>
            <a:r>
              <a:rPr lang="sl-SI" sz="2400"/>
              <a:t> </a:t>
            </a:r>
            <a:r>
              <a:rPr lang="sl-SI" sz="2400">
                <a:solidFill>
                  <a:schemeClr val="folHlink"/>
                </a:solidFill>
              </a:rPr>
              <a:t>kapitalizem</a:t>
            </a:r>
            <a:r>
              <a:rPr lang="sl-SI" sz="2400"/>
              <a:t> in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l-SI" sz="2400"/>
              <a:t>hkrati širile podobno družbeno ureditev (večstrankarski sistem </a:t>
            </a:r>
            <a:r>
              <a:rPr lang="sl-SI" sz="2400">
                <a:sym typeface="Wingdings" pitchFamily="2" charset="2"/>
              </a:rPr>
              <a:t></a:t>
            </a:r>
            <a:r>
              <a:rPr lang="sl-SI" sz="2400"/>
              <a:t> </a:t>
            </a:r>
            <a:r>
              <a:rPr lang="sl-SI" sz="2400">
                <a:solidFill>
                  <a:schemeClr val="folHlink"/>
                </a:solidFill>
              </a:rPr>
              <a:t>demokracija</a:t>
            </a:r>
            <a:r>
              <a:rPr lang="sl-SI" sz="2400"/>
              <a:t>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800"/>
              <a:t>Vzhodne države se niso smele priključiti temu načrtu.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 teksturo">
  <a:themeElements>
    <a:clrScheme name="S tekstur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S tekstu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 tekstur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 tekstur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 tekstur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0</TotalTime>
  <Words>1732</Words>
  <Application>Microsoft Office PowerPoint</Application>
  <PresentationFormat>On-screen Show (4:3)</PresentationFormat>
  <Paragraphs>140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Tahoma</vt:lpstr>
      <vt:lpstr>Wingdings</vt:lpstr>
      <vt:lpstr>S teksturo</vt:lpstr>
      <vt:lpstr>Posledice hladne vojne</vt:lpstr>
      <vt:lpstr>Uvod</vt:lpstr>
      <vt:lpstr>Hladna vojna</vt:lpstr>
      <vt:lpstr>Delitev Evrope na vzhod in zahod</vt:lpstr>
      <vt:lpstr>Zahodna Evropa</vt:lpstr>
      <vt:lpstr>Vzhodna Evropa</vt:lpstr>
      <vt:lpstr>Vzhod - komunistični režim </vt:lpstr>
      <vt:lpstr>Železna zavesa</vt:lpstr>
      <vt:lpstr>Zahod - Marshallov načrt</vt:lpstr>
      <vt:lpstr>Oboroževanje</vt:lpstr>
      <vt:lpstr>Rakete dolgega dosega</vt:lpstr>
      <vt:lpstr>Otoplitev odnosov</vt:lpstr>
      <vt:lpstr>Žarišča hladne vojne </vt:lpstr>
      <vt:lpstr>Nemško vprašanje</vt:lpstr>
      <vt:lpstr>Razdelitev Nemčije</vt:lpstr>
      <vt:lpstr>Delitev Nemčije 1949 - 1990</vt:lpstr>
      <vt:lpstr>Beg na zahod</vt:lpstr>
      <vt:lpstr>Delitev Berlina</vt:lpstr>
      <vt:lpstr>Okupacija Berlina</vt:lpstr>
      <vt:lpstr>Berlinski zid</vt:lpstr>
      <vt:lpstr>Avstrijsko vprašanje</vt:lpstr>
      <vt:lpstr>Avstrijska državna pogodba</vt:lpstr>
      <vt:lpstr>Avstrijska Koroška</vt:lpstr>
      <vt:lpstr>Koroški Slovenci</vt:lpstr>
      <vt:lpstr>Tržaško vprašanje</vt:lpstr>
      <vt:lpstr>Delitev na cone</vt:lpstr>
      <vt:lpstr>Delitev Primorske na coni A in B</vt:lpstr>
      <vt:lpstr>Osimski sporazum</vt:lpstr>
      <vt:lpstr>Jugoslavija</vt:lpstr>
      <vt:lpstr>Informbiro</vt:lpstr>
      <vt:lpstr>Titov spor s Stalinom</vt:lpstr>
      <vt:lpstr>Jugoslovanski politični obračun</vt:lpstr>
      <vt:lpstr>Konec žarišča v YU</vt:lpstr>
      <vt:lpstr>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2019-06-03T09:15:12Z</dcterms:created>
  <dcterms:modified xsi:type="dcterms:W3CDTF">2019-06-03T09:15:12Z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