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61D2"/>
    <a:srgbClr val="AAEDF4"/>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86" autoAdjust="0"/>
  </p:normalViewPr>
  <p:slideViewPr>
    <p:cSldViewPr>
      <p:cViewPr>
        <p:scale>
          <a:sx n="90" d="100"/>
          <a:sy n="90" d="100"/>
        </p:scale>
        <p:origin x="-72"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D21D-6A85-4D86-BF83-63C30DE5E1B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F77D0CD7-9236-4981-BE5E-47285FFC632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A0ACE5B2-1DC4-440D-BF77-02DDBE5B60A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74836CC-33F8-4DE4-8B34-BD3BCF208D7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D243C12C-6F72-4C33-A190-5472C62CAA51}"/>
              </a:ext>
            </a:extLst>
          </p:cNvPr>
          <p:cNvSpPr>
            <a:spLocks noGrp="1"/>
          </p:cNvSpPr>
          <p:nvPr>
            <p:ph type="sldNum" sz="quarter" idx="12"/>
          </p:nvPr>
        </p:nvSpPr>
        <p:spPr/>
        <p:txBody>
          <a:bodyPr/>
          <a:lstStyle>
            <a:lvl1pPr>
              <a:defRPr/>
            </a:lvl1pPr>
          </a:lstStyle>
          <a:p>
            <a:fld id="{D185C52E-68E5-4C42-9B94-CF081E7BA78C}" type="slidenum">
              <a:rPr lang="sl-SI" altLang="sl-SI"/>
              <a:pPr/>
              <a:t>‹#›</a:t>
            </a:fld>
            <a:endParaRPr lang="sl-SI" altLang="sl-SI"/>
          </a:p>
        </p:txBody>
      </p:sp>
    </p:spTree>
    <p:extLst>
      <p:ext uri="{BB962C8B-B14F-4D97-AF65-F5344CB8AC3E}">
        <p14:creationId xmlns:p14="http://schemas.microsoft.com/office/powerpoint/2010/main" val="1593460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17B9-A864-447E-9984-A0A83D766E72}"/>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B8D43168-E514-4DA6-BF8F-638FE06BF7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8E0D723-690F-410D-9082-D0C9884A1E2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4B9AA23-6347-4F95-A9C7-8429872D377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D3AC98EF-40BF-4562-BC02-AF3D17EAD16A}"/>
              </a:ext>
            </a:extLst>
          </p:cNvPr>
          <p:cNvSpPr>
            <a:spLocks noGrp="1"/>
          </p:cNvSpPr>
          <p:nvPr>
            <p:ph type="sldNum" sz="quarter" idx="12"/>
          </p:nvPr>
        </p:nvSpPr>
        <p:spPr/>
        <p:txBody>
          <a:bodyPr/>
          <a:lstStyle>
            <a:lvl1pPr>
              <a:defRPr/>
            </a:lvl1pPr>
          </a:lstStyle>
          <a:p>
            <a:fld id="{DDCE85E6-D384-40F3-8138-A8B01E48B9F6}" type="slidenum">
              <a:rPr lang="sl-SI" altLang="sl-SI"/>
              <a:pPr/>
              <a:t>‹#›</a:t>
            </a:fld>
            <a:endParaRPr lang="sl-SI" altLang="sl-SI"/>
          </a:p>
        </p:txBody>
      </p:sp>
    </p:spTree>
    <p:extLst>
      <p:ext uri="{BB962C8B-B14F-4D97-AF65-F5344CB8AC3E}">
        <p14:creationId xmlns:p14="http://schemas.microsoft.com/office/powerpoint/2010/main" val="924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EE19F0-D644-4BE6-9B3F-1C4C42A0FFF5}"/>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711A9E8-F811-44AC-98E0-9C5B9AB282AE}"/>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1D6EA69-1866-4073-A958-BEE03CCDDAD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D34826D-5B37-4496-856F-2DE334156E5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74A05A2-CFDD-4F81-A6BB-81104F310D52}"/>
              </a:ext>
            </a:extLst>
          </p:cNvPr>
          <p:cNvSpPr>
            <a:spLocks noGrp="1"/>
          </p:cNvSpPr>
          <p:nvPr>
            <p:ph type="sldNum" sz="quarter" idx="12"/>
          </p:nvPr>
        </p:nvSpPr>
        <p:spPr/>
        <p:txBody>
          <a:bodyPr/>
          <a:lstStyle>
            <a:lvl1pPr>
              <a:defRPr/>
            </a:lvl1pPr>
          </a:lstStyle>
          <a:p>
            <a:fld id="{B8CF7004-647D-40A2-87C3-18AE3A861E95}" type="slidenum">
              <a:rPr lang="sl-SI" altLang="sl-SI"/>
              <a:pPr/>
              <a:t>‹#›</a:t>
            </a:fld>
            <a:endParaRPr lang="sl-SI" altLang="sl-SI"/>
          </a:p>
        </p:txBody>
      </p:sp>
    </p:spTree>
    <p:extLst>
      <p:ext uri="{BB962C8B-B14F-4D97-AF65-F5344CB8AC3E}">
        <p14:creationId xmlns:p14="http://schemas.microsoft.com/office/powerpoint/2010/main" val="116951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2E98-D142-4826-8F5C-3D8B383E574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0279205-F344-408C-8A6B-54DABD2AA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B8BBE4F-ECA3-4EC9-B7E9-F11E03736D2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70FAF82-0FD2-4274-B5E0-225385CFA7C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CE0DDFD-4243-46C1-B129-3BF8922D70B4}"/>
              </a:ext>
            </a:extLst>
          </p:cNvPr>
          <p:cNvSpPr>
            <a:spLocks noGrp="1"/>
          </p:cNvSpPr>
          <p:nvPr>
            <p:ph type="sldNum" sz="quarter" idx="12"/>
          </p:nvPr>
        </p:nvSpPr>
        <p:spPr/>
        <p:txBody>
          <a:bodyPr/>
          <a:lstStyle>
            <a:lvl1pPr>
              <a:defRPr/>
            </a:lvl1pPr>
          </a:lstStyle>
          <a:p>
            <a:fld id="{E1B962F3-EBC5-4298-A2DC-BF4C4ECE1CF8}" type="slidenum">
              <a:rPr lang="sl-SI" altLang="sl-SI"/>
              <a:pPr/>
              <a:t>‹#›</a:t>
            </a:fld>
            <a:endParaRPr lang="sl-SI" altLang="sl-SI"/>
          </a:p>
        </p:txBody>
      </p:sp>
    </p:spTree>
    <p:extLst>
      <p:ext uri="{BB962C8B-B14F-4D97-AF65-F5344CB8AC3E}">
        <p14:creationId xmlns:p14="http://schemas.microsoft.com/office/powerpoint/2010/main" val="97511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2553-A0F9-4473-A886-9F05399C1CA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1B4B8718-73A6-410E-8092-DFEC11EF8B7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A204104-626A-4F6F-B5D0-3DFA0DA5E73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6B3B685-A62F-4CFB-BFB7-953713420BE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DC0C8A6-7133-44F9-9142-D8F84C9ECFC6}"/>
              </a:ext>
            </a:extLst>
          </p:cNvPr>
          <p:cNvSpPr>
            <a:spLocks noGrp="1"/>
          </p:cNvSpPr>
          <p:nvPr>
            <p:ph type="sldNum" sz="quarter" idx="12"/>
          </p:nvPr>
        </p:nvSpPr>
        <p:spPr/>
        <p:txBody>
          <a:bodyPr/>
          <a:lstStyle>
            <a:lvl1pPr>
              <a:defRPr/>
            </a:lvl1pPr>
          </a:lstStyle>
          <a:p>
            <a:fld id="{F0FCFB16-7414-4A91-A1B8-DEC6AA7B8BB6}" type="slidenum">
              <a:rPr lang="sl-SI" altLang="sl-SI"/>
              <a:pPr/>
              <a:t>‹#›</a:t>
            </a:fld>
            <a:endParaRPr lang="sl-SI" altLang="sl-SI"/>
          </a:p>
        </p:txBody>
      </p:sp>
    </p:spTree>
    <p:extLst>
      <p:ext uri="{BB962C8B-B14F-4D97-AF65-F5344CB8AC3E}">
        <p14:creationId xmlns:p14="http://schemas.microsoft.com/office/powerpoint/2010/main" val="241235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CECD-7507-4918-9519-790843037102}"/>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CBB2214-D931-4F6E-9C7D-D69D5868ADAF}"/>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F0A6C98B-87FA-4602-B024-62404BF4E166}"/>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E72E002-D567-4D0B-B59F-811086C3E90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3D34D37-1C8B-4A45-B7CD-D10990927AFE}"/>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78ACBA2-2E43-4060-BA2D-47EDF3CA930A}"/>
              </a:ext>
            </a:extLst>
          </p:cNvPr>
          <p:cNvSpPr>
            <a:spLocks noGrp="1"/>
          </p:cNvSpPr>
          <p:nvPr>
            <p:ph type="sldNum" sz="quarter" idx="12"/>
          </p:nvPr>
        </p:nvSpPr>
        <p:spPr/>
        <p:txBody>
          <a:bodyPr/>
          <a:lstStyle>
            <a:lvl1pPr>
              <a:defRPr/>
            </a:lvl1pPr>
          </a:lstStyle>
          <a:p>
            <a:fld id="{3190EDDF-B226-41B1-AB12-64FB8CAB4C7E}" type="slidenum">
              <a:rPr lang="sl-SI" altLang="sl-SI"/>
              <a:pPr/>
              <a:t>‹#›</a:t>
            </a:fld>
            <a:endParaRPr lang="sl-SI" altLang="sl-SI"/>
          </a:p>
        </p:txBody>
      </p:sp>
    </p:spTree>
    <p:extLst>
      <p:ext uri="{BB962C8B-B14F-4D97-AF65-F5344CB8AC3E}">
        <p14:creationId xmlns:p14="http://schemas.microsoft.com/office/powerpoint/2010/main" val="56787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43FD-100A-44B8-974C-3D740607B137}"/>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AFF2D65E-8F6F-4E37-81D5-29119F2CAAD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F1BE0-B43D-43A3-8450-1041F1241EF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B9A15246-FE63-4059-AF19-0FDBEE4489B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73AA45-642A-4374-ACB3-84C1151335F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91B5E5C2-ED38-4156-BAA7-5920F2A90991}"/>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AC885FC6-319E-416D-A85F-3511EE98F684}"/>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3730D72E-45E6-4DF9-A77C-872FC68EF68D}"/>
              </a:ext>
            </a:extLst>
          </p:cNvPr>
          <p:cNvSpPr>
            <a:spLocks noGrp="1"/>
          </p:cNvSpPr>
          <p:nvPr>
            <p:ph type="sldNum" sz="quarter" idx="12"/>
          </p:nvPr>
        </p:nvSpPr>
        <p:spPr/>
        <p:txBody>
          <a:bodyPr/>
          <a:lstStyle>
            <a:lvl1pPr>
              <a:defRPr/>
            </a:lvl1pPr>
          </a:lstStyle>
          <a:p>
            <a:fld id="{971AAF34-E975-49B6-8D68-0C5DFBBED3D7}" type="slidenum">
              <a:rPr lang="sl-SI" altLang="sl-SI"/>
              <a:pPr/>
              <a:t>‹#›</a:t>
            </a:fld>
            <a:endParaRPr lang="sl-SI" altLang="sl-SI"/>
          </a:p>
        </p:txBody>
      </p:sp>
    </p:spTree>
    <p:extLst>
      <p:ext uri="{BB962C8B-B14F-4D97-AF65-F5344CB8AC3E}">
        <p14:creationId xmlns:p14="http://schemas.microsoft.com/office/powerpoint/2010/main" val="930488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758A-EC2E-4A6C-B206-9E31665DB04D}"/>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E37E1E4F-9FEA-4A8A-8246-1A5557A0BFCD}"/>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9E4E689F-1FBD-4ECC-B72B-E985B5F24BB8}"/>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B932B8F4-EC01-45C5-B454-B2F3A49415DB}"/>
              </a:ext>
            </a:extLst>
          </p:cNvPr>
          <p:cNvSpPr>
            <a:spLocks noGrp="1"/>
          </p:cNvSpPr>
          <p:nvPr>
            <p:ph type="sldNum" sz="quarter" idx="12"/>
          </p:nvPr>
        </p:nvSpPr>
        <p:spPr/>
        <p:txBody>
          <a:bodyPr/>
          <a:lstStyle>
            <a:lvl1pPr>
              <a:defRPr/>
            </a:lvl1pPr>
          </a:lstStyle>
          <a:p>
            <a:fld id="{79751FF0-1222-4545-A269-96EDCE3CF8ED}" type="slidenum">
              <a:rPr lang="sl-SI" altLang="sl-SI"/>
              <a:pPr/>
              <a:t>‹#›</a:t>
            </a:fld>
            <a:endParaRPr lang="sl-SI" altLang="sl-SI"/>
          </a:p>
        </p:txBody>
      </p:sp>
    </p:spTree>
    <p:extLst>
      <p:ext uri="{BB962C8B-B14F-4D97-AF65-F5344CB8AC3E}">
        <p14:creationId xmlns:p14="http://schemas.microsoft.com/office/powerpoint/2010/main" val="413131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64A1C8-8B23-4EB6-AC8D-726206D4E096}"/>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06B3FF6E-7849-48C3-ADC0-D49480D72AC7}"/>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4F97D54C-686E-4A85-8887-5B165A858EF6}"/>
              </a:ext>
            </a:extLst>
          </p:cNvPr>
          <p:cNvSpPr>
            <a:spLocks noGrp="1"/>
          </p:cNvSpPr>
          <p:nvPr>
            <p:ph type="sldNum" sz="quarter" idx="12"/>
          </p:nvPr>
        </p:nvSpPr>
        <p:spPr/>
        <p:txBody>
          <a:bodyPr/>
          <a:lstStyle>
            <a:lvl1pPr>
              <a:defRPr/>
            </a:lvl1pPr>
          </a:lstStyle>
          <a:p>
            <a:fld id="{F26CC798-7A2B-4F01-AE15-AD0DA10EFBE2}" type="slidenum">
              <a:rPr lang="sl-SI" altLang="sl-SI"/>
              <a:pPr/>
              <a:t>‹#›</a:t>
            </a:fld>
            <a:endParaRPr lang="sl-SI" altLang="sl-SI"/>
          </a:p>
        </p:txBody>
      </p:sp>
    </p:spTree>
    <p:extLst>
      <p:ext uri="{BB962C8B-B14F-4D97-AF65-F5344CB8AC3E}">
        <p14:creationId xmlns:p14="http://schemas.microsoft.com/office/powerpoint/2010/main" val="389299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59CF-3715-49E0-B3B4-958EA0E05B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40BE9354-5F41-43C7-8F75-50AC2044A03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DFAEE349-18FC-4917-926B-0305307CC43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28B40-F61E-496F-9F0A-A81F15151492}"/>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B954BF0B-1122-4956-921C-AB64FB734FB2}"/>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E2F3CEC-75AD-493D-90E3-07C47E430450}"/>
              </a:ext>
            </a:extLst>
          </p:cNvPr>
          <p:cNvSpPr>
            <a:spLocks noGrp="1"/>
          </p:cNvSpPr>
          <p:nvPr>
            <p:ph type="sldNum" sz="quarter" idx="12"/>
          </p:nvPr>
        </p:nvSpPr>
        <p:spPr/>
        <p:txBody>
          <a:bodyPr/>
          <a:lstStyle>
            <a:lvl1pPr>
              <a:defRPr/>
            </a:lvl1pPr>
          </a:lstStyle>
          <a:p>
            <a:fld id="{73065658-0E8A-4FC3-9CA8-E95227E35CB0}" type="slidenum">
              <a:rPr lang="sl-SI" altLang="sl-SI"/>
              <a:pPr/>
              <a:t>‹#›</a:t>
            </a:fld>
            <a:endParaRPr lang="sl-SI" altLang="sl-SI"/>
          </a:p>
        </p:txBody>
      </p:sp>
    </p:spTree>
    <p:extLst>
      <p:ext uri="{BB962C8B-B14F-4D97-AF65-F5344CB8AC3E}">
        <p14:creationId xmlns:p14="http://schemas.microsoft.com/office/powerpoint/2010/main" val="376260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57C5-B8BC-4610-AD78-90CF42455DD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FC3CE190-079C-47F1-B4B6-534192979E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F7808CED-ED48-4CC7-AE77-3DDCD07868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6CE37B-C751-46D5-8BEC-A9D8FB7FF038}"/>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BFAA4EB-780F-4CC5-A0EE-C97ED0207FCA}"/>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971F640D-A44B-4783-A639-9FF019261717}"/>
              </a:ext>
            </a:extLst>
          </p:cNvPr>
          <p:cNvSpPr>
            <a:spLocks noGrp="1"/>
          </p:cNvSpPr>
          <p:nvPr>
            <p:ph type="sldNum" sz="quarter" idx="12"/>
          </p:nvPr>
        </p:nvSpPr>
        <p:spPr/>
        <p:txBody>
          <a:bodyPr/>
          <a:lstStyle>
            <a:lvl1pPr>
              <a:defRPr/>
            </a:lvl1pPr>
          </a:lstStyle>
          <a:p>
            <a:fld id="{DC5206B6-8E1A-4482-A506-216768CAE51F}" type="slidenum">
              <a:rPr lang="sl-SI" altLang="sl-SI"/>
              <a:pPr/>
              <a:t>‹#›</a:t>
            </a:fld>
            <a:endParaRPr lang="sl-SI" altLang="sl-SI"/>
          </a:p>
        </p:txBody>
      </p:sp>
    </p:spTree>
    <p:extLst>
      <p:ext uri="{BB962C8B-B14F-4D97-AF65-F5344CB8AC3E}">
        <p14:creationId xmlns:p14="http://schemas.microsoft.com/office/powerpoint/2010/main" val="6093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09BE34A-73B6-4090-B770-4D45A90F06B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8A173FF5-AB0B-49C4-BF3F-C5227A04673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483AC469-9C42-42C5-A7DE-E1F918BA4C3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0FF7B65B-5014-4862-9287-6A36DD5E418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B415B797-1998-4A72-A9B0-693909A77E8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F4195E1-EE64-4DB1-B002-9FCE161D7CD6}"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gF593ohGYF4" TargetMode="External"/><Relationship Id="rId2" Type="http://schemas.openxmlformats.org/officeDocument/2006/relationships/hyperlink" Target="http://www.zurnal24.si/Ste-kje-videli-jedrsko-bombo/novice/svet/77823"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a:extLst>
              <a:ext uri="{FF2B5EF4-FFF2-40B4-BE49-F238E27FC236}">
                <a16:creationId xmlns:a16="http://schemas.microsoft.com/office/drawing/2014/main" id="{C8E507AB-5E63-441C-968A-D1D431FBA404}"/>
              </a:ext>
            </a:extLst>
          </p:cNvPr>
          <p:cNvSpPr>
            <a:spLocks noChangeArrowheads="1" noChangeShapeType="1" noTextEdit="1"/>
          </p:cNvSpPr>
          <p:nvPr/>
        </p:nvSpPr>
        <p:spPr bwMode="auto">
          <a:xfrm>
            <a:off x="1476375" y="836613"/>
            <a:ext cx="6337300" cy="3168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sl-SI" sz="3600" kern="10">
                <a:ln w="9525">
                  <a:solidFill>
                    <a:srgbClr val="000000"/>
                  </a:solidFill>
                  <a:round/>
                  <a:headEnd/>
                  <a:tailEnd/>
                </a:ln>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gradFill>
                <a:latin typeface="Arial Black" panose="020B0A04020102020204" pitchFamily="34" charset="0"/>
              </a:rPr>
              <a:t>Hladna vojna</a:t>
            </a:r>
          </a:p>
        </p:txBody>
      </p:sp>
      <p:sp>
        <p:nvSpPr>
          <p:cNvPr id="2053" name="WordArt 5">
            <a:extLst>
              <a:ext uri="{FF2B5EF4-FFF2-40B4-BE49-F238E27FC236}">
                <a16:creationId xmlns:a16="http://schemas.microsoft.com/office/drawing/2014/main" id="{C639D99B-7422-4DDD-9F73-6A89F12587E7}"/>
              </a:ext>
            </a:extLst>
          </p:cNvPr>
          <p:cNvSpPr>
            <a:spLocks noChangeArrowheads="1" noChangeShapeType="1" noTextEdit="1"/>
          </p:cNvSpPr>
          <p:nvPr/>
        </p:nvSpPr>
        <p:spPr bwMode="auto">
          <a:xfrm>
            <a:off x="2339975" y="1916113"/>
            <a:ext cx="4298950" cy="1762125"/>
          </a:xfrm>
          <a:prstGeom prst="rect">
            <a:avLst/>
          </a:prstGeom>
        </p:spPr>
        <p:txBody>
          <a:bodyPr wrap="none" fromWordArt="1">
            <a:prstTxWarp prst="textFadeUp">
              <a:avLst>
                <a:gd name="adj" fmla="val 9991"/>
              </a:avLst>
            </a:prstTxWarp>
          </a:bodyPr>
          <a:lstStyle/>
          <a:p>
            <a:pPr algn="ctr"/>
            <a:r>
              <a:rPr lang="sl-SI" sz="3600" kern="10">
                <a:ln w="12700">
                  <a:solidFill>
                    <a:srgbClr val="B2B2B2"/>
                  </a:solidFill>
                  <a:round/>
                  <a:headEnd/>
                  <a:tailEnd/>
                </a:ln>
                <a:gradFill rotWithShape="0">
                  <a:gsLst>
                    <a:gs pos="0">
                      <a:schemeClr val="bg1"/>
                    </a:gs>
                    <a:gs pos="100000">
                      <a:srgbClr val="0066FF"/>
                    </a:gs>
                  </a:gsLst>
                  <a:path path="rect">
                    <a:fillToRect l="50000" t="50000" r="50000" b="50000"/>
                  </a:path>
                </a:gradFill>
                <a:effectLst>
                  <a:outerShdw dist="35921" dir="2700000" sy="50000" rotWithShape="0">
                    <a:srgbClr val="875B0D">
                      <a:alpha val="70000"/>
                    </a:srgbClr>
                  </a:outerShdw>
                </a:effectLst>
                <a:latin typeface="Arial Black" panose="020B0A04020102020204" pitchFamily="34" charset="0"/>
              </a:rPr>
              <a:t>OZN</a:t>
            </a:r>
          </a:p>
        </p:txBody>
      </p:sp>
      <p:sp>
        <p:nvSpPr>
          <p:cNvPr id="2054" name="WordArt 6">
            <a:extLst>
              <a:ext uri="{FF2B5EF4-FFF2-40B4-BE49-F238E27FC236}">
                <a16:creationId xmlns:a16="http://schemas.microsoft.com/office/drawing/2014/main" id="{F8522260-38BB-46B6-978E-971FE78837B9}"/>
              </a:ext>
            </a:extLst>
          </p:cNvPr>
          <p:cNvSpPr>
            <a:spLocks noChangeArrowheads="1" noChangeShapeType="1" noTextEdit="1"/>
          </p:cNvSpPr>
          <p:nvPr/>
        </p:nvSpPr>
        <p:spPr bwMode="auto">
          <a:xfrm>
            <a:off x="395288" y="4365625"/>
            <a:ext cx="8424862" cy="1800225"/>
          </a:xfrm>
          <a:prstGeom prst="rect">
            <a:avLst/>
          </a:prstGeom>
        </p:spPr>
        <p:txBody>
          <a:bodyPr wrap="none" fromWordArt="1">
            <a:prstTxWarp prst="textDoubleWave1">
              <a:avLst>
                <a:gd name="adj1" fmla="val 6500"/>
                <a:gd name="adj2" fmla="val 0"/>
              </a:avLst>
            </a:prstTxWarp>
          </a:bodyPr>
          <a:lstStyle/>
          <a:p>
            <a:pPr algn="ctr"/>
            <a:r>
              <a:rPr lang="pl-PL"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Boj za prevlado v svetu</a:t>
            </a:r>
            <a:endParaRPr lang="sl-SI"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3000"/>
                                        <p:tgtEl>
                                          <p:spTgt spid="2052"/>
                                        </p:tgtEl>
                                      </p:cBhvr>
                                    </p:animEffect>
                                  </p:childTnLst>
                                </p:cTn>
                              </p:par>
                            </p:childTnLst>
                          </p:cTn>
                        </p:par>
                        <p:par>
                          <p:cTn id="8" fill="hold" nodeType="afterGroup">
                            <p:stCondLst>
                              <p:cond delay="3000"/>
                            </p:stCondLst>
                            <p:childTnLst>
                              <p:par>
                                <p:cTn id="9" presetID="2" presetClass="entr" presetSubtype="4"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 calcmode="lin" valueType="num">
                                      <p:cBhvr additive="base">
                                        <p:cTn id="11" dur="1000" fill="hold"/>
                                        <p:tgtEl>
                                          <p:spTgt spid="2053"/>
                                        </p:tgtEl>
                                        <p:attrNameLst>
                                          <p:attrName>ppt_x</p:attrName>
                                        </p:attrNameLst>
                                      </p:cBhvr>
                                      <p:tavLst>
                                        <p:tav tm="0">
                                          <p:val>
                                            <p:strVal val="#ppt_x"/>
                                          </p:val>
                                        </p:tav>
                                        <p:tav tm="100000">
                                          <p:val>
                                            <p:strVal val="#ppt_x"/>
                                          </p:val>
                                        </p:tav>
                                      </p:tavLst>
                                    </p:anim>
                                    <p:anim calcmode="lin" valueType="num">
                                      <p:cBhvr additive="base">
                                        <p:cTn id="12" dur="1000" fill="hold"/>
                                        <p:tgtEl>
                                          <p:spTgt spid="2053"/>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20" presetClass="entr" presetSubtype="0" fill="hold" nodeType="after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wedge">
                                      <p:cBhvr>
                                        <p:cTn id="16" dur="3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komunizem - znak">
            <a:extLst>
              <a:ext uri="{FF2B5EF4-FFF2-40B4-BE49-F238E27FC236}">
                <a16:creationId xmlns:a16="http://schemas.microsoft.com/office/drawing/2014/main" id="{5D76365D-CC51-4933-A39F-4EF94E5EA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9050"/>
            <a:ext cx="9144000" cy="556895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a:extLst>
              <a:ext uri="{FF2B5EF4-FFF2-40B4-BE49-F238E27FC236}">
                <a16:creationId xmlns:a16="http://schemas.microsoft.com/office/drawing/2014/main" id="{FC9E2751-5DA8-49E6-9289-FC935EB760CB}"/>
              </a:ext>
            </a:extLst>
          </p:cNvPr>
          <p:cNvSpPr>
            <a:spLocks noGrp="1" noChangeArrowheads="1"/>
          </p:cNvSpPr>
          <p:nvPr>
            <p:ph type="title"/>
          </p:nvPr>
        </p:nvSpPr>
        <p:spPr>
          <a:xfrm>
            <a:off x="468313" y="0"/>
            <a:ext cx="8229600" cy="1143000"/>
          </a:xfrm>
        </p:spPr>
        <p:txBody>
          <a:bodyPr/>
          <a:lstStyle/>
          <a:p>
            <a:r>
              <a:rPr lang="sl-SI" altLang="sl-SI" b="1" u="sng">
                <a:solidFill>
                  <a:srgbClr val="FF0000"/>
                </a:solidFill>
              </a:rPr>
              <a:t>Boj za prevlado v svetu</a:t>
            </a:r>
          </a:p>
        </p:txBody>
      </p:sp>
      <p:sp>
        <p:nvSpPr>
          <p:cNvPr id="11267" name="Rectangle 3">
            <a:extLst>
              <a:ext uri="{FF2B5EF4-FFF2-40B4-BE49-F238E27FC236}">
                <a16:creationId xmlns:a16="http://schemas.microsoft.com/office/drawing/2014/main" id="{9920970A-DCB2-42E3-B211-51AFDFAAF472}"/>
              </a:ext>
            </a:extLst>
          </p:cNvPr>
          <p:cNvSpPr>
            <a:spLocks noGrp="1" noChangeArrowheads="1"/>
          </p:cNvSpPr>
          <p:nvPr>
            <p:ph type="body" idx="1"/>
          </p:nvPr>
        </p:nvSpPr>
        <p:spPr>
          <a:xfrm>
            <a:off x="468313" y="1484313"/>
            <a:ext cx="8229600" cy="5373687"/>
          </a:xfrm>
        </p:spPr>
        <p:txBody>
          <a:bodyPr/>
          <a:lstStyle/>
          <a:p>
            <a:pPr>
              <a:lnSpc>
                <a:spcPct val="90000"/>
              </a:lnSpc>
            </a:pPr>
            <a:r>
              <a:rPr lang="sl-SI" altLang="sl-SI" sz="2000"/>
              <a:t>Po drugi svetovni vojni je Evropa izgubila vodilno vlogo v svetovni politiki, saj sta jo prevzeli ZDA in Sovjetska zveza. Slednja si je vpliv močno povečala z zmago nad nacizmom. Zaradi tega je imela v oblasti vso zahodno Evropo: pol Nemčije, Poljsko, Češkoslovaško, Madžarsko, Romunijo in Bolgarijo. Imela je tudi neposreden vpliv na Jugoslavijo.</a:t>
            </a:r>
          </a:p>
          <a:p>
            <a:pPr>
              <a:lnSpc>
                <a:spcPct val="90000"/>
              </a:lnSpc>
            </a:pPr>
            <a:endParaRPr lang="sl-SI" altLang="sl-SI" sz="2000"/>
          </a:p>
          <a:p>
            <a:pPr>
              <a:lnSpc>
                <a:spcPct val="90000"/>
              </a:lnSpc>
            </a:pPr>
            <a:r>
              <a:rPr lang="sl-SI" altLang="sl-SI" sz="2000"/>
              <a:t>Leta 1951 so v vseh vzhodnoevropskih državah oblast prevzeli komunisti. Te države so postale sovjetski sateliti. </a:t>
            </a:r>
          </a:p>
          <a:p>
            <a:pPr>
              <a:lnSpc>
                <a:spcPct val="90000"/>
              </a:lnSpc>
            </a:pPr>
            <a:endParaRPr lang="sl-SI" altLang="sl-SI" sz="2000"/>
          </a:p>
          <a:p>
            <a:pPr>
              <a:lnSpc>
                <a:spcPct val="90000"/>
              </a:lnSpc>
            </a:pPr>
            <a:r>
              <a:rPr lang="sl-SI" altLang="sl-SI" sz="2000"/>
              <a:t>Komunizem se je kmalu razširil tudi drugje po svetu, zlasti v Aziji in Afriki. Začel je že ogrožati zahodno demokracijo.</a:t>
            </a:r>
          </a:p>
        </p:txBody>
      </p:sp>
      <p:pic>
        <p:nvPicPr>
          <p:cNvPr id="11271" name="Picture 7" descr="zvezda">
            <a:extLst>
              <a:ext uri="{FF2B5EF4-FFF2-40B4-BE49-F238E27FC236}">
                <a16:creationId xmlns:a16="http://schemas.microsoft.com/office/drawing/2014/main" id="{15250F43-E0FD-42DD-BDF9-EBF3C0F344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0"/>
            <a:ext cx="1476375" cy="131762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kladivo">
            <a:extLst>
              <a:ext uri="{FF2B5EF4-FFF2-40B4-BE49-F238E27FC236}">
                <a16:creationId xmlns:a16="http://schemas.microsoft.com/office/drawing/2014/main" id="{851386BF-FA97-4AC6-9C80-145CB0020F6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47813" cy="125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33_truman_1">
            <a:extLst>
              <a:ext uri="{FF2B5EF4-FFF2-40B4-BE49-F238E27FC236}">
                <a16:creationId xmlns:a16="http://schemas.microsoft.com/office/drawing/2014/main" id="{882839A8-CD05-4EDE-80D2-BAF655CEA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25400"/>
            <a:ext cx="6076950" cy="6908800"/>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a:extLst>
              <a:ext uri="{FF2B5EF4-FFF2-40B4-BE49-F238E27FC236}">
                <a16:creationId xmlns:a16="http://schemas.microsoft.com/office/drawing/2014/main" id="{E4783DBA-CEC1-454B-9893-8394AECE9FC6}"/>
              </a:ext>
            </a:extLst>
          </p:cNvPr>
          <p:cNvSpPr>
            <a:spLocks noGrp="1" noChangeArrowheads="1"/>
          </p:cNvSpPr>
          <p:nvPr>
            <p:ph type="body" idx="1"/>
          </p:nvPr>
        </p:nvSpPr>
        <p:spPr>
          <a:xfrm>
            <a:off x="250825" y="0"/>
            <a:ext cx="8893175" cy="6858000"/>
          </a:xfrm>
          <a:solidFill>
            <a:schemeClr val="tx1">
              <a:alpha val="20000"/>
            </a:schemeClr>
          </a:solidFill>
        </p:spPr>
        <p:txBody>
          <a:bodyPr/>
          <a:lstStyle/>
          <a:p>
            <a:pPr>
              <a:lnSpc>
                <a:spcPct val="80000"/>
              </a:lnSpc>
            </a:pPr>
            <a:r>
              <a:rPr lang="sl-SI" altLang="sl-SI" sz="2000">
                <a:solidFill>
                  <a:schemeClr val="bg1"/>
                </a:solidFill>
              </a:rPr>
              <a:t>ZDA so se na komunizem odzvale z obkoljevanjem SZ in njenih zaveznic, s katerimi so se povezovale v vojaško-politične pakte, naperjene proti SZ in širjenju komunizma. Vojaško in gospodarsko so podpirale zahodnoevropske države.</a:t>
            </a:r>
          </a:p>
          <a:p>
            <a:pPr>
              <a:lnSpc>
                <a:spcPct val="80000"/>
              </a:lnSpc>
            </a:pPr>
            <a:endParaRPr lang="sl-SI" altLang="sl-SI" sz="2000" b="1">
              <a:solidFill>
                <a:schemeClr val="bg1"/>
              </a:solidFill>
            </a:endParaRPr>
          </a:p>
          <a:p>
            <a:pPr>
              <a:lnSpc>
                <a:spcPct val="80000"/>
              </a:lnSpc>
            </a:pPr>
            <a:r>
              <a:rPr lang="sl-SI" altLang="sl-SI" sz="2000" b="1">
                <a:solidFill>
                  <a:schemeClr val="bg1"/>
                </a:solidFill>
              </a:rPr>
              <a:t>Trumanova doktrina</a:t>
            </a:r>
            <a:r>
              <a:rPr lang="sl-SI" altLang="sl-SI" sz="2000">
                <a:solidFill>
                  <a:schemeClr val="bg1"/>
                </a:solidFill>
              </a:rPr>
              <a:t> je doktrina, ki jo je ameriški predsednik Harry S. Truman razglasil kongresu 12. marca 1947 med grško državljansko vojno in s katero so ZDA začele podpirati protikomunistična gibanja po svetu.</a:t>
            </a:r>
          </a:p>
          <a:p>
            <a:pPr>
              <a:lnSpc>
                <a:spcPct val="80000"/>
              </a:lnSpc>
            </a:pPr>
            <a:endParaRPr lang="sl-SI" altLang="sl-SI" sz="2000">
              <a:solidFill>
                <a:schemeClr val="bg1"/>
              </a:solidFill>
            </a:endParaRPr>
          </a:p>
          <a:p>
            <a:pPr>
              <a:lnSpc>
                <a:spcPct val="80000"/>
              </a:lnSpc>
            </a:pPr>
            <a:r>
              <a:rPr lang="sl-SI" altLang="sl-SI" sz="2000">
                <a:solidFill>
                  <a:schemeClr val="bg1"/>
                </a:solidFill>
              </a:rPr>
              <a:t>V prvih mesecih leta 1947 sta Grčija in Turčija prosili Trumana, naj jima denarno pomaga, da se bosta lahko uspešno uprli komunistični revoluciji. Truman jima je marca istega leta javno odobril denarno pomoč 400 milijonov dolarjev in obenem razglasil, da bodo tako pomoč dobile vse države, ki se bodo čutile ogrožene komunizma. S tem je bila prvič jasno izražena ameriška protikomunistična usmeritev.</a:t>
            </a:r>
          </a:p>
          <a:p>
            <a:pPr>
              <a:lnSpc>
                <a:spcPct val="80000"/>
              </a:lnSpc>
            </a:pPr>
            <a:endParaRPr lang="sl-SI" altLang="sl-SI" sz="2000">
              <a:solidFill>
                <a:schemeClr val="bg1"/>
              </a:solidFill>
            </a:endParaRPr>
          </a:p>
          <a:p>
            <a:pPr>
              <a:lnSpc>
                <a:spcPct val="80000"/>
              </a:lnSpc>
            </a:pPr>
            <a:r>
              <a:rPr lang="sl-SI" altLang="sl-SI" sz="2000">
                <a:solidFill>
                  <a:schemeClr val="bg1"/>
                </a:solidFill>
              </a:rPr>
              <a:t>Kot odgovor na Trumanovo doktrino je Stalin septembra 1947 ustanovil Informacijski biro komunističnih in delavskih strank (</a:t>
            </a:r>
            <a:r>
              <a:rPr lang="sl-SI" altLang="sl-SI" sz="2000" i="1">
                <a:solidFill>
                  <a:schemeClr val="bg1"/>
                </a:solidFill>
              </a:rPr>
              <a:t>Informbiro</a:t>
            </a:r>
            <a:r>
              <a:rPr lang="sl-SI" altLang="sl-SI" sz="2000">
                <a:solidFill>
                  <a:schemeClr val="bg1"/>
                </a:solidFill>
              </a:rPr>
              <a:t>).</a:t>
            </a:r>
          </a:p>
          <a:p>
            <a:pPr>
              <a:lnSpc>
                <a:spcPct val="80000"/>
              </a:lnSpc>
            </a:pPr>
            <a:endParaRPr lang="sl-SI" altLang="sl-SI" sz="2000">
              <a:solidFill>
                <a:schemeClr val="bg1"/>
              </a:solidFill>
            </a:endParaRPr>
          </a:p>
          <a:p>
            <a:pPr>
              <a:lnSpc>
                <a:spcPct val="80000"/>
              </a:lnSpc>
            </a:pPr>
            <a:r>
              <a:rPr lang="sl-SI" altLang="sl-SI" sz="2000">
                <a:solidFill>
                  <a:schemeClr val="bg1"/>
                </a:solidFill>
              </a:rPr>
              <a:t>V okviru Marshallovega načrta so Evropi dodelili za približno  13 miljard dolarjev pomoči, ki je bila namenjena vsem evropskim državam, tudi SZ in njenim zaveznicam. Komunisti denarja niso sprejeli, ker niso hotele sprejeti imperialističnega denarja.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2000"/>
                                        <p:tgtEl>
                                          <p:spTgt spid="12291">
                                            <p:txEl>
                                              <p:pRg st="0" end="0"/>
                                            </p:txEl>
                                          </p:spTgt>
                                        </p:tgtEl>
                                        <p:attrNameLst>
                                          <p:attrName>ppt_w</p:attrName>
                                        </p:attrNameLst>
                                      </p:cBhvr>
                                      <p:tavLst>
                                        <p:tav tm="0">
                                          <p:val>
                                            <p:strVal val="ppt_w"/>
                                          </p:val>
                                        </p:tav>
                                        <p:tav tm="100000">
                                          <p:val>
                                            <p:fltVal val="0"/>
                                          </p:val>
                                        </p:tav>
                                      </p:tavLst>
                                    </p:anim>
                                    <p:anim calcmode="lin" valueType="num">
                                      <p:cBhvr>
                                        <p:cTn id="7" dur="2000"/>
                                        <p:tgtEl>
                                          <p:spTgt spid="12291">
                                            <p:txEl>
                                              <p:pRg st="0" end="0"/>
                                            </p:txEl>
                                          </p:spTgt>
                                        </p:tgtEl>
                                        <p:attrNameLst>
                                          <p:attrName>ppt_h</p:attrName>
                                        </p:attrNameLst>
                                      </p:cBhvr>
                                      <p:tavLst>
                                        <p:tav tm="0">
                                          <p:val>
                                            <p:strVal val="ppt_h"/>
                                          </p:val>
                                        </p:tav>
                                        <p:tav tm="100000">
                                          <p:val>
                                            <p:fltVal val="0"/>
                                          </p:val>
                                        </p:tav>
                                      </p:tavLst>
                                    </p:anim>
                                    <p:animEffect transition="out" filter="fade">
                                      <p:cBhvr>
                                        <p:cTn id="8" dur="2000"/>
                                        <p:tgtEl>
                                          <p:spTgt spid="12291">
                                            <p:txEl>
                                              <p:pRg st="0" end="0"/>
                                            </p:txEl>
                                          </p:spTgt>
                                        </p:tgtEl>
                                      </p:cBhvr>
                                    </p:animEffect>
                                    <p:set>
                                      <p:cBhvr>
                                        <p:cTn id="9" dur="1" fill="hold">
                                          <p:stCondLst>
                                            <p:cond delay="1999"/>
                                          </p:stCondLst>
                                        </p:cTn>
                                        <p:tgtEl>
                                          <p:spTgt spid="12291">
                                            <p:txEl>
                                              <p:pRg st="0" end="0"/>
                                            </p:txEl>
                                          </p:spTgt>
                                        </p:tgtEl>
                                        <p:attrNameLst>
                                          <p:attrName>style.visibility</p:attrName>
                                        </p:attrNameLst>
                                      </p:cBhvr>
                                      <p:to>
                                        <p:strVal val="hidden"/>
                                      </p:to>
                                    </p:set>
                                  </p:childTnLst>
                                </p:cTn>
                              </p:par>
                              <p:par>
                                <p:cTn id="10" presetID="53" presetClass="exit" presetSubtype="0" fill="hold" nodeType="withEffect">
                                  <p:stCondLst>
                                    <p:cond delay="0"/>
                                  </p:stCondLst>
                                  <p:childTnLst>
                                    <p:anim calcmode="lin" valueType="num">
                                      <p:cBhvr>
                                        <p:cTn id="11" dur="2000"/>
                                        <p:tgtEl>
                                          <p:spTgt spid="12291">
                                            <p:txEl>
                                              <p:pRg st="2" end="2"/>
                                            </p:txEl>
                                          </p:spTgt>
                                        </p:tgtEl>
                                        <p:attrNameLst>
                                          <p:attrName>ppt_w</p:attrName>
                                        </p:attrNameLst>
                                      </p:cBhvr>
                                      <p:tavLst>
                                        <p:tav tm="0">
                                          <p:val>
                                            <p:strVal val="ppt_w"/>
                                          </p:val>
                                        </p:tav>
                                        <p:tav tm="100000">
                                          <p:val>
                                            <p:fltVal val="0"/>
                                          </p:val>
                                        </p:tav>
                                      </p:tavLst>
                                    </p:anim>
                                    <p:anim calcmode="lin" valueType="num">
                                      <p:cBhvr>
                                        <p:cTn id="12" dur="2000"/>
                                        <p:tgtEl>
                                          <p:spTgt spid="12291">
                                            <p:txEl>
                                              <p:pRg st="2" end="2"/>
                                            </p:txEl>
                                          </p:spTgt>
                                        </p:tgtEl>
                                        <p:attrNameLst>
                                          <p:attrName>ppt_h</p:attrName>
                                        </p:attrNameLst>
                                      </p:cBhvr>
                                      <p:tavLst>
                                        <p:tav tm="0">
                                          <p:val>
                                            <p:strVal val="ppt_h"/>
                                          </p:val>
                                        </p:tav>
                                        <p:tav tm="100000">
                                          <p:val>
                                            <p:fltVal val="0"/>
                                          </p:val>
                                        </p:tav>
                                      </p:tavLst>
                                    </p:anim>
                                    <p:animEffect transition="out" filter="fade">
                                      <p:cBhvr>
                                        <p:cTn id="13" dur="2000"/>
                                        <p:tgtEl>
                                          <p:spTgt spid="12291">
                                            <p:txEl>
                                              <p:pRg st="2" end="2"/>
                                            </p:txEl>
                                          </p:spTgt>
                                        </p:tgtEl>
                                      </p:cBhvr>
                                    </p:animEffect>
                                    <p:set>
                                      <p:cBhvr>
                                        <p:cTn id="14" dur="1" fill="hold">
                                          <p:stCondLst>
                                            <p:cond delay="1999"/>
                                          </p:stCondLst>
                                        </p:cTn>
                                        <p:tgtEl>
                                          <p:spTgt spid="12291">
                                            <p:txEl>
                                              <p:pRg st="2" end="2"/>
                                            </p:txEl>
                                          </p:spTgt>
                                        </p:tgtEl>
                                        <p:attrNameLst>
                                          <p:attrName>style.visibility</p:attrName>
                                        </p:attrNameLst>
                                      </p:cBhvr>
                                      <p:to>
                                        <p:strVal val="hidden"/>
                                      </p:to>
                                    </p:set>
                                  </p:childTnLst>
                                </p:cTn>
                              </p:par>
                              <p:par>
                                <p:cTn id="15" presetID="53" presetClass="exit" presetSubtype="0" fill="hold" nodeType="withEffect">
                                  <p:stCondLst>
                                    <p:cond delay="0"/>
                                  </p:stCondLst>
                                  <p:childTnLst>
                                    <p:anim calcmode="lin" valueType="num">
                                      <p:cBhvr>
                                        <p:cTn id="16" dur="2000"/>
                                        <p:tgtEl>
                                          <p:spTgt spid="12291">
                                            <p:txEl>
                                              <p:pRg st="4" end="4"/>
                                            </p:txEl>
                                          </p:spTgt>
                                        </p:tgtEl>
                                        <p:attrNameLst>
                                          <p:attrName>ppt_w</p:attrName>
                                        </p:attrNameLst>
                                      </p:cBhvr>
                                      <p:tavLst>
                                        <p:tav tm="0">
                                          <p:val>
                                            <p:strVal val="ppt_w"/>
                                          </p:val>
                                        </p:tav>
                                        <p:tav tm="100000">
                                          <p:val>
                                            <p:fltVal val="0"/>
                                          </p:val>
                                        </p:tav>
                                      </p:tavLst>
                                    </p:anim>
                                    <p:anim calcmode="lin" valueType="num">
                                      <p:cBhvr>
                                        <p:cTn id="17" dur="2000"/>
                                        <p:tgtEl>
                                          <p:spTgt spid="12291">
                                            <p:txEl>
                                              <p:pRg st="4" end="4"/>
                                            </p:txEl>
                                          </p:spTgt>
                                        </p:tgtEl>
                                        <p:attrNameLst>
                                          <p:attrName>ppt_h</p:attrName>
                                        </p:attrNameLst>
                                      </p:cBhvr>
                                      <p:tavLst>
                                        <p:tav tm="0">
                                          <p:val>
                                            <p:strVal val="ppt_h"/>
                                          </p:val>
                                        </p:tav>
                                        <p:tav tm="100000">
                                          <p:val>
                                            <p:fltVal val="0"/>
                                          </p:val>
                                        </p:tav>
                                      </p:tavLst>
                                    </p:anim>
                                    <p:animEffect transition="out" filter="fade">
                                      <p:cBhvr>
                                        <p:cTn id="18" dur="2000"/>
                                        <p:tgtEl>
                                          <p:spTgt spid="12291">
                                            <p:txEl>
                                              <p:pRg st="4" end="4"/>
                                            </p:txEl>
                                          </p:spTgt>
                                        </p:tgtEl>
                                      </p:cBhvr>
                                    </p:animEffect>
                                    <p:set>
                                      <p:cBhvr>
                                        <p:cTn id="19" dur="1" fill="hold">
                                          <p:stCondLst>
                                            <p:cond delay="1999"/>
                                          </p:stCondLst>
                                        </p:cTn>
                                        <p:tgtEl>
                                          <p:spTgt spid="12291">
                                            <p:txEl>
                                              <p:pRg st="4" end="4"/>
                                            </p:txEl>
                                          </p:spTgt>
                                        </p:tgtEl>
                                        <p:attrNameLst>
                                          <p:attrName>style.visibility</p:attrName>
                                        </p:attrNameLst>
                                      </p:cBhvr>
                                      <p:to>
                                        <p:strVal val="hidden"/>
                                      </p:to>
                                    </p:set>
                                  </p:childTnLst>
                                </p:cTn>
                              </p:par>
                              <p:par>
                                <p:cTn id="20" presetID="53" presetClass="exit" presetSubtype="0" fill="hold" nodeType="withEffect">
                                  <p:stCondLst>
                                    <p:cond delay="0"/>
                                  </p:stCondLst>
                                  <p:childTnLst>
                                    <p:anim calcmode="lin" valueType="num">
                                      <p:cBhvr>
                                        <p:cTn id="21" dur="2000"/>
                                        <p:tgtEl>
                                          <p:spTgt spid="12291">
                                            <p:txEl>
                                              <p:pRg st="6" end="6"/>
                                            </p:txEl>
                                          </p:spTgt>
                                        </p:tgtEl>
                                        <p:attrNameLst>
                                          <p:attrName>ppt_w</p:attrName>
                                        </p:attrNameLst>
                                      </p:cBhvr>
                                      <p:tavLst>
                                        <p:tav tm="0">
                                          <p:val>
                                            <p:strVal val="ppt_w"/>
                                          </p:val>
                                        </p:tav>
                                        <p:tav tm="100000">
                                          <p:val>
                                            <p:fltVal val="0"/>
                                          </p:val>
                                        </p:tav>
                                      </p:tavLst>
                                    </p:anim>
                                    <p:anim calcmode="lin" valueType="num">
                                      <p:cBhvr>
                                        <p:cTn id="22" dur="2000"/>
                                        <p:tgtEl>
                                          <p:spTgt spid="12291">
                                            <p:txEl>
                                              <p:pRg st="6" end="6"/>
                                            </p:txEl>
                                          </p:spTgt>
                                        </p:tgtEl>
                                        <p:attrNameLst>
                                          <p:attrName>ppt_h</p:attrName>
                                        </p:attrNameLst>
                                      </p:cBhvr>
                                      <p:tavLst>
                                        <p:tav tm="0">
                                          <p:val>
                                            <p:strVal val="ppt_h"/>
                                          </p:val>
                                        </p:tav>
                                        <p:tav tm="100000">
                                          <p:val>
                                            <p:fltVal val="0"/>
                                          </p:val>
                                        </p:tav>
                                      </p:tavLst>
                                    </p:anim>
                                    <p:animEffect transition="out" filter="fade">
                                      <p:cBhvr>
                                        <p:cTn id="23" dur="2000"/>
                                        <p:tgtEl>
                                          <p:spTgt spid="12291">
                                            <p:txEl>
                                              <p:pRg st="6" end="6"/>
                                            </p:txEl>
                                          </p:spTgt>
                                        </p:tgtEl>
                                      </p:cBhvr>
                                    </p:animEffect>
                                    <p:set>
                                      <p:cBhvr>
                                        <p:cTn id="24" dur="1" fill="hold">
                                          <p:stCondLst>
                                            <p:cond delay="1999"/>
                                          </p:stCondLst>
                                        </p:cTn>
                                        <p:tgtEl>
                                          <p:spTgt spid="12291">
                                            <p:txEl>
                                              <p:pRg st="6" end="6"/>
                                            </p:txEl>
                                          </p:spTgt>
                                        </p:tgtEl>
                                        <p:attrNameLst>
                                          <p:attrName>style.visibility</p:attrName>
                                        </p:attrNameLst>
                                      </p:cBhvr>
                                      <p:to>
                                        <p:strVal val="hidden"/>
                                      </p:to>
                                    </p:set>
                                  </p:childTnLst>
                                </p:cTn>
                              </p:par>
                              <p:par>
                                <p:cTn id="25" presetID="53" presetClass="exit" presetSubtype="0" fill="hold" nodeType="withEffect">
                                  <p:stCondLst>
                                    <p:cond delay="0"/>
                                  </p:stCondLst>
                                  <p:childTnLst>
                                    <p:anim calcmode="lin" valueType="num">
                                      <p:cBhvr>
                                        <p:cTn id="26" dur="2000"/>
                                        <p:tgtEl>
                                          <p:spTgt spid="12291">
                                            <p:txEl>
                                              <p:pRg st="8" end="8"/>
                                            </p:txEl>
                                          </p:spTgt>
                                        </p:tgtEl>
                                        <p:attrNameLst>
                                          <p:attrName>ppt_w</p:attrName>
                                        </p:attrNameLst>
                                      </p:cBhvr>
                                      <p:tavLst>
                                        <p:tav tm="0">
                                          <p:val>
                                            <p:strVal val="ppt_w"/>
                                          </p:val>
                                        </p:tav>
                                        <p:tav tm="100000">
                                          <p:val>
                                            <p:fltVal val="0"/>
                                          </p:val>
                                        </p:tav>
                                      </p:tavLst>
                                    </p:anim>
                                    <p:anim calcmode="lin" valueType="num">
                                      <p:cBhvr>
                                        <p:cTn id="27" dur="2000"/>
                                        <p:tgtEl>
                                          <p:spTgt spid="12291">
                                            <p:txEl>
                                              <p:pRg st="8" end="8"/>
                                            </p:txEl>
                                          </p:spTgt>
                                        </p:tgtEl>
                                        <p:attrNameLst>
                                          <p:attrName>ppt_h</p:attrName>
                                        </p:attrNameLst>
                                      </p:cBhvr>
                                      <p:tavLst>
                                        <p:tav tm="0">
                                          <p:val>
                                            <p:strVal val="ppt_h"/>
                                          </p:val>
                                        </p:tav>
                                        <p:tav tm="100000">
                                          <p:val>
                                            <p:fltVal val="0"/>
                                          </p:val>
                                        </p:tav>
                                      </p:tavLst>
                                    </p:anim>
                                    <p:animEffect transition="out" filter="fade">
                                      <p:cBhvr>
                                        <p:cTn id="28" dur="2000"/>
                                        <p:tgtEl>
                                          <p:spTgt spid="12291">
                                            <p:txEl>
                                              <p:pRg st="8" end="8"/>
                                            </p:txEl>
                                          </p:spTgt>
                                        </p:tgtEl>
                                      </p:cBhvr>
                                    </p:animEffect>
                                    <p:set>
                                      <p:cBhvr>
                                        <p:cTn id="29" dur="1" fill="hold">
                                          <p:stCondLst>
                                            <p:cond delay="1999"/>
                                          </p:stCondLst>
                                        </p:cTn>
                                        <p:tgtEl>
                                          <p:spTgt spid="12291">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0318B53-39D5-41E3-8D63-CBF36E11FA21}"/>
              </a:ext>
            </a:extLst>
          </p:cNvPr>
          <p:cNvSpPr>
            <a:spLocks noGrp="1" noChangeArrowheads="1"/>
          </p:cNvSpPr>
          <p:nvPr>
            <p:ph type="title"/>
          </p:nvPr>
        </p:nvSpPr>
        <p:spPr/>
        <p:txBody>
          <a:bodyPr/>
          <a:lstStyle/>
          <a:p>
            <a:r>
              <a:rPr lang="sl-SI" altLang="sl-SI">
                <a:solidFill>
                  <a:schemeClr val="accent2"/>
                </a:solidFill>
              </a:rPr>
              <a:t>Informbiro</a:t>
            </a:r>
          </a:p>
        </p:txBody>
      </p:sp>
      <p:sp>
        <p:nvSpPr>
          <p:cNvPr id="13315" name="Rectangle 3">
            <a:extLst>
              <a:ext uri="{FF2B5EF4-FFF2-40B4-BE49-F238E27FC236}">
                <a16:creationId xmlns:a16="http://schemas.microsoft.com/office/drawing/2014/main" id="{693962CF-F8B5-4376-9BD6-DF4C18623FB5}"/>
              </a:ext>
            </a:extLst>
          </p:cNvPr>
          <p:cNvSpPr>
            <a:spLocks noGrp="1" noChangeArrowheads="1"/>
          </p:cNvSpPr>
          <p:nvPr>
            <p:ph type="body" idx="1"/>
          </p:nvPr>
        </p:nvSpPr>
        <p:spPr>
          <a:xfrm>
            <a:off x="457200" y="1412875"/>
            <a:ext cx="8229600" cy="5184775"/>
          </a:xfrm>
        </p:spPr>
        <p:txBody>
          <a:bodyPr/>
          <a:lstStyle/>
          <a:p>
            <a:pPr>
              <a:lnSpc>
                <a:spcPct val="80000"/>
              </a:lnSpc>
            </a:pPr>
            <a:r>
              <a:rPr lang="sl-SI" altLang="sl-SI" sz="2000" b="1"/>
              <a:t>Informbiro</a:t>
            </a:r>
            <a:r>
              <a:rPr lang="sl-SI" altLang="sl-SI" sz="2000"/>
              <a:t> je kratica za Komunistični informacijski biro (1947-1955), nekakšno povezovalno organizacijo vseh komunističnih strank in kasneje komunističnih držav v Evropi, ustanovljeno z namenom, da rešuje medsebojna vprašanja komunističnih strank, da enotno nastopa v svetu v imenu komunizma in da obvešča javnost o stanju Komunističnih partij. Organizacija je bila pod neposrednim vodstvom Stalina. </a:t>
            </a:r>
          </a:p>
          <a:p>
            <a:pPr>
              <a:lnSpc>
                <a:spcPct val="80000"/>
              </a:lnSpc>
            </a:pPr>
            <a:endParaRPr lang="sl-SI" altLang="sl-SI" sz="2000"/>
          </a:p>
          <a:p>
            <a:pPr>
              <a:lnSpc>
                <a:spcPct val="80000"/>
              </a:lnSpc>
            </a:pPr>
            <a:r>
              <a:rPr lang="sl-SI" altLang="sl-SI" sz="2000"/>
              <a:t>Stalin je obtožil Komunistično partijo Jugoslavije (KPJ) za sovražen odnos do Sovjetske zveze (ZSSR) in jo izključil iz te organizacije. Resničen razlog za spopad je bil spor med Stalinom in Titom, ker je slednji po drugi svetovni vojni želel večjo stopnjo samostojnega odločanja v jugoslovanski politiki. Ker so nekateri jugoslovanski komunisti podprli Stalina je jugoslovanska oblast začela izvajati aretacije in likvidacije tako imenovanih Informbirojevcev.</a:t>
            </a:r>
          </a:p>
          <a:p>
            <a:pPr>
              <a:lnSpc>
                <a:spcPct val="80000"/>
              </a:lnSpc>
            </a:pPr>
            <a:endParaRPr lang="sl-SI" altLang="sl-SI" sz="2000"/>
          </a:p>
          <a:p>
            <a:pPr>
              <a:lnSpc>
                <a:spcPct val="80000"/>
              </a:lnSpc>
            </a:pPr>
            <a:r>
              <a:rPr lang="sl-SI" altLang="sl-SI" sz="2000"/>
              <a:t> Leta 1949 je Tito ustanovil Goli otok, koncentracijsko taborišče za tiste, ki so ali naj bi podpirali Stalina. Spor med Sovjetsko zvezo in Jugoslavijo se je končal po Stalinovi smrti.</a:t>
            </a:r>
          </a:p>
        </p:txBody>
      </p:sp>
      <p:pic>
        <p:nvPicPr>
          <p:cNvPr id="13319" name="Picture 7" descr="slika-INFORMBIRO-sta-je-to-Savo-Krzavac-52674x400">
            <a:extLst>
              <a:ext uri="{FF2B5EF4-FFF2-40B4-BE49-F238E27FC236}">
                <a16:creationId xmlns:a16="http://schemas.microsoft.com/office/drawing/2014/main" id="{493B9DC3-E22E-4784-B7E7-0DA4C6085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525" y="1268413"/>
            <a:ext cx="4116388" cy="5113337"/>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nformbiro">
            <a:extLst>
              <a:ext uri="{FF2B5EF4-FFF2-40B4-BE49-F238E27FC236}">
                <a16:creationId xmlns:a16="http://schemas.microsoft.com/office/drawing/2014/main" id="{B1087538-6919-453E-B734-AE55E8684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9144000" cy="5589587"/>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tito_in_stalin">
            <a:extLst>
              <a:ext uri="{FF2B5EF4-FFF2-40B4-BE49-F238E27FC236}">
                <a16:creationId xmlns:a16="http://schemas.microsoft.com/office/drawing/2014/main" id="{E6B157CF-989C-40B7-A278-D44E347C0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68413"/>
            <a:ext cx="9144000" cy="558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strips(downLeft)">
                                      <p:cBhvr>
                                        <p:cTn id="7" dur="500"/>
                                        <p:tgtEl>
                                          <p:spTgt spid="13320"/>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13320"/>
                                        </p:tgtEl>
                                        <p:attrNameLst>
                                          <p:attrName>style.visibility</p:attrName>
                                        </p:attrNameLst>
                                      </p:cBhvr>
                                      <p:to>
                                        <p:strVal val="hidden"/>
                                      </p:to>
                                    </p:set>
                                  </p:childTnLst>
                                </p:cTn>
                              </p:par>
                            </p:childTnLst>
                          </p:cTn>
                        </p:par>
                        <p:par>
                          <p:cTn id="15" fill="hold" nodeType="afterGroup">
                            <p:stCondLst>
                              <p:cond delay="0"/>
                            </p:stCondLst>
                            <p:childTnLst>
                              <p:par>
                                <p:cTn id="16" presetID="1" presetClass="entr" presetSubtype="0" fill="hold" nodeType="afterEffect">
                                  <p:stCondLst>
                                    <p:cond delay="2500"/>
                                  </p:stCondLst>
                                  <p:childTnLst>
                                    <p:set>
                                      <p:cBhvr>
                                        <p:cTn id="17" dur="1" fill="hold">
                                          <p:stCondLst>
                                            <p:cond delay="0"/>
                                          </p:stCondLst>
                                        </p:cTn>
                                        <p:tgtEl>
                                          <p:spTgt spid="13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8067F30-36C3-49BE-A5EE-3D43CE72DBEA}"/>
              </a:ext>
            </a:extLst>
          </p:cNvPr>
          <p:cNvSpPr>
            <a:spLocks noGrp="1" noChangeArrowheads="1"/>
          </p:cNvSpPr>
          <p:nvPr>
            <p:ph type="title"/>
          </p:nvPr>
        </p:nvSpPr>
        <p:spPr>
          <a:xfrm>
            <a:off x="468313" y="115888"/>
            <a:ext cx="8229600" cy="1143000"/>
          </a:xfrm>
        </p:spPr>
        <p:txBody>
          <a:bodyPr/>
          <a:lstStyle/>
          <a:p>
            <a:r>
              <a:rPr lang="sl-SI" altLang="sl-SI">
                <a:solidFill>
                  <a:schemeClr val="accent2"/>
                </a:solidFill>
              </a:rPr>
              <a:t>NATO in EGS</a:t>
            </a:r>
          </a:p>
        </p:txBody>
      </p:sp>
      <p:sp>
        <p:nvSpPr>
          <p:cNvPr id="14339" name="Rectangle 3">
            <a:extLst>
              <a:ext uri="{FF2B5EF4-FFF2-40B4-BE49-F238E27FC236}">
                <a16:creationId xmlns:a16="http://schemas.microsoft.com/office/drawing/2014/main" id="{BB479593-1340-4CA4-AA4C-D4F141E3D3CF}"/>
              </a:ext>
            </a:extLst>
          </p:cNvPr>
          <p:cNvSpPr>
            <a:spLocks noGrp="1" noChangeArrowheads="1"/>
          </p:cNvSpPr>
          <p:nvPr>
            <p:ph type="body" idx="1"/>
          </p:nvPr>
        </p:nvSpPr>
        <p:spPr>
          <a:xfrm>
            <a:off x="323850" y="1601788"/>
            <a:ext cx="4752975" cy="5256212"/>
          </a:xfrm>
        </p:spPr>
        <p:txBody>
          <a:bodyPr/>
          <a:lstStyle/>
          <a:p>
            <a:pPr>
              <a:lnSpc>
                <a:spcPct val="80000"/>
              </a:lnSpc>
            </a:pPr>
            <a:r>
              <a:rPr lang="sl-SI" altLang="sl-SI" sz="2000"/>
              <a:t>Po slabih desetih letih od začetka upora proti komunizmu, so ZDA sklenile kar 43 različnih pogodb o vojaškem zavezništvu. Tako so z vojaško-političnimi zvezami povsem obkolile SZ.</a:t>
            </a:r>
          </a:p>
          <a:p>
            <a:pPr>
              <a:lnSpc>
                <a:spcPct val="80000"/>
              </a:lnSpc>
            </a:pPr>
            <a:endParaRPr lang="sl-SI" altLang="sl-SI" sz="2000"/>
          </a:p>
          <a:p>
            <a:pPr>
              <a:lnSpc>
                <a:spcPct val="80000"/>
              </a:lnSpc>
            </a:pPr>
            <a:r>
              <a:rPr lang="sl-SI" altLang="sl-SI" sz="2000"/>
              <a:t>Najpomembnejša vojaška zveza je bil Severnoatlantski pakt (NATO), ustanovljen v Washingtonu (1949). Vanj se je vključilo več zahodnoevropskih držav. Sredi 90. let, po propadu komunizma, se je vloga Nata zelo spremenila.</a:t>
            </a:r>
          </a:p>
          <a:p>
            <a:pPr>
              <a:lnSpc>
                <a:spcPct val="80000"/>
              </a:lnSpc>
            </a:pPr>
            <a:endParaRPr lang="sl-SI" altLang="sl-SI" sz="2000"/>
          </a:p>
          <a:p>
            <a:pPr>
              <a:lnSpc>
                <a:spcPct val="80000"/>
              </a:lnSpc>
            </a:pPr>
            <a:r>
              <a:rPr lang="sl-SI" altLang="sl-SI" sz="2000"/>
              <a:t>Pomembno je bilo tudi gospodarsko povezovanje zahodnih držav, ki je pripeljalo do ustanovitve Evropske gospodarske skupnosti (EGS) leta 1957.</a:t>
            </a:r>
          </a:p>
        </p:txBody>
      </p:sp>
      <p:pic>
        <p:nvPicPr>
          <p:cNvPr id="14340" name="Picture 4">
            <a:extLst>
              <a:ext uri="{FF2B5EF4-FFF2-40B4-BE49-F238E27FC236}">
                <a16:creationId xmlns:a16="http://schemas.microsoft.com/office/drawing/2014/main" id="{4EDD6D39-8786-4D26-8C52-B70E9BA01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341438"/>
            <a:ext cx="4105275"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a:extLst>
              <a:ext uri="{FF2B5EF4-FFF2-40B4-BE49-F238E27FC236}">
                <a16:creationId xmlns:a16="http://schemas.microsoft.com/office/drawing/2014/main" id="{246152B8-541E-4B46-A769-2392467CB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edge">
                                      <p:cBhvr>
                                        <p:cTn id="7" dur="3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B079285-08B0-4D92-A5C9-9528231154C8}"/>
              </a:ext>
            </a:extLst>
          </p:cNvPr>
          <p:cNvSpPr>
            <a:spLocks noGrp="1" noChangeArrowheads="1"/>
          </p:cNvSpPr>
          <p:nvPr>
            <p:ph type="title"/>
          </p:nvPr>
        </p:nvSpPr>
        <p:spPr/>
        <p:txBody>
          <a:bodyPr/>
          <a:lstStyle/>
          <a:p>
            <a:endParaRPr lang="sl-SI" altLang="sl-SI"/>
          </a:p>
        </p:txBody>
      </p:sp>
      <p:sp>
        <p:nvSpPr>
          <p:cNvPr id="15363" name="Rectangle 3">
            <a:extLst>
              <a:ext uri="{FF2B5EF4-FFF2-40B4-BE49-F238E27FC236}">
                <a16:creationId xmlns:a16="http://schemas.microsoft.com/office/drawing/2014/main" id="{F132CAC7-8405-4636-8D99-71F09FE0519E}"/>
              </a:ext>
            </a:extLst>
          </p:cNvPr>
          <p:cNvSpPr>
            <a:spLocks noGrp="1" noChangeArrowheads="1"/>
          </p:cNvSpPr>
          <p:nvPr>
            <p:ph type="body" idx="1"/>
          </p:nvPr>
        </p:nvSpPr>
        <p:spPr/>
        <p:txBody>
          <a:bodyPr/>
          <a:lstStyle/>
          <a:p>
            <a:endParaRPr lang="sl-SI" altLang="sl-SI"/>
          </a:p>
        </p:txBody>
      </p:sp>
      <p:pic>
        <p:nvPicPr>
          <p:cNvPr id="15364" name="Picture 4">
            <a:extLst>
              <a:ext uri="{FF2B5EF4-FFF2-40B4-BE49-F238E27FC236}">
                <a16:creationId xmlns:a16="http://schemas.microsoft.com/office/drawing/2014/main" id="{3304D9F4-1DBA-49D0-8D8A-2BC59F00C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is-this-tomorrow">
            <a:extLst>
              <a:ext uri="{FF2B5EF4-FFF2-40B4-BE49-F238E27FC236}">
                <a16:creationId xmlns:a16="http://schemas.microsoft.com/office/drawing/2014/main" id="{55D63875-C98F-48D6-882B-EF916D3F9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433387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arikatura">
            <a:extLst>
              <a:ext uri="{FF2B5EF4-FFF2-40B4-BE49-F238E27FC236}">
                <a16:creationId xmlns:a16="http://schemas.microsoft.com/office/drawing/2014/main" id="{2A857422-DFC4-4956-B8C8-A9F5148D2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013" y="0"/>
            <a:ext cx="4852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a:extLst>
              <a:ext uri="{FF2B5EF4-FFF2-40B4-BE49-F238E27FC236}">
                <a16:creationId xmlns:a16="http://schemas.microsoft.com/office/drawing/2014/main" id="{2492FA88-F648-48A1-A075-8751576A15A5}"/>
              </a:ext>
            </a:extLst>
          </p:cNvPr>
          <p:cNvSpPr>
            <a:spLocks noGrp="1" noChangeArrowheads="1"/>
          </p:cNvSpPr>
          <p:nvPr>
            <p:ph type="title"/>
          </p:nvPr>
        </p:nvSpPr>
        <p:spPr/>
        <p:txBody>
          <a:bodyPr/>
          <a:lstStyle/>
          <a:p>
            <a:r>
              <a:rPr lang="sl-SI" altLang="sl-SI" b="1" u="sng">
                <a:solidFill>
                  <a:srgbClr val="FF0000"/>
                </a:solidFill>
              </a:rPr>
              <a:t>Hladna vojna</a:t>
            </a:r>
          </a:p>
        </p:txBody>
      </p:sp>
      <p:sp>
        <p:nvSpPr>
          <p:cNvPr id="3075" name="Rectangle 3">
            <a:extLst>
              <a:ext uri="{FF2B5EF4-FFF2-40B4-BE49-F238E27FC236}">
                <a16:creationId xmlns:a16="http://schemas.microsoft.com/office/drawing/2014/main" id="{6CE9BFDD-227A-4C94-9A30-5B21E9A62F22}"/>
              </a:ext>
            </a:extLst>
          </p:cNvPr>
          <p:cNvSpPr>
            <a:spLocks noGrp="1" noChangeArrowheads="1"/>
          </p:cNvSpPr>
          <p:nvPr>
            <p:ph type="body" idx="1"/>
          </p:nvPr>
        </p:nvSpPr>
        <p:spPr>
          <a:xfrm>
            <a:off x="457200" y="1600200"/>
            <a:ext cx="8229600" cy="4637088"/>
          </a:xfrm>
          <a:noFill/>
          <a:extLst>
            <a:ext uri="{909E8E84-426E-40DD-AFC4-6F175D3DCCD1}">
              <a14:hiddenFill xmlns:a14="http://schemas.microsoft.com/office/drawing/2010/main">
                <a:solidFill>
                  <a:srgbClr val="000000">
                    <a:alpha val="62000"/>
                  </a:srgbClr>
                </a:solidFill>
              </a14:hiddenFill>
            </a:ext>
          </a:extLst>
        </p:spPr>
        <p:txBody>
          <a:bodyPr/>
          <a:lstStyle/>
          <a:p>
            <a:pPr>
              <a:lnSpc>
                <a:spcPct val="90000"/>
              </a:lnSpc>
            </a:pPr>
            <a:r>
              <a:rPr lang="sl-SI" altLang="sl-SI" sz="2000" b="1">
                <a:solidFill>
                  <a:schemeClr val="bg1"/>
                </a:solidFill>
              </a:rPr>
              <a:t>Hladna vojna</a:t>
            </a:r>
            <a:r>
              <a:rPr lang="sl-SI" altLang="sl-SI" sz="2000">
                <a:solidFill>
                  <a:schemeClr val="bg1"/>
                </a:solidFill>
              </a:rPr>
              <a:t> je oznaka za napeto politično stanje, ki je trajalo od konca  druge svetovne vojne (1945) do razpada Sovjetske zveze (1990). Po nekaterih trditvah se je hladna vojna končala že v sedemdesetih letih prejšnjega stoletja, ko so se umirile nekatere večje napetosti med vzhodnim in zahodnim blokom.</a:t>
            </a:r>
          </a:p>
          <a:p>
            <a:pPr>
              <a:lnSpc>
                <a:spcPct val="90000"/>
              </a:lnSpc>
            </a:pPr>
            <a:endParaRPr lang="sl-SI" altLang="sl-SI" sz="2000">
              <a:solidFill>
                <a:schemeClr val="bg1"/>
              </a:solidFill>
            </a:endParaRPr>
          </a:p>
          <a:p>
            <a:pPr>
              <a:lnSpc>
                <a:spcPct val="90000"/>
              </a:lnSpc>
            </a:pPr>
            <a:r>
              <a:rPr lang="sl-SI" altLang="sl-SI" sz="2000">
                <a:solidFill>
                  <a:schemeClr val="bg1"/>
                </a:solidFill>
              </a:rPr>
              <a:t>Zaradi razlik med Sovjetsko zvezo (komunizem, socializem) in zvezo NATO (kapitalizem) je nastalo napeto stanje, ki pa ni izbruhnilo zaradi obojestranskega straha pred totalno ali celo jedrsko vojno.</a:t>
            </a:r>
          </a:p>
          <a:p>
            <a:pPr>
              <a:lnSpc>
                <a:spcPct val="90000"/>
              </a:lnSpc>
            </a:pPr>
            <a:endParaRPr lang="sl-SI" altLang="sl-SI" sz="2000">
              <a:solidFill>
                <a:schemeClr val="bg1"/>
              </a:solidFill>
            </a:endParaRPr>
          </a:p>
          <a:p>
            <a:pPr>
              <a:lnSpc>
                <a:spcPct val="90000"/>
              </a:lnSpc>
            </a:pPr>
            <a:r>
              <a:rPr lang="sl-SI" altLang="sl-SI" sz="2000">
                <a:solidFill>
                  <a:schemeClr val="bg1"/>
                </a:solidFill>
              </a:rPr>
              <a:t>Namesto tega sta se oba nasprotujoča bloka bojevala preko posrednikov; sodelovala sta v vojnah tretjega sveta kot svetovalni sili, a neposredno se nista spopadli.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3075">
                                            <p:txEl>
                                              <p:pRg st="0" end="0"/>
                                            </p:txEl>
                                          </p:spTgt>
                                        </p:tgtEl>
                                      </p:cBhvr>
                                    </p:animEffect>
                                    <p:set>
                                      <p:cBhvr>
                                        <p:cTn id="7" dur="1" fill="hold">
                                          <p:stCondLst>
                                            <p:cond delay="1999"/>
                                          </p:stCondLst>
                                        </p:cTn>
                                        <p:tgtEl>
                                          <p:spTgt spid="3075">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075">
                                            <p:txEl>
                                              <p:pRg st="2" end="2"/>
                                            </p:txEl>
                                          </p:spTgt>
                                        </p:tgtEl>
                                      </p:cBhvr>
                                    </p:animEffect>
                                    <p:set>
                                      <p:cBhvr>
                                        <p:cTn id="10" dur="1" fill="hold">
                                          <p:stCondLst>
                                            <p:cond delay="1999"/>
                                          </p:stCondLst>
                                        </p:cTn>
                                        <p:tgtEl>
                                          <p:spTgt spid="3075">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075">
                                            <p:txEl>
                                              <p:pRg st="4" end="4"/>
                                            </p:txEl>
                                          </p:spTgt>
                                        </p:tgtEl>
                                      </p:cBhvr>
                                    </p:animEffect>
                                    <p:set>
                                      <p:cBhvr>
                                        <p:cTn id="13" dur="1" fill="hold">
                                          <p:stCondLst>
                                            <p:cond delay="1999"/>
                                          </p:stCondLst>
                                        </p:cTn>
                                        <p:tgtEl>
                                          <p:spTgt spid="307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2643F3CC-7C06-409D-AFAC-570C3764B6EE}"/>
              </a:ext>
            </a:extLst>
          </p:cNvPr>
          <p:cNvSpPr>
            <a:spLocks noGrp="1" noChangeArrowheads="1"/>
          </p:cNvSpPr>
          <p:nvPr>
            <p:ph type="body" idx="1"/>
          </p:nvPr>
        </p:nvSpPr>
        <p:spPr>
          <a:xfrm>
            <a:off x="0" y="0"/>
            <a:ext cx="9144000" cy="6669088"/>
          </a:xfrm>
        </p:spPr>
        <p:txBody>
          <a:bodyPr/>
          <a:lstStyle/>
          <a:p>
            <a:pPr>
              <a:lnSpc>
                <a:spcPct val="80000"/>
              </a:lnSpc>
            </a:pPr>
            <a:r>
              <a:rPr lang="sl-SI" altLang="sl-SI" sz="2000"/>
              <a:t>Odnosi med zahodnimi zavezniki (tj. ZDA, Francijo in Veliko Britanijo) in ZSSR so se začeli krhati kmalu po koncu 2. svetovne vojne. </a:t>
            </a:r>
          </a:p>
          <a:p>
            <a:pPr>
              <a:lnSpc>
                <a:spcPct val="80000"/>
              </a:lnSpc>
            </a:pPr>
            <a:endParaRPr lang="sl-SI" altLang="sl-SI" sz="2000"/>
          </a:p>
          <a:p>
            <a:pPr>
              <a:lnSpc>
                <a:spcPct val="80000"/>
              </a:lnSpc>
            </a:pPr>
            <a:r>
              <a:rPr lang="sl-SI" altLang="sl-SI" sz="2000"/>
              <a:t>Zaradi zasedbe vzhodnoevropskih držav s strani Sovjetske zveze in uveljavljanja komunizma v teh državah je Winston Churchill leta 1946 izjavil, da se je nad Evropo spustila železna zavesa.</a:t>
            </a:r>
          </a:p>
          <a:p>
            <a:pPr>
              <a:lnSpc>
                <a:spcPct val="80000"/>
              </a:lnSpc>
            </a:pPr>
            <a:endParaRPr lang="sl-SI" altLang="sl-SI" sz="2000"/>
          </a:p>
          <a:p>
            <a:pPr>
              <a:lnSpc>
                <a:spcPct val="80000"/>
              </a:lnSpc>
            </a:pPr>
            <a:r>
              <a:rPr lang="sl-SI" altLang="sl-SI" sz="2000"/>
              <a:t>Po Stalinovi smrti je na oblast prišel Nikita Hruščov, kar je prineslo otoplitev odnosov med Vzhodom in Zahodom. Vendar je kmalu spet prišlo do konfliktov. Sovjetska zveza je zasedla Madžarsko, sledila pa je postavitev berlinskega zidu ter kubanska raketna kriza. Po kubanski krizi je spet prišlo do dialoga med Hruščovom in ameriškim predsednikom Kennedyjem in vzpostavljena je bila direktna linija med Moskvo in Washingtonom (t. i. rdeči telefon).</a:t>
            </a:r>
          </a:p>
          <a:p>
            <a:pPr>
              <a:lnSpc>
                <a:spcPct val="80000"/>
              </a:lnSpc>
            </a:pPr>
            <a:endParaRPr lang="sl-SI" altLang="sl-SI" sz="2000"/>
          </a:p>
          <a:p>
            <a:pPr>
              <a:lnSpc>
                <a:spcPct val="80000"/>
              </a:lnSpc>
            </a:pPr>
            <a:r>
              <a:rPr lang="sl-SI" altLang="sl-SI" sz="2000"/>
              <a:t>Konec 60. let 20. stoletja je prišlo do oboroževalne tekme med ZDA in Sovjetsko zvezo, vesoljske tekme in vietnamske vojne.</a:t>
            </a:r>
          </a:p>
          <a:p>
            <a:pPr>
              <a:lnSpc>
                <a:spcPct val="80000"/>
              </a:lnSpc>
            </a:pPr>
            <a:endParaRPr lang="sl-SI" altLang="sl-SI" sz="2000"/>
          </a:p>
          <a:p>
            <a:pPr>
              <a:lnSpc>
                <a:spcPct val="80000"/>
              </a:lnSpc>
            </a:pPr>
            <a:r>
              <a:rPr lang="sl-SI" altLang="sl-SI" sz="2000"/>
              <a:t>Po letu 1970 sta bili obe velesili, tako ZDA, kot ZSSR gospodarsko oslabljeni. ZDA so se soočale z gospodarskimi in političnimi posledicami vojne v Vietnamu, Sovjetska zveza pa je začela slabeti zaradi oboroževalne tekme. Napetosti med državama so se začele umirjati, zato je prišlo do podpisa več sporazumov, kot so npr. sporazumi o omejevanju jedrskega orožja. V Evropi se je pojavilo pospešeno trgovanje med Vzhodom in Zahodom, kar je otoplilo tudi odnose med Vzhodno in Zahodno Evropo.</a:t>
            </a:r>
          </a:p>
        </p:txBody>
      </p:sp>
      <p:pic>
        <p:nvPicPr>
          <p:cNvPr id="4101" name="Picture 5" descr="cold_war_flag">
            <a:extLst>
              <a:ext uri="{FF2B5EF4-FFF2-40B4-BE49-F238E27FC236}">
                <a16:creationId xmlns:a16="http://schemas.microsoft.com/office/drawing/2014/main" id="{A485B79D-9E8D-4843-86F2-2665A75DE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0"/>
            <a:ext cx="54578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xit" presetSubtype="0" fill="hold" nodeType="clickEffect">
                                  <p:stCondLst>
                                    <p:cond delay="0"/>
                                  </p:stCondLst>
                                  <p:childTnLst>
                                    <p:anim calcmode="lin" valueType="num">
                                      <p:cBhvr>
                                        <p:cTn id="6" dur="1000"/>
                                        <p:tgtEl>
                                          <p:spTgt spid="4099">
                                            <p:txEl>
                                              <p:pRg st="0" end="0"/>
                                            </p:txEl>
                                          </p:spTgt>
                                        </p:tgtEl>
                                        <p:attrNameLst>
                                          <p:attrName>ppt_x</p:attrName>
                                        </p:attrNameLst>
                                      </p:cBhvr>
                                      <p:tavLst>
                                        <p:tav tm="0">
                                          <p:val>
                                            <p:strVal val="ppt_x"/>
                                          </p:val>
                                        </p:tav>
                                        <p:tav tm="100000">
                                          <p:val>
                                            <p:strVal val="ppt_x-.2"/>
                                          </p:val>
                                        </p:tav>
                                      </p:tavLst>
                                    </p:anim>
                                    <p:anim calcmode="lin" valueType="num">
                                      <p:cBhvr>
                                        <p:cTn id="7" dur="1000"/>
                                        <p:tgtEl>
                                          <p:spTgt spid="4099">
                                            <p:txEl>
                                              <p:pRg st="0" end="0"/>
                                            </p:txEl>
                                          </p:spTgt>
                                        </p:tgtEl>
                                        <p:attrNameLst>
                                          <p:attrName>ppt_y</p:attrName>
                                        </p:attrNameLst>
                                      </p:cBhvr>
                                      <p:tavLst>
                                        <p:tav tm="0">
                                          <p:val>
                                            <p:strVal val="ppt_y"/>
                                          </p:val>
                                        </p:tav>
                                        <p:tav tm="100000">
                                          <p:val>
                                            <p:strVal val="ppt_y"/>
                                          </p:val>
                                        </p:tav>
                                      </p:tavLst>
                                    </p:anim>
                                    <p:animEffect transition="out" filter="fade">
                                      <p:cBhvr>
                                        <p:cTn id="8" dur="1000"/>
                                        <p:tgtEl>
                                          <p:spTgt spid="4099">
                                            <p:txEl>
                                              <p:pRg st="0" end="0"/>
                                            </p:txEl>
                                          </p:spTgt>
                                        </p:tgtEl>
                                      </p:cBhvr>
                                    </p:animEffect>
                                    <p:set>
                                      <p:cBhvr>
                                        <p:cTn id="9" dur="1" fill="hold">
                                          <p:stCondLst>
                                            <p:cond delay="999"/>
                                          </p:stCondLst>
                                        </p:cTn>
                                        <p:tgtEl>
                                          <p:spTgt spid="4099">
                                            <p:txEl>
                                              <p:pRg st="0" end="0"/>
                                            </p:txEl>
                                          </p:spTgt>
                                        </p:tgtEl>
                                        <p:attrNameLst>
                                          <p:attrName>style.visibility</p:attrName>
                                        </p:attrNameLst>
                                      </p:cBhvr>
                                      <p:to>
                                        <p:strVal val="hidden"/>
                                      </p:to>
                                    </p:set>
                                  </p:childTnLst>
                                </p:cTn>
                              </p:par>
                              <p:par>
                                <p:cTn id="10" presetID="29" presetClass="exit" presetSubtype="0" fill="hold" nodeType="withEffect">
                                  <p:stCondLst>
                                    <p:cond delay="0"/>
                                  </p:stCondLst>
                                  <p:childTnLst>
                                    <p:anim calcmode="lin" valueType="num">
                                      <p:cBhvr>
                                        <p:cTn id="11" dur="1000"/>
                                        <p:tgtEl>
                                          <p:spTgt spid="4099">
                                            <p:txEl>
                                              <p:pRg st="2" end="2"/>
                                            </p:txEl>
                                          </p:spTgt>
                                        </p:tgtEl>
                                        <p:attrNameLst>
                                          <p:attrName>ppt_x</p:attrName>
                                        </p:attrNameLst>
                                      </p:cBhvr>
                                      <p:tavLst>
                                        <p:tav tm="0">
                                          <p:val>
                                            <p:strVal val="ppt_x"/>
                                          </p:val>
                                        </p:tav>
                                        <p:tav tm="100000">
                                          <p:val>
                                            <p:strVal val="ppt_x-.2"/>
                                          </p:val>
                                        </p:tav>
                                      </p:tavLst>
                                    </p:anim>
                                    <p:anim calcmode="lin" valueType="num">
                                      <p:cBhvr>
                                        <p:cTn id="12" dur="1000"/>
                                        <p:tgtEl>
                                          <p:spTgt spid="4099">
                                            <p:txEl>
                                              <p:pRg st="2" end="2"/>
                                            </p:txEl>
                                          </p:spTgt>
                                        </p:tgtEl>
                                        <p:attrNameLst>
                                          <p:attrName>ppt_y</p:attrName>
                                        </p:attrNameLst>
                                      </p:cBhvr>
                                      <p:tavLst>
                                        <p:tav tm="0">
                                          <p:val>
                                            <p:strVal val="ppt_y"/>
                                          </p:val>
                                        </p:tav>
                                        <p:tav tm="100000">
                                          <p:val>
                                            <p:strVal val="ppt_y"/>
                                          </p:val>
                                        </p:tav>
                                      </p:tavLst>
                                    </p:anim>
                                    <p:animEffect transition="out" filter="fade">
                                      <p:cBhvr>
                                        <p:cTn id="13" dur="1000"/>
                                        <p:tgtEl>
                                          <p:spTgt spid="4099">
                                            <p:txEl>
                                              <p:pRg st="2" end="2"/>
                                            </p:txEl>
                                          </p:spTgt>
                                        </p:tgtEl>
                                      </p:cBhvr>
                                    </p:animEffect>
                                    <p:set>
                                      <p:cBhvr>
                                        <p:cTn id="14" dur="1" fill="hold">
                                          <p:stCondLst>
                                            <p:cond delay="999"/>
                                          </p:stCondLst>
                                        </p:cTn>
                                        <p:tgtEl>
                                          <p:spTgt spid="4099">
                                            <p:txEl>
                                              <p:pRg st="2" end="2"/>
                                            </p:txEl>
                                          </p:spTgt>
                                        </p:tgtEl>
                                        <p:attrNameLst>
                                          <p:attrName>style.visibility</p:attrName>
                                        </p:attrNameLst>
                                      </p:cBhvr>
                                      <p:to>
                                        <p:strVal val="hidden"/>
                                      </p:to>
                                    </p:set>
                                  </p:childTnLst>
                                </p:cTn>
                              </p:par>
                              <p:par>
                                <p:cTn id="15" presetID="29" presetClass="exit" presetSubtype="0" fill="hold" nodeType="withEffect">
                                  <p:stCondLst>
                                    <p:cond delay="0"/>
                                  </p:stCondLst>
                                  <p:childTnLst>
                                    <p:anim calcmode="lin" valueType="num">
                                      <p:cBhvr>
                                        <p:cTn id="16" dur="1000"/>
                                        <p:tgtEl>
                                          <p:spTgt spid="4099">
                                            <p:txEl>
                                              <p:pRg st="4" end="4"/>
                                            </p:txEl>
                                          </p:spTgt>
                                        </p:tgtEl>
                                        <p:attrNameLst>
                                          <p:attrName>ppt_x</p:attrName>
                                        </p:attrNameLst>
                                      </p:cBhvr>
                                      <p:tavLst>
                                        <p:tav tm="0">
                                          <p:val>
                                            <p:strVal val="ppt_x"/>
                                          </p:val>
                                        </p:tav>
                                        <p:tav tm="100000">
                                          <p:val>
                                            <p:strVal val="ppt_x-.2"/>
                                          </p:val>
                                        </p:tav>
                                      </p:tavLst>
                                    </p:anim>
                                    <p:anim calcmode="lin" valueType="num">
                                      <p:cBhvr>
                                        <p:cTn id="17" dur="1000"/>
                                        <p:tgtEl>
                                          <p:spTgt spid="4099">
                                            <p:txEl>
                                              <p:pRg st="4" end="4"/>
                                            </p:txEl>
                                          </p:spTgt>
                                        </p:tgtEl>
                                        <p:attrNameLst>
                                          <p:attrName>ppt_y</p:attrName>
                                        </p:attrNameLst>
                                      </p:cBhvr>
                                      <p:tavLst>
                                        <p:tav tm="0">
                                          <p:val>
                                            <p:strVal val="ppt_y"/>
                                          </p:val>
                                        </p:tav>
                                        <p:tav tm="100000">
                                          <p:val>
                                            <p:strVal val="ppt_y"/>
                                          </p:val>
                                        </p:tav>
                                      </p:tavLst>
                                    </p:anim>
                                    <p:animEffect transition="out" filter="fade">
                                      <p:cBhvr>
                                        <p:cTn id="18" dur="1000"/>
                                        <p:tgtEl>
                                          <p:spTgt spid="4099">
                                            <p:txEl>
                                              <p:pRg st="4" end="4"/>
                                            </p:txEl>
                                          </p:spTgt>
                                        </p:tgtEl>
                                      </p:cBhvr>
                                    </p:animEffect>
                                    <p:set>
                                      <p:cBhvr>
                                        <p:cTn id="19" dur="1" fill="hold">
                                          <p:stCondLst>
                                            <p:cond delay="999"/>
                                          </p:stCondLst>
                                        </p:cTn>
                                        <p:tgtEl>
                                          <p:spTgt spid="4099">
                                            <p:txEl>
                                              <p:pRg st="4" end="4"/>
                                            </p:txEl>
                                          </p:spTgt>
                                        </p:tgtEl>
                                        <p:attrNameLst>
                                          <p:attrName>style.visibility</p:attrName>
                                        </p:attrNameLst>
                                      </p:cBhvr>
                                      <p:to>
                                        <p:strVal val="hidden"/>
                                      </p:to>
                                    </p:set>
                                  </p:childTnLst>
                                </p:cTn>
                              </p:par>
                              <p:par>
                                <p:cTn id="20" presetID="29" presetClass="exit" presetSubtype="0" fill="hold" nodeType="withEffect">
                                  <p:stCondLst>
                                    <p:cond delay="0"/>
                                  </p:stCondLst>
                                  <p:childTnLst>
                                    <p:anim calcmode="lin" valueType="num">
                                      <p:cBhvr>
                                        <p:cTn id="21" dur="1000"/>
                                        <p:tgtEl>
                                          <p:spTgt spid="4099">
                                            <p:txEl>
                                              <p:pRg st="6" end="6"/>
                                            </p:txEl>
                                          </p:spTgt>
                                        </p:tgtEl>
                                        <p:attrNameLst>
                                          <p:attrName>ppt_x</p:attrName>
                                        </p:attrNameLst>
                                      </p:cBhvr>
                                      <p:tavLst>
                                        <p:tav tm="0">
                                          <p:val>
                                            <p:strVal val="ppt_x"/>
                                          </p:val>
                                        </p:tav>
                                        <p:tav tm="100000">
                                          <p:val>
                                            <p:strVal val="ppt_x-.2"/>
                                          </p:val>
                                        </p:tav>
                                      </p:tavLst>
                                    </p:anim>
                                    <p:anim calcmode="lin" valueType="num">
                                      <p:cBhvr>
                                        <p:cTn id="22" dur="1000"/>
                                        <p:tgtEl>
                                          <p:spTgt spid="4099">
                                            <p:txEl>
                                              <p:pRg st="6" end="6"/>
                                            </p:txEl>
                                          </p:spTgt>
                                        </p:tgtEl>
                                        <p:attrNameLst>
                                          <p:attrName>ppt_y</p:attrName>
                                        </p:attrNameLst>
                                      </p:cBhvr>
                                      <p:tavLst>
                                        <p:tav tm="0">
                                          <p:val>
                                            <p:strVal val="ppt_y"/>
                                          </p:val>
                                        </p:tav>
                                        <p:tav tm="100000">
                                          <p:val>
                                            <p:strVal val="ppt_y"/>
                                          </p:val>
                                        </p:tav>
                                      </p:tavLst>
                                    </p:anim>
                                    <p:animEffect transition="out" filter="fade">
                                      <p:cBhvr>
                                        <p:cTn id="23" dur="1000"/>
                                        <p:tgtEl>
                                          <p:spTgt spid="4099">
                                            <p:txEl>
                                              <p:pRg st="6" end="6"/>
                                            </p:txEl>
                                          </p:spTgt>
                                        </p:tgtEl>
                                      </p:cBhvr>
                                    </p:animEffect>
                                    <p:set>
                                      <p:cBhvr>
                                        <p:cTn id="24" dur="1" fill="hold">
                                          <p:stCondLst>
                                            <p:cond delay="999"/>
                                          </p:stCondLst>
                                        </p:cTn>
                                        <p:tgtEl>
                                          <p:spTgt spid="4099">
                                            <p:txEl>
                                              <p:pRg st="6" end="6"/>
                                            </p:txEl>
                                          </p:spTgt>
                                        </p:tgtEl>
                                        <p:attrNameLst>
                                          <p:attrName>style.visibility</p:attrName>
                                        </p:attrNameLst>
                                      </p:cBhvr>
                                      <p:to>
                                        <p:strVal val="hidden"/>
                                      </p:to>
                                    </p:set>
                                  </p:childTnLst>
                                </p:cTn>
                              </p:par>
                              <p:par>
                                <p:cTn id="25" presetID="29" presetClass="exit" presetSubtype="0" fill="hold" nodeType="withEffect">
                                  <p:stCondLst>
                                    <p:cond delay="0"/>
                                  </p:stCondLst>
                                  <p:childTnLst>
                                    <p:anim calcmode="lin" valueType="num">
                                      <p:cBhvr>
                                        <p:cTn id="26" dur="1000"/>
                                        <p:tgtEl>
                                          <p:spTgt spid="4099">
                                            <p:txEl>
                                              <p:pRg st="8" end="8"/>
                                            </p:txEl>
                                          </p:spTgt>
                                        </p:tgtEl>
                                        <p:attrNameLst>
                                          <p:attrName>ppt_x</p:attrName>
                                        </p:attrNameLst>
                                      </p:cBhvr>
                                      <p:tavLst>
                                        <p:tav tm="0">
                                          <p:val>
                                            <p:strVal val="ppt_x"/>
                                          </p:val>
                                        </p:tav>
                                        <p:tav tm="100000">
                                          <p:val>
                                            <p:strVal val="ppt_x-.2"/>
                                          </p:val>
                                        </p:tav>
                                      </p:tavLst>
                                    </p:anim>
                                    <p:anim calcmode="lin" valueType="num">
                                      <p:cBhvr>
                                        <p:cTn id="27" dur="1000"/>
                                        <p:tgtEl>
                                          <p:spTgt spid="4099">
                                            <p:txEl>
                                              <p:pRg st="8" end="8"/>
                                            </p:txEl>
                                          </p:spTgt>
                                        </p:tgtEl>
                                        <p:attrNameLst>
                                          <p:attrName>ppt_y</p:attrName>
                                        </p:attrNameLst>
                                      </p:cBhvr>
                                      <p:tavLst>
                                        <p:tav tm="0">
                                          <p:val>
                                            <p:strVal val="ppt_y"/>
                                          </p:val>
                                        </p:tav>
                                        <p:tav tm="100000">
                                          <p:val>
                                            <p:strVal val="ppt_y"/>
                                          </p:val>
                                        </p:tav>
                                      </p:tavLst>
                                    </p:anim>
                                    <p:animEffect transition="out" filter="fade">
                                      <p:cBhvr>
                                        <p:cTn id="28" dur="1000"/>
                                        <p:tgtEl>
                                          <p:spTgt spid="4099">
                                            <p:txEl>
                                              <p:pRg st="8" end="8"/>
                                            </p:txEl>
                                          </p:spTgt>
                                        </p:tgtEl>
                                      </p:cBhvr>
                                    </p:animEffect>
                                    <p:set>
                                      <p:cBhvr>
                                        <p:cTn id="29" dur="1" fill="hold">
                                          <p:stCondLst>
                                            <p:cond delay="999"/>
                                          </p:stCondLst>
                                        </p:cTn>
                                        <p:tgtEl>
                                          <p:spTgt spid="4099">
                                            <p:txEl>
                                              <p:pRg st="8" end="8"/>
                                            </p:txEl>
                                          </p:spTgt>
                                        </p:tgtEl>
                                        <p:attrNameLst>
                                          <p:attrName>style.visibility</p:attrName>
                                        </p:attrNameLst>
                                      </p:cBhvr>
                                      <p:to>
                                        <p:strVal val="hidden"/>
                                      </p:to>
                                    </p:set>
                                  </p:childTnLst>
                                </p:cTn>
                              </p:par>
                            </p:childTnLst>
                          </p:cTn>
                        </p:par>
                        <p:par>
                          <p:cTn id="30" fill="hold" nodeType="afterGroup">
                            <p:stCondLst>
                              <p:cond delay="1000"/>
                            </p:stCondLst>
                            <p:childTnLst>
                              <p:par>
                                <p:cTn id="31" presetID="29" presetClass="entr" presetSubtype="0" fill="hold" nodeType="afterEffect">
                                  <p:stCondLst>
                                    <p:cond delay="0"/>
                                  </p:stCondLst>
                                  <p:childTnLst>
                                    <p:set>
                                      <p:cBhvr>
                                        <p:cTn id="32" dur="1" fill="hold">
                                          <p:stCondLst>
                                            <p:cond delay="0"/>
                                          </p:stCondLst>
                                        </p:cTn>
                                        <p:tgtEl>
                                          <p:spTgt spid="4101"/>
                                        </p:tgtEl>
                                        <p:attrNameLst>
                                          <p:attrName>style.visibility</p:attrName>
                                        </p:attrNameLst>
                                      </p:cBhvr>
                                      <p:to>
                                        <p:strVal val="visible"/>
                                      </p:to>
                                    </p:set>
                                    <p:anim calcmode="lin" valueType="num">
                                      <p:cBhvr>
                                        <p:cTn id="33" dur="1000" fill="hold"/>
                                        <p:tgtEl>
                                          <p:spTgt spid="4101"/>
                                        </p:tgtEl>
                                        <p:attrNameLst>
                                          <p:attrName>ppt_x</p:attrName>
                                        </p:attrNameLst>
                                      </p:cBhvr>
                                      <p:tavLst>
                                        <p:tav tm="0">
                                          <p:val>
                                            <p:strVal val="#ppt_x-.2"/>
                                          </p:val>
                                        </p:tav>
                                        <p:tav tm="100000">
                                          <p:val>
                                            <p:strVal val="#ppt_x"/>
                                          </p:val>
                                        </p:tav>
                                      </p:tavLst>
                                    </p:anim>
                                    <p:anim calcmode="lin" valueType="num">
                                      <p:cBhvr>
                                        <p:cTn id="34" dur="1000" fill="hold"/>
                                        <p:tgtEl>
                                          <p:spTgt spid="410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48-marines-vietnam">
            <a:extLst>
              <a:ext uri="{FF2B5EF4-FFF2-40B4-BE49-F238E27FC236}">
                <a16:creationId xmlns:a16="http://schemas.microsoft.com/office/drawing/2014/main" id="{93C467CC-DB19-45AF-B35D-AC54163EC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a:extLst>
              <a:ext uri="{FF2B5EF4-FFF2-40B4-BE49-F238E27FC236}">
                <a16:creationId xmlns:a16="http://schemas.microsoft.com/office/drawing/2014/main" id="{5E1AD48B-30C4-43D6-905C-A8B5C058C1DF}"/>
              </a:ext>
            </a:extLst>
          </p:cNvPr>
          <p:cNvSpPr>
            <a:spLocks noGrp="1" noChangeArrowheads="1"/>
          </p:cNvSpPr>
          <p:nvPr>
            <p:ph type="body" idx="1"/>
          </p:nvPr>
        </p:nvSpPr>
        <p:spPr>
          <a:xfrm>
            <a:off x="0" y="476250"/>
            <a:ext cx="9144000" cy="5905500"/>
          </a:xfrm>
        </p:spPr>
        <p:txBody>
          <a:bodyPr/>
          <a:lstStyle/>
          <a:p>
            <a:pPr>
              <a:lnSpc>
                <a:spcPct val="80000"/>
              </a:lnSpc>
            </a:pPr>
            <a:r>
              <a:rPr lang="sl-SI" altLang="sl-SI" sz="2000">
                <a:solidFill>
                  <a:schemeClr val="bg1"/>
                </a:solidFill>
              </a:rPr>
              <a:t>Kljub temu sta obe strani kljub izboljšanju odnosov še vedno sodelovali v različnih vojnah in konfliktih v Južni Ameriki, Aziji in na Bližnjem vzhodu. Ravno zato popolnega zaupanja ni bilo in obe velesili sta še vedno precej vlagali v vohunske dejavnosti in oborožene sile.</a:t>
            </a:r>
          </a:p>
          <a:p>
            <a:pPr>
              <a:lnSpc>
                <a:spcPct val="80000"/>
              </a:lnSpc>
            </a:pPr>
            <a:endParaRPr lang="sl-SI" altLang="sl-SI" sz="2000">
              <a:solidFill>
                <a:schemeClr val="bg1"/>
              </a:solidFill>
            </a:endParaRPr>
          </a:p>
          <a:p>
            <a:pPr>
              <a:lnSpc>
                <a:spcPct val="80000"/>
              </a:lnSpc>
            </a:pPr>
            <a:r>
              <a:rPr lang="sl-SI" altLang="sl-SI" sz="2000">
                <a:solidFill>
                  <a:schemeClr val="bg1"/>
                </a:solidFill>
              </a:rPr>
              <a:t>Konec tega obdobja sta leta 1979 zaznamovali revolucija v Iranu in sovjetska invazija v Afganistanu. </a:t>
            </a:r>
          </a:p>
          <a:p>
            <a:pPr>
              <a:lnSpc>
                <a:spcPct val="80000"/>
              </a:lnSpc>
            </a:pPr>
            <a:endParaRPr lang="sl-SI" altLang="sl-SI" sz="2000">
              <a:solidFill>
                <a:schemeClr val="bg1"/>
              </a:solidFill>
            </a:endParaRPr>
          </a:p>
          <a:p>
            <a:pPr>
              <a:lnSpc>
                <a:spcPct val="80000"/>
              </a:lnSpc>
            </a:pPr>
            <a:r>
              <a:rPr lang="sl-SI" altLang="sl-SI" sz="2000">
                <a:solidFill>
                  <a:schemeClr val="bg1"/>
                </a:solidFill>
              </a:rPr>
              <a:t>V 80. letih 20. stoletja so se v nekaterih vzhodnoevropskih državah pojavila gibanja za neodvisnost. V istem času so se v Sovjetski zvezi pojavili problemi z vojno v Afganistanu in nesrečo v Černobilu. Na oblast je prišel Mihail Gorbačov, ki je preobrazil sovjetsko gospodarstvo. </a:t>
            </a:r>
          </a:p>
          <a:p>
            <a:pPr>
              <a:lnSpc>
                <a:spcPct val="80000"/>
              </a:lnSpc>
            </a:pPr>
            <a:endParaRPr lang="sl-SI" altLang="sl-SI" sz="2000">
              <a:solidFill>
                <a:schemeClr val="bg1"/>
              </a:solidFill>
            </a:endParaRPr>
          </a:p>
          <a:p>
            <a:pPr>
              <a:lnSpc>
                <a:spcPct val="80000"/>
              </a:lnSpc>
            </a:pPr>
            <a:r>
              <a:rPr lang="sl-SI" altLang="sl-SI" sz="2000">
                <a:solidFill>
                  <a:schemeClr val="bg1"/>
                </a:solidFill>
              </a:rPr>
              <a:t>Konec 80. let so se osamosvojile pribaltske države Latvija, Litva in Estonija.</a:t>
            </a:r>
          </a:p>
          <a:p>
            <a:pPr>
              <a:lnSpc>
                <a:spcPct val="80000"/>
              </a:lnSpc>
            </a:pPr>
            <a:endParaRPr lang="sl-SI" altLang="sl-SI" sz="2000">
              <a:solidFill>
                <a:schemeClr val="bg1"/>
              </a:solidFill>
            </a:endParaRPr>
          </a:p>
          <a:p>
            <a:pPr>
              <a:lnSpc>
                <a:spcPct val="80000"/>
              </a:lnSpc>
            </a:pPr>
            <a:r>
              <a:rPr lang="sl-SI" altLang="sl-SI" sz="2000">
                <a:solidFill>
                  <a:schemeClr val="bg1"/>
                </a:solidFill>
              </a:rPr>
              <a:t>Nekateri sovjetski politiki pa so menili, da je potrebno reforme zaustaviti, zato je leta 1991 na pobudo nekaterih generalov prišlo do poskusa prevrata, ki ga je s pomočjo vojske zatrl ruski predsednik Boris Jelcin. Kmalu zatem je iz Sovjetske zveze izstopila Ukrajina in 31. decembra 1991 je Sovjetska zveza uradno razpadla.</a:t>
            </a:r>
          </a:p>
          <a:p>
            <a:pPr>
              <a:lnSpc>
                <a:spcPct val="80000"/>
              </a:lnSpc>
            </a:pPr>
            <a:endParaRPr lang="sl-SI" altLang="sl-SI"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3000"/>
                                        <p:tgtEl>
                                          <p:spTgt spid="5123">
                                            <p:txEl>
                                              <p:pRg st="0" end="0"/>
                                            </p:txEl>
                                          </p:spTgt>
                                        </p:tgtEl>
                                        <p:attrNameLst>
                                          <p:attrName>ppt_w</p:attrName>
                                        </p:attrNameLst>
                                      </p:cBhvr>
                                      <p:tavLst>
                                        <p:tav tm="0">
                                          <p:val>
                                            <p:strVal val="ppt_w"/>
                                          </p:val>
                                        </p:tav>
                                        <p:tav tm="100000">
                                          <p:val>
                                            <p:fltVal val="0"/>
                                          </p:val>
                                        </p:tav>
                                      </p:tavLst>
                                    </p:anim>
                                    <p:anim calcmode="lin" valueType="num">
                                      <p:cBhvr>
                                        <p:cTn id="7" dur="3000"/>
                                        <p:tgtEl>
                                          <p:spTgt spid="5123">
                                            <p:txEl>
                                              <p:pRg st="0" end="0"/>
                                            </p:txEl>
                                          </p:spTgt>
                                        </p:tgtEl>
                                        <p:attrNameLst>
                                          <p:attrName>ppt_h</p:attrName>
                                        </p:attrNameLst>
                                      </p:cBhvr>
                                      <p:tavLst>
                                        <p:tav tm="0">
                                          <p:val>
                                            <p:strVal val="ppt_h"/>
                                          </p:val>
                                        </p:tav>
                                        <p:tav tm="100000">
                                          <p:val>
                                            <p:strVal val="ppt_h"/>
                                          </p:val>
                                        </p:tav>
                                      </p:tavLst>
                                    </p:anim>
                                    <p:set>
                                      <p:cBhvr>
                                        <p:cTn id="8" dur="1" fill="hold">
                                          <p:stCondLst>
                                            <p:cond delay="2999"/>
                                          </p:stCondLst>
                                        </p:cTn>
                                        <p:tgtEl>
                                          <p:spTgt spid="5123">
                                            <p:txEl>
                                              <p:pRg st="0" end="0"/>
                                            </p:txEl>
                                          </p:spTgt>
                                        </p:tgtEl>
                                        <p:attrNameLst>
                                          <p:attrName>style.visibility</p:attrName>
                                        </p:attrNameLst>
                                      </p:cBhvr>
                                      <p:to>
                                        <p:strVal val="hidden"/>
                                      </p:to>
                                    </p:set>
                                  </p:childTnLst>
                                </p:cTn>
                              </p:par>
                              <p:par>
                                <p:cTn id="9" presetID="17" presetClass="exit" presetSubtype="10" fill="hold" nodeType="withEffect">
                                  <p:stCondLst>
                                    <p:cond delay="0"/>
                                  </p:stCondLst>
                                  <p:childTnLst>
                                    <p:anim calcmode="lin" valueType="num">
                                      <p:cBhvr>
                                        <p:cTn id="10" dur="3000"/>
                                        <p:tgtEl>
                                          <p:spTgt spid="5123">
                                            <p:txEl>
                                              <p:pRg st="2" end="2"/>
                                            </p:txEl>
                                          </p:spTgt>
                                        </p:tgtEl>
                                        <p:attrNameLst>
                                          <p:attrName>ppt_w</p:attrName>
                                        </p:attrNameLst>
                                      </p:cBhvr>
                                      <p:tavLst>
                                        <p:tav tm="0">
                                          <p:val>
                                            <p:strVal val="ppt_w"/>
                                          </p:val>
                                        </p:tav>
                                        <p:tav tm="100000">
                                          <p:val>
                                            <p:fltVal val="0"/>
                                          </p:val>
                                        </p:tav>
                                      </p:tavLst>
                                    </p:anim>
                                    <p:anim calcmode="lin" valueType="num">
                                      <p:cBhvr>
                                        <p:cTn id="11" dur="3000"/>
                                        <p:tgtEl>
                                          <p:spTgt spid="5123">
                                            <p:txEl>
                                              <p:pRg st="2" end="2"/>
                                            </p:txEl>
                                          </p:spTgt>
                                        </p:tgtEl>
                                        <p:attrNameLst>
                                          <p:attrName>ppt_h</p:attrName>
                                        </p:attrNameLst>
                                      </p:cBhvr>
                                      <p:tavLst>
                                        <p:tav tm="0">
                                          <p:val>
                                            <p:strVal val="ppt_h"/>
                                          </p:val>
                                        </p:tav>
                                        <p:tav tm="100000">
                                          <p:val>
                                            <p:strVal val="ppt_h"/>
                                          </p:val>
                                        </p:tav>
                                      </p:tavLst>
                                    </p:anim>
                                    <p:set>
                                      <p:cBhvr>
                                        <p:cTn id="12" dur="1" fill="hold">
                                          <p:stCondLst>
                                            <p:cond delay="2999"/>
                                          </p:stCondLst>
                                        </p:cTn>
                                        <p:tgtEl>
                                          <p:spTgt spid="5123">
                                            <p:txEl>
                                              <p:pRg st="2" end="2"/>
                                            </p:txEl>
                                          </p:spTgt>
                                        </p:tgtEl>
                                        <p:attrNameLst>
                                          <p:attrName>style.visibility</p:attrName>
                                        </p:attrNameLst>
                                      </p:cBhvr>
                                      <p:to>
                                        <p:strVal val="hidden"/>
                                      </p:to>
                                    </p:set>
                                  </p:childTnLst>
                                </p:cTn>
                              </p:par>
                              <p:par>
                                <p:cTn id="13" presetID="17" presetClass="exit" presetSubtype="10" fill="hold" nodeType="withEffect">
                                  <p:stCondLst>
                                    <p:cond delay="0"/>
                                  </p:stCondLst>
                                  <p:childTnLst>
                                    <p:anim calcmode="lin" valueType="num">
                                      <p:cBhvr>
                                        <p:cTn id="14" dur="3000"/>
                                        <p:tgtEl>
                                          <p:spTgt spid="5123">
                                            <p:txEl>
                                              <p:pRg st="4" end="4"/>
                                            </p:txEl>
                                          </p:spTgt>
                                        </p:tgtEl>
                                        <p:attrNameLst>
                                          <p:attrName>ppt_w</p:attrName>
                                        </p:attrNameLst>
                                      </p:cBhvr>
                                      <p:tavLst>
                                        <p:tav tm="0">
                                          <p:val>
                                            <p:strVal val="ppt_w"/>
                                          </p:val>
                                        </p:tav>
                                        <p:tav tm="100000">
                                          <p:val>
                                            <p:fltVal val="0"/>
                                          </p:val>
                                        </p:tav>
                                      </p:tavLst>
                                    </p:anim>
                                    <p:anim calcmode="lin" valueType="num">
                                      <p:cBhvr>
                                        <p:cTn id="15" dur="3000"/>
                                        <p:tgtEl>
                                          <p:spTgt spid="5123">
                                            <p:txEl>
                                              <p:pRg st="4" end="4"/>
                                            </p:txEl>
                                          </p:spTgt>
                                        </p:tgtEl>
                                        <p:attrNameLst>
                                          <p:attrName>ppt_h</p:attrName>
                                        </p:attrNameLst>
                                      </p:cBhvr>
                                      <p:tavLst>
                                        <p:tav tm="0">
                                          <p:val>
                                            <p:strVal val="ppt_h"/>
                                          </p:val>
                                        </p:tav>
                                        <p:tav tm="100000">
                                          <p:val>
                                            <p:strVal val="ppt_h"/>
                                          </p:val>
                                        </p:tav>
                                      </p:tavLst>
                                    </p:anim>
                                    <p:set>
                                      <p:cBhvr>
                                        <p:cTn id="16" dur="1" fill="hold">
                                          <p:stCondLst>
                                            <p:cond delay="2999"/>
                                          </p:stCondLst>
                                        </p:cTn>
                                        <p:tgtEl>
                                          <p:spTgt spid="5123">
                                            <p:txEl>
                                              <p:pRg st="4" end="4"/>
                                            </p:txEl>
                                          </p:spTgt>
                                        </p:tgtEl>
                                        <p:attrNameLst>
                                          <p:attrName>style.visibility</p:attrName>
                                        </p:attrNameLst>
                                      </p:cBhvr>
                                      <p:to>
                                        <p:strVal val="hidden"/>
                                      </p:to>
                                    </p:set>
                                  </p:childTnLst>
                                </p:cTn>
                              </p:par>
                              <p:par>
                                <p:cTn id="17" presetID="17" presetClass="exit" presetSubtype="10" fill="hold" nodeType="withEffect">
                                  <p:stCondLst>
                                    <p:cond delay="0"/>
                                  </p:stCondLst>
                                  <p:childTnLst>
                                    <p:anim calcmode="lin" valueType="num">
                                      <p:cBhvr>
                                        <p:cTn id="18" dur="3000"/>
                                        <p:tgtEl>
                                          <p:spTgt spid="5123">
                                            <p:txEl>
                                              <p:pRg st="6" end="6"/>
                                            </p:txEl>
                                          </p:spTgt>
                                        </p:tgtEl>
                                        <p:attrNameLst>
                                          <p:attrName>ppt_w</p:attrName>
                                        </p:attrNameLst>
                                      </p:cBhvr>
                                      <p:tavLst>
                                        <p:tav tm="0">
                                          <p:val>
                                            <p:strVal val="ppt_w"/>
                                          </p:val>
                                        </p:tav>
                                        <p:tav tm="100000">
                                          <p:val>
                                            <p:fltVal val="0"/>
                                          </p:val>
                                        </p:tav>
                                      </p:tavLst>
                                    </p:anim>
                                    <p:anim calcmode="lin" valueType="num">
                                      <p:cBhvr>
                                        <p:cTn id="19" dur="3000"/>
                                        <p:tgtEl>
                                          <p:spTgt spid="5123">
                                            <p:txEl>
                                              <p:pRg st="6" end="6"/>
                                            </p:txEl>
                                          </p:spTgt>
                                        </p:tgtEl>
                                        <p:attrNameLst>
                                          <p:attrName>ppt_h</p:attrName>
                                        </p:attrNameLst>
                                      </p:cBhvr>
                                      <p:tavLst>
                                        <p:tav tm="0">
                                          <p:val>
                                            <p:strVal val="ppt_h"/>
                                          </p:val>
                                        </p:tav>
                                        <p:tav tm="100000">
                                          <p:val>
                                            <p:strVal val="ppt_h"/>
                                          </p:val>
                                        </p:tav>
                                      </p:tavLst>
                                    </p:anim>
                                    <p:set>
                                      <p:cBhvr>
                                        <p:cTn id="20" dur="1" fill="hold">
                                          <p:stCondLst>
                                            <p:cond delay="2999"/>
                                          </p:stCondLst>
                                        </p:cTn>
                                        <p:tgtEl>
                                          <p:spTgt spid="5123">
                                            <p:txEl>
                                              <p:pRg st="6" end="6"/>
                                            </p:txEl>
                                          </p:spTgt>
                                        </p:tgtEl>
                                        <p:attrNameLst>
                                          <p:attrName>style.visibility</p:attrName>
                                        </p:attrNameLst>
                                      </p:cBhvr>
                                      <p:to>
                                        <p:strVal val="hidden"/>
                                      </p:to>
                                    </p:set>
                                  </p:childTnLst>
                                </p:cTn>
                              </p:par>
                              <p:par>
                                <p:cTn id="21" presetID="17" presetClass="exit" presetSubtype="10" fill="hold" nodeType="withEffect">
                                  <p:stCondLst>
                                    <p:cond delay="0"/>
                                  </p:stCondLst>
                                  <p:childTnLst>
                                    <p:anim calcmode="lin" valueType="num">
                                      <p:cBhvr>
                                        <p:cTn id="22" dur="3000"/>
                                        <p:tgtEl>
                                          <p:spTgt spid="5123">
                                            <p:txEl>
                                              <p:pRg st="8" end="8"/>
                                            </p:txEl>
                                          </p:spTgt>
                                        </p:tgtEl>
                                        <p:attrNameLst>
                                          <p:attrName>ppt_w</p:attrName>
                                        </p:attrNameLst>
                                      </p:cBhvr>
                                      <p:tavLst>
                                        <p:tav tm="0">
                                          <p:val>
                                            <p:strVal val="ppt_w"/>
                                          </p:val>
                                        </p:tav>
                                        <p:tav tm="100000">
                                          <p:val>
                                            <p:fltVal val="0"/>
                                          </p:val>
                                        </p:tav>
                                      </p:tavLst>
                                    </p:anim>
                                    <p:anim calcmode="lin" valueType="num">
                                      <p:cBhvr>
                                        <p:cTn id="23" dur="3000"/>
                                        <p:tgtEl>
                                          <p:spTgt spid="5123">
                                            <p:txEl>
                                              <p:pRg st="8" end="8"/>
                                            </p:txEl>
                                          </p:spTgt>
                                        </p:tgtEl>
                                        <p:attrNameLst>
                                          <p:attrName>ppt_h</p:attrName>
                                        </p:attrNameLst>
                                      </p:cBhvr>
                                      <p:tavLst>
                                        <p:tav tm="0">
                                          <p:val>
                                            <p:strVal val="ppt_h"/>
                                          </p:val>
                                        </p:tav>
                                        <p:tav tm="100000">
                                          <p:val>
                                            <p:strVal val="ppt_h"/>
                                          </p:val>
                                        </p:tav>
                                      </p:tavLst>
                                    </p:anim>
                                    <p:set>
                                      <p:cBhvr>
                                        <p:cTn id="24" dur="1" fill="hold">
                                          <p:stCondLst>
                                            <p:cond delay="2999"/>
                                          </p:stCondLst>
                                        </p:cTn>
                                        <p:tgtEl>
                                          <p:spTgt spid="512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1C86241C-13CE-40C9-9B52-03867A305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65611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svet_po_drugi_sv_vojni_berlinski_zid_gradnja_8333">
            <a:extLst>
              <a:ext uri="{FF2B5EF4-FFF2-40B4-BE49-F238E27FC236}">
                <a16:creationId xmlns:a16="http://schemas.microsoft.com/office/drawing/2014/main" id="{4860AF0F-28A2-41C0-A2B9-7D530E14A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478213"/>
            <a:ext cx="4787900" cy="3379787"/>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hl">
            <a:extLst>
              <a:ext uri="{FF2B5EF4-FFF2-40B4-BE49-F238E27FC236}">
                <a16:creationId xmlns:a16="http://schemas.microsoft.com/office/drawing/2014/main" id="{2EA8BEAE-BF75-4E96-B7E7-89E181002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19700" cy="35036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erlin cold war">
            <a:extLst>
              <a:ext uri="{FF2B5EF4-FFF2-40B4-BE49-F238E27FC236}">
                <a16:creationId xmlns:a16="http://schemas.microsoft.com/office/drawing/2014/main" id="{473CEEC7-7E44-456B-B878-1A2F7628A1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0"/>
            <a:ext cx="55467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6148"/>
                                        </p:tgtEl>
                                        <p:attrNameLst>
                                          <p:attrName>ppt_w</p:attrName>
                                        </p:attrNameLst>
                                      </p:cBhvr>
                                      <p:tavLst>
                                        <p:tav tm="0">
                                          <p:val>
                                            <p:strVal val="ppt_w"/>
                                          </p:val>
                                        </p:tav>
                                        <p:tav tm="100000">
                                          <p:val>
                                            <p:fltVal val="0"/>
                                          </p:val>
                                        </p:tav>
                                      </p:tavLst>
                                    </p:anim>
                                    <p:anim calcmode="lin" valueType="num">
                                      <p:cBhvr>
                                        <p:cTn id="7" dur="1000"/>
                                        <p:tgtEl>
                                          <p:spTgt spid="6148"/>
                                        </p:tgtEl>
                                        <p:attrNameLst>
                                          <p:attrName>ppt_h</p:attrName>
                                        </p:attrNameLst>
                                      </p:cBhvr>
                                      <p:tavLst>
                                        <p:tav tm="0">
                                          <p:val>
                                            <p:strVal val="ppt_h"/>
                                          </p:val>
                                        </p:tav>
                                        <p:tav tm="100000">
                                          <p:val>
                                            <p:fltVal val="0"/>
                                          </p:val>
                                        </p:tav>
                                      </p:tavLst>
                                    </p:anim>
                                    <p:anim calcmode="lin" valueType="num">
                                      <p:cBhvr>
                                        <p:cTn id="8" dur="1000"/>
                                        <p:tgtEl>
                                          <p:spTgt spid="6148"/>
                                        </p:tgtEl>
                                        <p:attrNameLst>
                                          <p:attrName>style.rotation</p:attrName>
                                        </p:attrNameLst>
                                      </p:cBhvr>
                                      <p:tavLst>
                                        <p:tav tm="0">
                                          <p:val>
                                            <p:fltVal val="0"/>
                                          </p:val>
                                        </p:tav>
                                        <p:tav tm="100000">
                                          <p:val>
                                            <p:fltVal val="90"/>
                                          </p:val>
                                        </p:tav>
                                      </p:tavLst>
                                    </p:anim>
                                    <p:animEffect transition="out" filter="fade">
                                      <p:cBhvr>
                                        <p:cTn id="9" dur="1000"/>
                                        <p:tgtEl>
                                          <p:spTgt spid="6148"/>
                                        </p:tgtEl>
                                      </p:cBhvr>
                                    </p:animEffect>
                                    <p:set>
                                      <p:cBhvr>
                                        <p:cTn id="10" dur="1" fill="hold">
                                          <p:stCondLst>
                                            <p:cond delay="999"/>
                                          </p:stCondLst>
                                        </p:cTn>
                                        <p:tgtEl>
                                          <p:spTgt spid="6148"/>
                                        </p:tgtEl>
                                        <p:attrNameLst>
                                          <p:attrName>style.visibility</p:attrName>
                                        </p:attrNameLst>
                                      </p:cBhvr>
                                      <p:to>
                                        <p:strVal val="hidden"/>
                                      </p:to>
                                    </p:set>
                                  </p:childTnLst>
                                </p:cTn>
                              </p:par>
                            </p:childTnLst>
                          </p:cTn>
                        </p:par>
                        <p:par>
                          <p:cTn id="11" fill="hold" nodeType="afterGroup">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6149"/>
                                        </p:tgtEl>
                                        <p:attrNameLst>
                                          <p:attrName>style.visibility</p:attrName>
                                        </p:attrNameLst>
                                      </p:cBhvr>
                                      <p:to>
                                        <p:strVal val="visible"/>
                                      </p:to>
                                    </p:set>
                                    <p:anim calcmode="lin" valueType="num">
                                      <p:cBhvr>
                                        <p:cTn id="14" dur="1000" fill="hold"/>
                                        <p:tgtEl>
                                          <p:spTgt spid="6149"/>
                                        </p:tgtEl>
                                        <p:attrNameLst>
                                          <p:attrName>ppt_w</p:attrName>
                                        </p:attrNameLst>
                                      </p:cBhvr>
                                      <p:tavLst>
                                        <p:tav tm="0">
                                          <p:val>
                                            <p:fltVal val="0"/>
                                          </p:val>
                                        </p:tav>
                                        <p:tav tm="100000">
                                          <p:val>
                                            <p:strVal val="#ppt_w"/>
                                          </p:val>
                                        </p:tav>
                                      </p:tavLst>
                                    </p:anim>
                                    <p:anim calcmode="lin" valueType="num">
                                      <p:cBhvr>
                                        <p:cTn id="15" dur="1000" fill="hold"/>
                                        <p:tgtEl>
                                          <p:spTgt spid="6149"/>
                                        </p:tgtEl>
                                        <p:attrNameLst>
                                          <p:attrName>ppt_h</p:attrName>
                                        </p:attrNameLst>
                                      </p:cBhvr>
                                      <p:tavLst>
                                        <p:tav tm="0">
                                          <p:val>
                                            <p:fltVal val="0"/>
                                          </p:val>
                                        </p:tav>
                                        <p:tav tm="100000">
                                          <p:val>
                                            <p:strVal val="#ppt_h"/>
                                          </p:val>
                                        </p:tav>
                                      </p:tavLst>
                                    </p:anim>
                                    <p:anim calcmode="lin" valueType="num">
                                      <p:cBhvr>
                                        <p:cTn id="16" dur="1000" fill="hold"/>
                                        <p:tgtEl>
                                          <p:spTgt spid="6149"/>
                                        </p:tgtEl>
                                        <p:attrNameLst>
                                          <p:attrName>style.rotation</p:attrName>
                                        </p:attrNameLst>
                                      </p:cBhvr>
                                      <p:tavLst>
                                        <p:tav tm="0">
                                          <p:val>
                                            <p:fltVal val="90"/>
                                          </p:val>
                                        </p:tav>
                                        <p:tav tm="100000">
                                          <p:val>
                                            <p:fltVal val="0"/>
                                          </p:val>
                                        </p:tav>
                                      </p:tavLst>
                                    </p:anim>
                                    <p:animEffect transition="in" filter="fade">
                                      <p:cBhvr>
                                        <p:cTn id="17" dur="1000"/>
                                        <p:tgtEl>
                                          <p:spTgt spid="6149"/>
                                        </p:tgtEl>
                                      </p:cBhvr>
                                    </p:animEffect>
                                  </p:childTnLst>
                                </p:cTn>
                              </p:par>
                              <p:par>
                                <p:cTn id="18" presetID="37" presetClass="entr" presetSubtype="0" fill="hold" nodeType="with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fade">
                                      <p:cBhvr>
                                        <p:cTn id="20" dur="1000"/>
                                        <p:tgtEl>
                                          <p:spTgt spid="6151"/>
                                        </p:tgtEl>
                                      </p:cBhvr>
                                    </p:animEffect>
                                    <p:anim calcmode="lin" valueType="num">
                                      <p:cBhvr>
                                        <p:cTn id="21" dur="1000" fill="hold"/>
                                        <p:tgtEl>
                                          <p:spTgt spid="6151"/>
                                        </p:tgtEl>
                                        <p:attrNameLst>
                                          <p:attrName>ppt_x</p:attrName>
                                        </p:attrNameLst>
                                      </p:cBhvr>
                                      <p:tavLst>
                                        <p:tav tm="0">
                                          <p:val>
                                            <p:strVal val="#ppt_x"/>
                                          </p:val>
                                        </p:tav>
                                        <p:tav tm="100000">
                                          <p:val>
                                            <p:strVal val="#ppt_x"/>
                                          </p:val>
                                        </p:tav>
                                      </p:tavLst>
                                    </p:anim>
                                    <p:anim calcmode="lin" valueType="num">
                                      <p:cBhvr>
                                        <p:cTn id="22" dur="900" decel="100000" fill="hold"/>
                                        <p:tgtEl>
                                          <p:spTgt spid="615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151"/>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xit" presetSubtype="10" fill="hold" nodeType="clickEffect">
                                  <p:stCondLst>
                                    <p:cond delay="0"/>
                                  </p:stCondLst>
                                  <p:childTnLst>
                                    <p:anim calcmode="lin" valueType="num">
                                      <p:cBhvr>
                                        <p:cTn id="27" dur="500"/>
                                        <p:tgtEl>
                                          <p:spTgt spid="6151"/>
                                        </p:tgtEl>
                                        <p:attrNameLst>
                                          <p:attrName>ppt_w</p:attrName>
                                        </p:attrNameLst>
                                      </p:cBhvr>
                                      <p:tavLst>
                                        <p:tav tm="0">
                                          <p:val>
                                            <p:strVal val="ppt_w"/>
                                          </p:val>
                                        </p:tav>
                                        <p:tav tm="100000">
                                          <p:val>
                                            <p:fltVal val="0"/>
                                          </p:val>
                                        </p:tav>
                                      </p:tavLst>
                                    </p:anim>
                                    <p:anim calcmode="lin" valueType="num">
                                      <p:cBhvr>
                                        <p:cTn id="28" dur="500"/>
                                        <p:tgtEl>
                                          <p:spTgt spid="6151"/>
                                        </p:tgtEl>
                                        <p:attrNameLst>
                                          <p:attrName>ppt_h</p:attrName>
                                        </p:attrNameLst>
                                      </p:cBhvr>
                                      <p:tavLst>
                                        <p:tav tm="0">
                                          <p:val>
                                            <p:strVal val="ppt_h"/>
                                          </p:val>
                                        </p:tav>
                                        <p:tav tm="100000">
                                          <p:val>
                                            <p:strVal val="ppt_h"/>
                                          </p:val>
                                        </p:tav>
                                      </p:tavLst>
                                    </p:anim>
                                    <p:set>
                                      <p:cBhvr>
                                        <p:cTn id="29" dur="1" fill="hold">
                                          <p:stCondLst>
                                            <p:cond delay="499"/>
                                          </p:stCondLst>
                                        </p:cTn>
                                        <p:tgtEl>
                                          <p:spTgt spid="6151"/>
                                        </p:tgtEl>
                                        <p:attrNameLst>
                                          <p:attrName>style.visibility</p:attrName>
                                        </p:attrNameLst>
                                      </p:cBhvr>
                                      <p:to>
                                        <p:strVal val="hidden"/>
                                      </p:to>
                                    </p:set>
                                  </p:childTnLst>
                                </p:cTn>
                              </p:par>
                              <p:par>
                                <p:cTn id="30" presetID="17" presetClass="exit" presetSubtype="10" fill="hold" nodeType="withEffect">
                                  <p:stCondLst>
                                    <p:cond delay="0"/>
                                  </p:stCondLst>
                                  <p:iterate type="lt">
                                    <p:tmPct val="0"/>
                                  </p:iterate>
                                  <p:childTnLst>
                                    <p:anim calcmode="lin" valueType="num">
                                      <p:cBhvr>
                                        <p:cTn id="31" dur="500"/>
                                        <p:tgtEl>
                                          <p:spTgt spid="6149"/>
                                        </p:tgtEl>
                                        <p:attrNameLst>
                                          <p:attrName>ppt_w</p:attrName>
                                        </p:attrNameLst>
                                      </p:cBhvr>
                                      <p:tavLst>
                                        <p:tav tm="0">
                                          <p:val>
                                            <p:strVal val="ppt_w"/>
                                          </p:val>
                                        </p:tav>
                                        <p:tav tm="100000">
                                          <p:val>
                                            <p:fltVal val="0"/>
                                          </p:val>
                                        </p:tav>
                                      </p:tavLst>
                                    </p:anim>
                                    <p:anim calcmode="lin" valueType="num">
                                      <p:cBhvr>
                                        <p:cTn id="32" dur="500"/>
                                        <p:tgtEl>
                                          <p:spTgt spid="6149"/>
                                        </p:tgtEl>
                                        <p:attrNameLst>
                                          <p:attrName>ppt_h</p:attrName>
                                        </p:attrNameLst>
                                      </p:cBhvr>
                                      <p:tavLst>
                                        <p:tav tm="0">
                                          <p:val>
                                            <p:strVal val="ppt_h"/>
                                          </p:val>
                                        </p:tav>
                                        <p:tav tm="100000">
                                          <p:val>
                                            <p:strVal val="ppt_h"/>
                                          </p:val>
                                        </p:tav>
                                      </p:tavLst>
                                    </p:anim>
                                    <p:set>
                                      <p:cBhvr>
                                        <p:cTn id="33" dur="1" fill="hold">
                                          <p:stCondLst>
                                            <p:cond delay="499"/>
                                          </p:stCondLst>
                                        </p:cTn>
                                        <p:tgtEl>
                                          <p:spTgt spid="6149"/>
                                        </p:tgtEl>
                                        <p:attrNameLst>
                                          <p:attrName>style.visibility</p:attrName>
                                        </p:attrNameLst>
                                      </p:cBhvr>
                                      <p:to>
                                        <p:strVal val="hidden"/>
                                      </p:to>
                                    </p:set>
                                  </p:childTnLst>
                                </p:cTn>
                              </p:par>
                            </p:childTnLst>
                          </p:cTn>
                        </p:par>
                        <p:par>
                          <p:cTn id="34" fill="hold" nodeType="afterGroup">
                            <p:stCondLst>
                              <p:cond delay="500"/>
                            </p:stCondLst>
                            <p:childTnLst>
                              <p:par>
                                <p:cTn id="35" presetID="18" presetClass="entr" presetSubtype="12" fill="hold" nodeType="afterEffect">
                                  <p:stCondLst>
                                    <p:cond delay="0"/>
                                  </p:stCondLst>
                                  <p:childTnLst>
                                    <p:set>
                                      <p:cBhvr>
                                        <p:cTn id="36" dur="1" fill="hold">
                                          <p:stCondLst>
                                            <p:cond delay="0"/>
                                          </p:stCondLst>
                                        </p:cTn>
                                        <p:tgtEl>
                                          <p:spTgt spid="6152"/>
                                        </p:tgtEl>
                                        <p:attrNameLst>
                                          <p:attrName>style.visibility</p:attrName>
                                        </p:attrNameLst>
                                      </p:cBhvr>
                                      <p:to>
                                        <p:strVal val="visible"/>
                                      </p:to>
                                    </p:set>
                                    <p:animEffect transition="in" filter="strips(downLeft)">
                                      <p:cBhvr>
                                        <p:cTn id="37" dur="1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2BDE7C2-CBB6-4EDD-95A5-6F92C3653B65}"/>
              </a:ext>
            </a:extLst>
          </p:cNvPr>
          <p:cNvSpPr>
            <a:spLocks noGrp="1" noChangeArrowheads="1"/>
          </p:cNvSpPr>
          <p:nvPr>
            <p:ph type="title"/>
          </p:nvPr>
        </p:nvSpPr>
        <p:spPr/>
        <p:txBody>
          <a:bodyPr/>
          <a:lstStyle/>
          <a:p>
            <a:r>
              <a:rPr lang="sl-SI" altLang="sl-SI">
                <a:solidFill>
                  <a:schemeClr val="accent2"/>
                </a:solidFill>
              </a:rPr>
              <a:t>Hladna vojna v eni sliki</a:t>
            </a:r>
          </a:p>
        </p:txBody>
      </p:sp>
      <p:sp>
        <p:nvSpPr>
          <p:cNvPr id="7171" name="Rectangle 3">
            <a:extLst>
              <a:ext uri="{FF2B5EF4-FFF2-40B4-BE49-F238E27FC236}">
                <a16:creationId xmlns:a16="http://schemas.microsoft.com/office/drawing/2014/main" id="{A8D4CEA3-C980-4888-9511-AADB88568AA1}"/>
              </a:ext>
            </a:extLst>
          </p:cNvPr>
          <p:cNvSpPr>
            <a:spLocks noGrp="1" noChangeArrowheads="1"/>
          </p:cNvSpPr>
          <p:nvPr>
            <p:ph type="body" idx="1"/>
          </p:nvPr>
        </p:nvSpPr>
        <p:spPr/>
        <p:txBody>
          <a:bodyPr/>
          <a:lstStyle/>
          <a:p>
            <a:endParaRPr lang="sl-SI" altLang="sl-SI"/>
          </a:p>
        </p:txBody>
      </p:sp>
      <p:pic>
        <p:nvPicPr>
          <p:cNvPr id="7172" name="Picture 4" descr="hladna vojna v eni sliki">
            <a:extLst>
              <a:ext uri="{FF2B5EF4-FFF2-40B4-BE49-F238E27FC236}">
                <a16:creationId xmlns:a16="http://schemas.microsoft.com/office/drawing/2014/main" id="{39CDE717-3925-4F79-AC21-B5986C34C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27138"/>
            <a:ext cx="6553200" cy="563086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hladna vojna!!">
            <a:extLst>
              <a:ext uri="{FF2B5EF4-FFF2-40B4-BE49-F238E27FC236}">
                <a16:creationId xmlns:a16="http://schemas.microsoft.com/office/drawing/2014/main" id="{87FD4CA5-CEBB-44A1-B830-DE77BAD3C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187450"/>
            <a:ext cx="6075362" cy="567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xit" presetSubtype="10" fill="hold" nodeType="clickEffect">
                                  <p:stCondLst>
                                    <p:cond delay="0"/>
                                  </p:stCondLst>
                                  <p:childTnLst>
                                    <p:anim calcmode="lin" valueType="num">
                                      <p:cBhvr>
                                        <p:cTn id="6" dur="5000"/>
                                        <p:tgtEl>
                                          <p:spTgt spid="7172"/>
                                        </p:tgtEl>
                                        <p:attrNameLst>
                                          <p:attrName>ppt_h</p:attrName>
                                        </p:attrNameLst>
                                      </p:cBhvr>
                                      <p:tavLst>
                                        <p:tav tm="0">
                                          <p:val>
                                            <p:strVal val="ppt_h"/>
                                          </p:val>
                                        </p:tav>
                                        <p:tav tm="100000">
                                          <p:val>
                                            <p:strVal val="ppt_h"/>
                                          </p:val>
                                        </p:tav>
                                      </p:tavLst>
                                    </p:anim>
                                    <p:anim calcmode="lin" valueType="num">
                                      <p:cBhvr>
                                        <p:cTn id="7" dur="5000"/>
                                        <p:tgtEl>
                                          <p:spTgt spid="717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7172"/>
                                        </p:tgtEl>
                                        <p:attrNameLst>
                                          <p:attrName>style.visibility</p:attrName>
                                        </p:attrNameLst>
                                      </p:cBhvr>
                                      <p:to>
                                        <p:strVal val="hidden"/>
                                      </p:to>
                                    </p:set>
                                  </p:childTnLst>
                                </p:cTn>
                              </p:par>
                            </p:childTnLst>
                          </p:cTn>
                        </p:par>
                        <p:par>
                          <p:cTn id="9" fill="hold" nodeType="afterGroup">
                            <p:stCondLst>
                              <p:cond delay="5000"/>
                            </p:stCondLst>
                            <p:childTnLst>
                              <p:par>
                                <p:cTn id="10" presetID="19" presetClass="entr" presetSubtype="10" fill="hold" nodeType="afterEffect">
                                  <p:stCondLst>
                                    <p:cond delay="0"/>
                                  </p:stCondLst>
                                  <p:childTnLst>
                                    <p:set>
                                      <p:cBhvr>
                                        <p:cTn id="11" dur="1" fill="hold">
                                          <p:stCondLst>
                                            <p:cond delay="0"/>
                                          </p:stCondLst>
                                        </p:cTn>
                                        <p:tgtEl>
                                          <p:spTgt spid="7173"/>
                                        </p:tgtEl>
                                        <p:attrNameLst>
                                          <p:attrName>style.visibility</p:attrName>
                                        </p:attrNameLst>
                                      </p:cBhvr>
                                      <p:to>
                                        <p:strVal val="visible"/>
                                      </p:to>
                                    </p:set>
                                    <p:anim calcmode="lin" valueType="num">
                                      <p:cBhvr>
                                        <p:cTn id="12" dur="5000" fill="hold"/>
                                        <p:tgtEl>
                                          <p:spTgt spid="7173"/>
                                        </p:tgtEl>
                                        <p:attrNameLst>
                                          <p:attrName>ppt_w</p:attrName>
                                        </p:attrNameLst>
                                      </p:cBhvr>
                                      <p:tavLst>
                                        <p:tav tm="0" fmla="#ppt_w*sin(2.5*pi*$)">
                                          <p:val>
                                            <p:fltVal val="0"/>
                                          </p:val>
                                        </p:tav>
                                        <p:tav tm="100000">
                                          <p:val>
                                            <p:fltVal val="1"/>
                                          </p:val>
                                        </p:tav>
                                      </p:tavLst>
                                    </p:anim>
                                    <p:anim calcmode="lin" valueType="num">
                                      <p:cBhvr>
                                        <p:cTn id="13" dur="5000" fill="hold"/>
                                        <p:tgtEl>
                                          <p:spTgt spid="71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7C65C09-2F15-4945-9941-CA8B04E058BE}"/>
              </a:ext>
            </a:extLst>
          </p:cNvPr>
          <p:cNvSpPr>
            <a:spLocks noGrp="1" noChangeArrowheads="1"/>
          </p:cNvSpPr>
          <p:nvPr>
            <p:ph type="title"/>
          </p:nvPr>
        </p:nvSpPr>
        <p:spPr>
          <a:xfrm>
            <a:off x="684213" y="0"/>
            <a:ext cx="7559675" cy="1143000"/>
          </a:xfrm>
        </p:spPr>
        <p:txBody>
          <a:bodyPr/>
          <a:lstStyle/>
          <a:p>
            <a:r>
              <a:rPr lang="sl-SI" altLang="sl-SI" sz="3200">
                <a:solidFill>
                  <a:schemeClr val="accent2"/>
                </a:solidFill>
              </a:rPr>
              <a:t>Zanimivost:</a:t>
            </a:r>
          </a:p>
        </p:txBody>
      </p:sp>
      <p:sp>
        <p:nvSpPr>
          <p:cNvPr id="8195" name="Rectangle 3">
            <a:extLst>
              <a:ext uri="{FF2B5EF4-FFF2-40B4-BE49-F238E27FC236}">
                <a16:creationId xmlns:a16="http://schemas.microsoft.com/office/drawing/2014/main" id="{9F0BD9F1-11C5-4F35-9678-BC45253A3166}"/>
              </a:ext>
            </a:extLst>
          </p:cNvPr>
          <p:cNvSpPr>
            <a:spLocks noGrp="1" noChangeArrowheads="1"/>
          </p:cNvSpPr>
          <p:nvPr>
            <p:ph type="body" idx="1"/>
          </p:nvPr>
        </p:nvSpPr>
        <p:spPr>
          <a:xfrm>
            <a:off x="468313" y="981075"/>
            <a:ext cx="8229600" cy="4525963"/>
          </a:xfrm>
        </p:spPr>
        <p:txBody>
          <a:bodyPr/>
          <a:lstStyle/>
          <a:p>
            <a:r>
              <a:rPr lang="sl-SI" altLang="sl-SI">
                <a:hlinkClick r:id="rId2"/>
              </a:rPr>
              <a:t>Ste kje videli jedrsko bombo?</a:t>
            </a:r>
            <a:endParaRPr lang="sl-SI" altLang="sl-SI"/>
          </a:p>
          <a:p>
            <a:r>
              <a:rPr lang="sl-SI" altLang="sl-SI">
                <a:hlinkClick r:id="rId3"/>
              </a:rPr>
              <a:t>Posnetek: hladna vojna</a:t>
            </a:r>
            <a:endParaRPr lang="sl-SI" altLang="sl-SI"/>
          </a:p>
        </p:txBody>
      </p:sp>
      <p:pic>
        <p:nvPicPr>
          <p:cNvPr id="8196" name="Picture 4">
            <a:extLst>
              <a:ext uri="{FF2B5EF4-FFF2-40B4-BE49-F238E27FC236}">
                <a16:creationId xmlns:a16="http://schemas.microsoft.com/office/drawing/2014/main" id="{8D80C3AA-E11A-4CE2-B454-17624CCAA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276475"/>
            <a:ext cx="5322887"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a:extLst>
              <a:ext uri="{FF2B5EF4-FFF2-40B4-BE49-F238E27FC236}">
                <a16:creationId xmlns:a16="http://schemas.microsoft.com/office/drawing/2014/main" id="{A04E683D-2A87-4C64-A562-B0161906C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488" y="1700213"/>
            <a:ext cx="3448050" cy="499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zastava ozn">
            <a:extLst>
              <a:ext uri="{FF2B5EF4-FFF2-40B4-BE49-F238E27FC236}">
                <a16:creationId xmlns:a16="http://schemas.microsoft.com/office/drawing/2014/main" id="{80769742-19F8-4752-B18C-A549CEA1D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5876925"/>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a:extLst>
              <a:ext uri="{FF2B5EF4-FFF2-40B4-BE49-F238E27FC236}">
                <a16:creationId xmlns:a16="http://schemas.microsoft.com/office/drawing/2014/main" id="{C5EDF358-7425-46B6-833A-689BE449049E}"/>
              </a:ext>
            </a:extLst>
          </p:cNvPr>
          <p:cNvSpPr>
            <a:spLocks noGrp="1" noChangeArrowheads="1"/>
          </p:cNvSpPr>
          <p:nvPr>
            <p:ph type="title"/>
          </p:nvPr>
        </p:nvSpPr>
        <p:spPr>
          <a:xfrm>
            <a:off x="0" y="0"/>
            <a:ext cx="9144000" cy="1143000"/>
          </a:xfrm>
        </p:spPr>
        <p:txBody>
          <a:bodyPr/>
          <a:lstStyle/>
          <a:p>
            <a:r>
              <a:rPr lang="sl-SI" altLang="sl-SI" b="1" u="sng">
                <a:solidFill>
                  <a:srgbClr val="FF0000"/>
                </a:solidFill>
              </a:rPr>
              <a:t>Organizacija združenih narodov</a:t>
            </a:r>
            <a:endParaRPr lang="sl-SI" altLang="sl-SI"/>
          </a:p>
        </p:txBody>
      </p:sp>
      <p:sp>
        <p:nvSpPr>
          <p:cNvPr id="9219" name="Rectangle 3">
            <a:extLst>
              <a:ext uri="{FF2B5EF4-FFF2-40B4-BE49-F238E27FC236}">
                <a16:creationId xmlns:a16="http://schemas.microsoft.com/office/drawing/2014/main" id="{DE598DD1-9DFA-4478-8856-5D79E73C3B8B}"/>
              </a:ext>
            </a:extLst>
          </p:cNvPr>
          <p:cNvSpPr>
            <a:spLocks noGrp="1" noChangeArrowheads="1"/>
          </p:cNvSpPr>
          <p:nvPr>
            <p:ph type="body" idx="1"/>
          </p:nvPr>
        </p:nvSpPr>
        <p:spPr>
          <a:xfrm>
            <a:off x="457200" y="1341438"/>
            <a:ext cx="8229600" cy="5327650"/>
          </a:xfrm>
        </p:spPr>
        <p:txBody>
          <a:bodyPr/>
          <a:lstStyle/>
          <a:p>
            <a:r>
              <a:rPr lang="sl-SI" altLang="sl-SI" sz="2400" b="1"/>
              <a:t>Organizacija združenih narodov (OZN)</a:t>
            </a:r>
            <a:r>
              <a:rPr lang="sl-SI" altLang="sl-SI" sz="2400"/>
              <a:t> je najpomembnejša mednarodna vladna organizacija. Ustanovljena je bila 24. oktobra 1945. Zamisli o takšni organizaciji segajo v drugo svetovno vojno, temeljni namen ustanovitve je bil urejanje povojnega mednarodnega sistema. </a:t>
            </a:r>
          </a:p>
          <a:p>
            <a:endParaRPr lang="sl-SI" altLang="sl-SI" sz="2400"/>
          </a:p>
          <a:p>
            <a:r>
              <a:rPr lang="sl-SI" altLang="sl-SI" sz="2400"/>
              <a:t>Delovanje OZN posega na različna področja kot so varnost, socialno-ekonomski razvoj, človekove pravice, humanitarne dejavnosti, razvoj mednarodnega prava. Reševanje varnostnih problemov pa sodi med njene primarne dejavnosti.</a:t>
            </a:r>
            <a:r>
              <a:rPr lang="sl-SI" altLang="sl-SI"/>
              <a:t> </a:t>
            </a:r>
          </a:p>
          <a:p>
            <a:endParaRPr lang="sl-SI" altLang="sl-S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BF7C1FF2-87D0-4294-B076-E021F2990D95}"/>
              </a:ext>
            </a:extLst>
          </p:cNvPr>
          <p:cNvSpPr>
            <a:spLocks noGrp="1" noChangeArrowheads="1"/>
          </p:cNvSpPr>
          <p:nvPr>
            <p:ph type="body" idx="1"/>
          </p:nvPr>
        </p:nvSpPr>
        <p:spPr>
          <a:xfrm>
            <a:off x="250825" y="620713"/>
            <a:ext cx="4752975" cy="6048375"/>
          </a:xfrm>
        </p:spPr>
        <p:txBody>
          <a:bodyPr/>
          <a:lstStyle/>
          <a:p>
            <a:r>
              <a:rPr lang="sl-SI" altLang="sl-SI" sz="2000"/>
              <a:t>Obdobje obstoja OZN zaznamujejo tudi številni vojaški konflikti v svetu. Doslej pa se je OZN uveljavila na področju mirovnih operacij. Številne mirovne operacije OZN so v preteklih 50 letih predstavljale pomemben instrument reševanja mednarodnih sporov.</a:t>
            </a:r>
          </a:p>
          <a:p>
            <a:endParaRPr lang="sl-SI" altLang="sl-SI" sz="2000"/>
          </a:p>
          <a:p>
            <a:r>
              <a:rPr lang="sl-SI" altLang="sl-SI" sz="2000"/>
              <a:t>OZN kljub svojemu velikemu pomenu danes bolj odraža kot pa oblikuje procese v mednarodni politiki. Kljub številnim pozitivnim dosežkom ta organizacija državam ne more nuditi varnostnih zagotovil. </a:t>
            </a:r>
          </a:p>
          <a:p>
            <a:endParaRPr lang="sl-SI" altLang="sl-SI" sz="2000"/>
          </a:p>
          <a:p>
            <a:r>
              <a:rPr lang="sl-SI" altLang="sl-SI" sz="2000"/>
              <a:t>Slovenija je bila v OZN sprejeta maja 1992. </a:t>
            </a:r>
          </a:p>
          <a:p>
            <a:endParaRPr lang="sl-SI" altLang="sl-SI" sz="2000"/>
          </a:p>
        </p:txBody>
      </p:sp>
      <p:pic>
        <p:nvPicPr>
          <p:cNvPr id="10244" name="Picture 4" descr="zastave OZN">
            <a:extLst>
              <a:ext uri="{FF2B5EF4-FFF2-40B4-BE49-F238E27FC236}">
                <a16:creationId xmlns:a16="http://schemas.microsoft.com/office/drawing/2014/main" id="{0080CF53-83AF-42E9-8543-6C9588851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88913"/>
            <a:ext cx="4032250" cy="331152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slovenci v OZN">
            <a:extLst>
              <a:ext uri="{FF2B5EF4-FFF2-40B4-BE49-F238E27FC236}">
                <a16:creationId xmlns:a16="http://schemas.microsoft.com/office/drawing/2014/main" id="{5B45BEF4-1577-4C7C-8E48-6FCAFDF78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644900"/>
            <a:ext cx="3998913" cy="3097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2000" fill="hold"/>
                                        <p:tgtEl>
                                          <p:spTgt spid="10244"/>
                                        </p:tgtEl>
                                        <p:attrNameLst>
                                          <p:attrName>ppt_x</p:attrName>
                                        </p:attrNameLst>
                                      </p:cBhvr>
                                      <p:tavLst>
                                        <p:tav tm="0">
                                          <p:val>
                                            <p:strVal val="#ppt_x"/>
                                          </p:val>
                                        </p:tav>
                                        <p:tav tm="100000">
                                          <p:val>
                                            <p:strVal val="#ppt_x"/>
                                          </p:val>
                                        </p:tav>
                                      </p:tavLst>
                                    </p:anim>
                                    <p:anim calcmode="lin" valueType="num">
                                      <p:cBhvr additive="base">
                                        <p:cTn id="8" dur="2000" fill="hold"/>
                                        <p:tgtEl>
                                          <p:spTgt spid="10244"/>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0245"/>
                                        </p:tgtEl>
                                        <p:attrNameLst>
                                          <p:attrName>style.visibility</p:attrName>
                                        </p:attrNameLst>
                                      </p:cBhvr>
                                      <p:to>
                                        <p:strVal val="visible"/>
                                      </p:to>
                                    </p:set>
                                    <p:anim calcmode="lin" valueType="num">
                                      <p:cBhvr additive="base">
                                        <p:cTn id="11" dur="2000" fill="hold"/>
                                        <p:tgtEl>
                                          <p:spTgt spid="10245"/>
                                        </p:tgtEl>
                                        <p:attrNameLst>
                                          <p:attrName>ppt_x</p:attrName>
                                        </p:attrNameLst>
                                      </p:cBhvr>
                                      <p:tavLst>
                                        <p:tav tm="0">
                                          <p:val>
                                            <p:strVal val="#ppt_x"/>
                                          </p:val>
                                        </p:tav>
                                        <p:tav tm="100000">
                                          <p:val>
                                            <p:strVal val="#ppt_x"/>
                                          </p:val>
                                        </p:tav>
                                      </p:tavLst>
                                    </p:anim>
                                    <p:anim calcmode="lin" valueType="num">
                                      <p:cBhvr additive="base">
                                        <p:cTn id="12" dur="20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1302</Words>
  <Application>Microsoft Office PowerPoint</Application>
  <PresentationFormat>On-screen Show (4:3)</PresentationFormat>
  <Paragraphs>67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Black</vt:lpstr>
      <vt:lpstr>Impact</vt:lpstr>
      <vt:lpstr>Privzeti načrt</vt:lpstr>
      <vt:lpstr>PowerPoint Presentation</vt:lpstr>
      <vt:lpstr>Hladna vojna</vt:lpstr>
      <vt:lpstr>PowerPoint Presentation</vt:lpstr>
      <vt:lpstr>PowerPoint Presentation</vt:lpstr>
      <vt:lpstr>PowerPoint Presentation</vt:lpstr>
      <vt:lpstr>Hladna vojna v eni sliki</vt:lpstr>
      <vt:lpstr>Zanimivost:</vt:lpstr>
      <vt:lpstr>Organizacija združenih narodov</vt:lpstr>
      <vt:lpstr>PowerPoint Presentation</vt:lpstr>
      <vt:lpstr>Boj za prevlado v svetu</vt:lpstr>
      <vt:lpstr>PowerPoint Presentation</vt:lpstr>
      <vt:lpstr>Informbiro</vt:lpstr>
      <vt:lpstr>NATO in EGS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2019-06-03T09:15:13Z</dcterms:created>
  <dcterms:modified xsi:type="dcterms:W3CDTF">2019-06-03T09:15:13Z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