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155" autoAdjust="0"/>
    <p:restoredTop sz="90929"/>
  </p:normalViewPr>
  <p:slideViewPr>
    <p:cSldViewPr>
      <p:cViewPr varScale="1">
        <p:scale>
          <a:sx n="163" d="100"/>
          <a:sy n="163" d="100"/>
        </p:scale>
        <p:origin x="82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20F6378-EC6B-44BB-8714-347FD456CC3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3075" name="Rectangle 3">
            <a:extLst>
              <a:ext uri="{FF2B5EF4-FFF2-40B4-BE49-F238E27FC236}">
                <a16:creationId xmlns:a16="http://schemas.microsoft.com/office/drawing/2014/main" id="{B1767AE3-1593-4FF7-846F-ECE7B6F21E7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3076" name="Rectangle 4">
            <a:extLst>
              <a:ext uri="{FF2B5EF4-FFF2-40B4-BE49-F238E27FC236}">
                <a16:creationId xmlns:a16="http://schemas.microsoft.com/office/drawing/2014/main" id="{04C06943-35FB-4C9B-8D2D-68C205A062B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2B71B2C-D9CB-4D1D-9252-862D4FE0AAC9}"/>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3078" name="Rectangle 6">
            <a:extLst>
              <a:ext uri="{FF2B5EF4-FFF2-40B4-BE49-F238E27FC236}">
                <a16:creationId xmlns:a16="http://schemas.microsoft.com/office/drawing/2014/main" id="{F33265FC-BD1C-4212-A2CF-8606B0457EF5}"/>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3079" name="Rectangle 7">
            <a:extLst>
              <a:ext uri="{FF2B5EF4-FFF2-40B4-BE49-F238E27FC236}">
                <a16:creationId xmlns:a16="http://schemas.microsoft.com/office/drawing/2014/main" id="{9102AEC7-A400-4271-A4A0-2AFECF44F46D}"/>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98A7C7D-1B93-4C05-9DE3-FA8181959009}"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AB71148-3803-4BEA-A3B1-3C31A9612DDF}"/>
              </a:ext>
            </a:extLst>
          </p:cNvPr>
          <p:cNvSpPr>
            <a:spLocks noGrp="1" noChangeArrowheads="1"/>
          </p:cNvSpPr>
          <p:nvPr>
            <p:ph type="sldNum" sz="quarter" idx="5"/>
          </p:nvPr>
        </p:nvSpPr>
        <p:spPr>
          <a:ln/>
        </p:spPr>
        <p:txBody>
          <a:bodyPr/>
          <a:lstStyle/>
          <a:p>
            <a:fld id="{058A2966-E4B5-4E47-9048-B7AA82D8E8A7}" type="slidenum">
              <a:rPr lang="sl-SI" altLang="sl-SI"/>
              <a:pPr/>
              <a:t>1</a:t>
            </a:fld>
            <a:endParaRPr lang="sl-SI" altLang="sl-SI"/>
          </a:p>
        </p:txBody>
      </p:sp>
      <p:sp>
        <p:nvSpPr>
          <p:cNvPr id="4098" name="Rectangle 2">
            <a:extLst>
              <a:ext uri="{FF2B5EF4-FFF2-40B4-BE49-F238E27FC236}">
                <a16:creationId xmlns:a16="http://schemas.microsoft.com/office/drawing/2014/main" id="{D7B88DFF-0D2B-40C7-B9DD-D4E79BB4596B}"/>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575FC656-6B3A-49FB-97E2-6917A82E1D69}"/>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585AE-FEA9-4F14-9C12-C95A01DD4D4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D5C2B82E-9F8D-4962-BA58-D02404AE943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B14105AA-6BB2-4C7E-B601-20DFD4536DA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332C74B-A1A9-4746-AA7D-C4200C976AA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56D1CC8-CF67-453B-AFEC-2099B8D88F6A}"/>
              </a:ext>
            </a:extLst>
          </p:cNvPr>
          <p:cNvSpPr>
            <a:spLocks noGrp="1"/>
          </p:cNvSpPr>
          <p:nvPr>
            <p:ph type="sldNum" sz="quarter" idx="12"/>
          </p:nvPr>
        </p:nvSpPr>
        <p:spPr/>
        <p:txBody>
          <a:bodyPr/>
          <a:lstStyle>
            <a:lvl1pPr>
              <a:defRPr/>
            </a:lvl1pPr>
          </a:lstStyle>
          <a:p>
            <a:fld id="{FBFF5D5F-74B2-433A-BE25-CA4D3C7F0806}" type="slidenum">
              <a:rPr lang="sl-SI" altLang="sl-SI"/>
              <a:pPr/>
              <a:t>‹#›</a:t>
            </a:fld>
            <a:endParaRPr lang="sl-SI" altLang="sl-SI"/>
          </a:p>
        </p:txBody>
      </p:sp>
    </p:spTree>
    <p:extLst>
      <p:ext uri="{BB962C8B-B14F-4D97-AF65-F5344CB8AC3E}">
        <p14:creationId xmlns:p14="http://schemas.microsoft.com/office/powerpoint/2010/main" val="31252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64DD-735B-4B8F-AF97-FC559C99AE92}"/>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C921955-D157-45F9-B268-525AF6B63E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E776E1E-DFA5-434E-AE45-181B868BAE5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9C669E7-5C49-4F1C-B65E-378CECBD70C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0550FF6-361F-4922-BE6A-6C1D601DE325}"/>
              </a:ext>
            </a:extLst>
          </p:cNvPr>
          <p:cNvSpPr>
            <a:spLocks noGrp="1"/>
          </p:cNvSpPr>
          <p:nvPr>
            <p:ph type="sldNum" sz="quarter" idx="12"/>
          </p:nvPr>
        </p:nvSpPr>
        <p:spPr/>
        <p:txBody>
          <a:bodyPr/>
          <a:lstStyle>
            <a:lvl1pPr>
              <a:defRPr/>
            </a:lvl1pPr>
          </a:lstStyle>
          <a:p>
            <a:fld id="{81842300-176F-400E-8A7A-436276C98BF5}" type="slidenum">
              <a:rPr lang="sl-SI" altLang="sl-SI"/>
              <a:pPr/>
              <a:t>‹#›</a:t>
            </a:fld>
            <a:endParaRPr lang="sl-SI" altLang="sl-SI"/>
          </a:p>
        </p:txBody>
      </p:sp>
    </p:spTree>
    <p:extLst>
      <p:ext uri="{BB962C8B-B14F-4D97-AF65-F5344CB8AC3E}">
        <p14:creationId xmlns:p14="http://schemas.microsoft.com/office/powerpoint/2010/main" val="402772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FB1EED-D95D-4644-9FFA-49B76997C80C}"/>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6F0F8DF-D629-4532-8C4B-3B1BB9BF3237}"/>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726038A-1EB3-4C4C-A5E5-8544FA02DED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50A0985-B8A8-4DD7-95A9-7FF6D22CEB5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9C2DF6E-B67B-4CA9-AF38-5F272E3F7969}"/>
              </a:ext>
            </a:extLst>
          </p:cNvPr>
          <p:cNvSpPr>
            <a:spLocks noGrp="1"/>
          </p:cNvSpPr>
          <p:nvPr>
            <p:ph type="sldNum" sz="quarter" idx="12"/>
          </p:nvPr>
        </p:nvSpPr>
        <p:spPr/>
        <p:txBody>
          <a:bodyPr/>
          <a:lstStyle>
            <a:lvl1pPr>
              <a:defRPr/>
            </a:lvl1pPr>
          </a:lstStyle>
          <a:p>
            <a:fld id="{3DD688E9-4233-424D-8D2E-E682B443CAA2}" type="slidenum">
              <a:rPr lang="sl-SI" altLang="sl-SI"/>
              <a:pPr/>
              <a:t>‹#›</a:t>
            </a:fld>
            <a:endParaRPr lang="sl-SI" altLang="sl-SI"/>
          </a:p>
        </p:txBody>
      </p:sp>
    </p:spTree>
    <p:extLst>
      <p:ext uri="{BB962C8B-B14F-4D97-AF65-F5344CB8AC3E}">
        <p14:creationId xmlns:p14="http://schemas.microsoft.com/office/powerpoint/2010/main" val="153890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072FE-8FE7-41CB-AE3F-D45CBC95BDA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20F62AA-6A7F-4C45-99DD-CD3C1D116F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B7817D8-A102-4C0F-A4E5-3C7C214C99D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74B8E9A-4235-4482-9DA1-17B4EC27736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62DA4D7-5CAF-4F82-B8C9-2DC45CB5EE45}"/>
              </a:ext>
            </a:extLst>
          </p:cNvPr>
          <p:cNvSpPr>
            <a:spLocks noGrp="1"/>
          </p:cNvSpPr>
          <p:nvPr>
            <p:ph type="sldNum" sz="quarter" idx="12"/>
          </p:nvPr>
        </p:nvSpPr>
        <p:spPr/>
        <p:txBody>
          <a:bodyPr/>
          <a:lstStyle>
            <a:lvl1pPr>
              <a:defRPr/>
            </a:lvl1pPr>
          </a:lstStyle>
          <a:p>
            <a:fld id="{07103B85-2123-45C7-B95B-E73EC98998CA}" type="slidenum">
              <a:rPr lang="sl-SI" altLang="sl-SI"/>
              <a:pPr/>
              <a:t>‹#›</a:t>
            </a:fld>
            <a:endParaRPr lang="sl-SI" altLang="sl-SI"/>
          </a:p>
        </p:txBody>
      </p:sp>
    </p:spTree>
    <p:extLst>
      <p:ext uri="{BB962C8B-B14F-4D97-AF65-F5344CB8AC3E}">
        <p14:creationId xmlns:p14="http://schemas.microsoft.com/office/powerpoint/2010/main" val="103251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CB4F-FAB1-4D4B-BFD5-0583572B43D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D83C8B5E-853E-4819-BD92-DAEB198788A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3DD3B70-FC47-4A83-9189-ACD38BBBA2D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3330097-5352-41BD-B7A4-02EF34F82F5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CD9A690-9999-4174-8C56-E665E7B37E89}"/>
              </a:ext>
            </a:extLst>
          </p:cNvPr>
          <p:cNvSpPr>
            <a:spLocks noGrp="1"/>
          </p:cNvSpPr>
          <p:nvPr>
            <p:ph type="sldNum" sz="quarter" idx="12"/>
          </p:nvPr>
        </p:nvSpPr>
        <p:spPr/>
        <p:txBody>
          <a:bodyPr/>
          <a:lstStyle>
            <a:lvl1pPr>
              <a:defRPr/>
            </a:lvl1pPr>
          </a:lstStyle>
          <a:p>
            <a:fld id="{3FD27DA6-52C6-4AD2-9B7D-6C5E4AA2646A}" type="slidenum">
              <a:rPr lang="sl-SI" altLang="sl-SI"/>
              <a:pPr/>
              <a:t>‹#›</a:t>
            </a:fld>
            <a:endParaRPr lang="sl-SI" altLang="sl-SI"/>
          </a:p>
        </p:txBody>
      </p:sp>
    </p:spTree>
    <p:extLst>
      <p:ext uri="{BB962C8B-B14F-4D97-AF65-F5344CB8AC3E}">
        <p14:creationId xmlns:p14="http://schemas.microsoft.com/office/powerpoint/2010/main" val="1100163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DF86F-7E59-4490-8B77-E570F4E7919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663DFA2-0F05-438B-A77E-808B94365E09}"/>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5288D891-1F64-419D-BA6F-75294F7908AD}"/>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4919D7F4-F29F-4C20-8160-0BE466F6BFD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B823CE8-5124-4869-B683-FA14F83F4DD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B6C402F-1ED7-4C1C-9E1F-C954D9510F11}"/>
              </a:ext>
            </a:extLst>
          </p:cNvPr>
          <p:cNvSpPr>
            <a:spLocks noGrp="1"/>
          </p:cNvSpPr>
          <p:nvPr>
            <p:ph type="sldNum" sz="quarter" idx="12"/>
          </p:nvPr>
        </p:nvSpPr>
        <p:spPr/>
        <p:txBody>
          <a:bodyPr/>
          <a:lstStyle>
            <a:lvl1pPr>
              <a:defRPr/>
            </a:lvl1pPr>
          </a:lstStyle>
          <a:p>
            <a:fld id="{17211BF8-B552-4539-8E41-CE1B2BE3DE4E}" type="slidenum">
              <a:rPr lang="sl-SI" altLang="sl-SI"/>
              <a:pPr/>
              <a:t>‹#›</a:t>
            </a:fld>
            <a:endParaRPr lang="sl-SI" altLang="sl-SI"/>
          </a:p>
        </p:txBody>
      </p:sp>
    </p:spTree>
    <p:extLst>
      <p:ext uri="{BB962C8B-B14F-4D97-AF65-F5344CB8AC3E}">
        <p14:creationId xmlns:p14="http://schemas.microsoft.com/office/powerpoint/2010/main" val="1807661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0137-59D5-42DE-B457-6943AA0F3B3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E1CAE67-6877-40FD-ACBD-CF9C1DCBC2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6FD65-9F2E-43E1-B63E-3F9DD7D1C44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D74F9476-3248-453E-BA10-7A0440B7244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9105E-5277-480D-BF7A-15B05318650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A21472A2-3DE5-42E9-B46F-44DB37685D26}"/>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6ACEC9D-A5DC-4F19-8484-243EF17C4312}"/>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36DD7661-42DB-48C0-8AC8-EBB6952CAED0}"/>
              </a:ext>
            </a:extLst>
          </p:cNvPr>
          <p:cNvSpPr>
            <a:spLocks noGrp="1"/>
          </p:cNvSpPr>
          <p:nvPr>
            <p:ph type="sldNum" sz="quarter" idx="12"/>
          </p:nvPr>
        </p:nvSpPr>
        <p:spPr/>
        <p:txBody>
          <a:bodyPr/>
          <a:lstStyle>
            <a:lvl1pPr>
              <a:defRPr/>
            </a:lvl1pPr>
          </a:lstStyle>
          <a:p>
            <a:fld id="{F26346B8-C01C-42A7-8103-5A1253C9DC94}" type="slidenum">
              <a:rPr lang="sl-SI" altLang="sl-SI"/>
              <a:pPr/>
              <a:t>‹#›</a:t>
            </a:fld>
            <a:endParaRPr lang="sl-SI" altLang="sl-SI"/>
          </a:p>
        </p:txBody>
      </p:sp>
    </p:spTree>
    <p:extLst>
      <p:ext uri="{BB962C8B-B14F-4D97-AF65-F5344CB8AC3E}">
        <p14:creationId xmlns:p14="http://schemas.microsoft.com/office/powerpoint/2010/main" val="3973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26BBD-0FDF-4B71-B442-0A305A7A9E28}"/>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03177B9-FC05-404F-B15D-105E0CB0FAB2}"/>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CEC0DFD-DADA-4C18-8277-028FC926D961}"/>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8470AEF-5323-49B9-9E13-8803025DE18B}"/>
              </a:ext>
            </a:extLst>
          </p:cNvPr>
          <p:cNvSpPr>
            <a:spLocks noGrp="1"/>
          </p:cNvSpPr>
          <p:nvPr>
            <p:ph type="sldNum" sz="quarter" idx="12"/>
          </p:nvPr>
        </p:nvSpPr>
        <p:spPr/>
        <p:txBody>
          <a:bodyPr/>
          <a:lstStyle>
            <a:lvl1pPr>
              <a:defRPr/>
            </a:lvl1pPr>
          </a:lstStyle>
          <a:p>
            <a:fld id="{910BD7ED-93A0-476B-BFE2-2195B2CE0205}" type="slidenum">
              <a:rPr lang="sl-SI" altLang="sl-SI"/>
              <a:pPr/>
              <a:t>‹#›</a:t>
            </a:fld>
            <a:endParaRPr lang="sl-SI" altLang="sl-SI"/>
          </a:p>
        </p:txBody>
      </p:sp>
    </p:spTree>
    <p:extLst>
      <p:ext uri="{BB962C8B-B14F-4D97-AF65-F5344CB8AC3E}">
        <p14:creationId xmlns:p14="http://schemas.microsoft.com/office/powerpoint/2010/main" val="32323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52A3E-483A-4642-B4A3-2D99742EB3D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955BAC76-732A-45D5-9D4F-DFAF50379F8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F6A8D7C-B850-4E78-A44A-71665801DAF8}"/>
              </a:ext>
            </a:extLst>
          </p:cNvPr>
          <p:cNvSpPr>
            <a:spLocks noGrp="1"/>
          </p:cNvSpPr>
          <p:nvPr>
            <p:ph type="sldNum" sz="quarter" idx="12"/>
          </p:nvPr>
        </p:nvSpPr>
        <p:spPr/>
        <p:txBody>
          <a:bodyPr/>
          <a:lstStyle>
            <a:lvl1pPr>
              <a:defRPr/>
            </a:lvl1pPr>
          </a:lstStyle>
          <a:p>
            <a:fld id="{D5CEDEB6-AA6F-4C8E-A7E1-3ABEDF4A68DC}" type="slidenum">
              <a:rPr lang="sl-SI" altLang="sl-SI"/>
              <a:pPr/>
              <a:t>‹#›</a:t>
            </a:fld>
            <a:endParaRPr lang="sl-SI" altLang="sl-SI"/>
          </a:p>
        </p:txBody>
      </p:sp>
    </p:spTree>
    <p:extLst>
      <p:ext uri="{BB962C8B-B14F-4D97-AF65-F5344CB8AC3E}">
        <p14:creationId xmlns:p14="http://schemas.microsoft.com/office/powerpoint/2010/main" val="375369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459C-1735-4050-9E4C-D8281783264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69F856B9-FA1D-4F8E-B608-0A27948B628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619AF60-8AF0-4D0E-ABA2-9A0A18F2CF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984D1-DAA9-4C96-A6BE-445AAF9B1A7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DA8E45E-B96D-4ACD-983D-D5C0DA029A4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50B2F42-1E9D-43D5-B30D-D56C1FBC0A9F}"/>
              </a:ext>
            </a:extLst>
          </p:cNvPr>
          <p:cNvSpPr>
            <a:spLocks noGrp="1"/>
          </p:cNvSpPr>
          <p:nvPr>
            <p:ph type="sldNum" sz="quarter" idx="12"/>
          </p:nvPr>
        </p:nvSpPr>
        <p:spPr/>
        <p:txBody>
          <a:bodyPr/>
          <a:lstStyle>
            <a:lvl1pPr>
              <a:defRPr/>
            </a:lvl1pPr>
          </a:lstStyle>
          <a:p>
            <a:fld id="{FCF02028-1423-4C96-A927-5050C4F3E202}" type="slidenum">
              <a:rPr lang="sl-SI" altLang="sl-SI"/>
              <a:pPr/>
              <a:t>‹#›</a:t>
            </a:fld>
            <a:endParaRPr lang="sl-SI" altLang="sl-SI"/>
          </a:p>
        </p:txBody>
      </p:sp>
    </p:spTree>
    <p:extLst>
      <p:ext uri="{BB962C8B-B14F-4D97-AF65-F5344CB8AC3E}">
        <p14:creationId xmlns:p14="http://schemas.microsoft.com/office/powerpoint/2010/main" val="400839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3D1F-94F0-4E5E-98C7-A2EDF4E52DC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E6668B6-7334-4F7A-8452-ADE5E42E298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8660CB7-D0DD-4971-9725-8DF6A50EBB0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C6F10F-22E7-4BB3-9A73-BEDEDE93BF4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EC56438-A288-4120-B45B-78A2BE0417D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97C7119-D3F9-45B6-9A11-8EA29907C554}"/>
              </a:ext>
            </a:extLst>
          </p:cNvPr>
          <p:cNvSpPr>
            <a:spLocks noGrp="1"/>
          </p:cNvSpPr>
          <p:nvPr>
            <p:ph type="sldNum" sz="quarter" idx="12"/>
          </p:nvPr>
        </p:nvSpPr>
        <p:spPr/>
        <p:txBody>
          <a:bodyPr/>
          <a:lstStyle>
            <a:lvl1pPr>
              <a:defRPr/>
            </a:lvl1pPr>
          </a:lstStyle>
          <a:p>
            <a:fld id="{3B9ECE30-65E0-49F3-A369-8AAAD5016FE1}" type="slidenum">
              <a:rPr lang="sl-SI" altLang="sl-SI"/>
              <a:pPr/>
              <a:t>‹#›</a:t>
            </a:fld>
            <a:endParaRPr lang="sl-SI" altLang="sl-SI"/>
          </a:p>
        </p:txBody>
      </p:sp>
    </p:spTree>
    <p:extLst>
      <p:ext uri="{BB962C8B-B14F-4D97-AF65-F5344CB8AC3E}">
        <p14:creationId xmlns:p14="http://schemas.microsoft.com/office/powerpoint/2010/main" val="378573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39230D-9EB0-425E-B7C4-866D4FD20CB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2D211F19-1091-4E0F-AB13-317F8751F52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C17F1E7F-6386-4F2E-8005-6FC7BD10BF50}"/>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F7A43802-55E2-4ACE-B255-505001BE9942}"/>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0764C006-FEFE-4609-826E-7AD83662F3E1}"/>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5AA4765-AB0D-4667-91C6-377DB4C49BA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FBFD6D8-8FD7-443C-AE42-152B1D1DFCE6}"/>
              </a:ext>
            </a:extLst>
          </p:cNvPr>
          <p:cNvSpPr>
            <a:spLocks noGrp="1" noChangeArrowheads="1"/>
          </p:cNvSpPr>
          <p:nvPr>
            <p:ph type="ctrTitle"/>
          </p:nvPr>
        </p:nvSpPr>
        <p:spPr>
          <a:xfrm>
            <a:off x="685800" y="2286000"/>
            <a:ext cx="7772400" cy="1143000"/>
          </a:xfrm>
        </p:spPr>
        <p:txBody>
          <a:bodyPr anchor="ctr"/>
          <a:lstStyle/>
          <a:p>
            <a:r>
              <a:rPr lang="sl-SI" altLang="sl-SI" b="1" i="1">
                <a:solidFill>
                  <a:srgbClr val="FF0000"/>
                </a:solidFill>
                <a:latin typeface="TypoUpright BT" pitchFamily="66" charset="0"/>
              </a:rPr>
              <a:t>Družbene posledice industrijske revolucije</a:t>
            </a:r>
          </a:p>
        </p:txBody>
      </p:sp>
      <p:sp>
        <p:nvSpPr>
          <p:cNvPr id="2051" name="Rectangle 3">
            <a:extLst>
              <a:ext uri="{FF2B5EF4-FFF2-40B4-BE49-F238E27FC236}">
                <a16:creationId xmlns:a16="http://schemas.microsoft.com/office/drawing/2014/main" id="{EC7AA139-86D2-4E9F-814B-9C549772C06F}"/>
              </a:ext>
            </a:extLst>
          </p:cNvPr>
          <p:cNvSpPr>
            <a:spLocks noGrp="1" noChangeArrowheads="1"/>
          </p:cNvSpPr>
          <p:nvPr>
            <p:ph type="subTitle" idx="1"/>
          </p:nvPr>
        </p:nvSpPr>
        <p:spPr>
          <a:xfrm>
            <a:off x="1371600" y="3886200"/>
            <a:ext cx="6400800" cy="1752600"/>
          </a:xfrm>
        </p:spPr>
        <p:txBody>
          <a:bodyPr/>
          <a:lstStyle/>
          <a:p>
            <a:endParaRPr lang="sl-SI" altLang="sl-SI" sz="3200" dirty="0">
              <a:solidFill>
                <a:srgbClr val="FF0000"/>
              </a:solidFill>
              <a:latin typeface="TypoUpright BT" pitchFamily="66" charset="0"/>
            </a:endParaRPr>
          </a:p>
        </p:txBody>
      </p:sp>
    </p:spTree>
  </p:cSld>
  <p:clrMapOvr>
    <a:masterClrMapping/>
  </p:clrMapOvr>
  <p:transition spd="med" advTm="1000">
    <p:strips dir="rd"/>
    <p:sndAc>
      <p:stSnd>
        <p:snd r:embed="rId3" name="carbrak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amma/>
                <a:tint val="50980"/>
                <a:invGamma/>
              </a:schemeClr>
            </a:gs>
            <a:gs pos="100000">
              <a:schemeClr val="tx1"/>
            </a:gs>
          </a:gsLst>
          <a:lin ang="2700000" scaled="1"/>
        </a:gra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097195F-2AAF-4723-A5EA-58BF37745329}"/>
              </a:ext>
            </a:extLst>
          </p:cNvPr>
          <p:cNvSpPr>
            <a:spLocks noGrp="1" noChangeArrowheads="1"/>
          </p:cNvSpPr>
          <p:nvPr>
            <p:ph type="title"/>
          </p:nvPr>
        </p:nvSpPr>
        <p:spPr/>
        <p:txBody>
          <a:bodyPr/>
          <a:lstStyle/>
          <a:p>
            <a:endParaRPr lang="sl-SI" altLang="sl-SI"/>
          </a:p>
        </p:txBody>
      </p:sp>
      <p:sp>
        <p:nvSpPr>
          <p:cNvPr id="12291" name="Rectangle 3">
            <a:extLst>
              <a:ext uri="{FF2B5EF4-FFF2-40B4-BE49-F238E27FC236}">
                <a16:creationId xmlns:a16="http://schemas.microsoft.com/office/drawing/2014/main" id="{DB7FD782-6DC3-432D-8D1B-5EE349476742}"/>
              </a:ext>
            </a:extLst>
          </p:cNvPr>
          <p:cNvSpPr>
            <a:spLocks noGrp="1" noChangeArrowheads="1"/>
          </p:cNvSpPr>
          <p:nvPr>
            <p:ph type="body" idx="1"/>
          </p:nvPr>
        </p:nvSpPr>
        <p:spPr/>
        <p:txBody>
          <a:bodyPr/>
          <a:lstStyle/>
          <a:p>
            <a:pPr>
              <a:buFontTx/>
              <a:buNone/>
            </a:pPr>
            <a:r>
              <a:rPr lang="sl-SI" altLang="sl-SI"/>
              <a:t>Leta 1833 je vlada sprejela nov zakon- preprečevanje izkoriščanja otrok. Od takrat naprej niso otroci stari več kot 12 let delali v tovarnah.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amma/>
                <a:tint val="54118"/>
                <a:invGamma/>
              </a:schemeClr>
            </a:gs>
            <a:gs pos="100000">
              <a:schemeClr val="tx1"/>
            </a:gs>
          </a:gsLst>
          <a:lin ang="18900000" scaled="1"/>
        </a:gra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863E45E-7FC2-4487-8BA3-25D3CE553967}"/>
              </a:ext>
            </a:extLst>
          </p:cNvPr>
          <p:cNvSpPr>
            <a:spLocks noGrp="1" noChangeArrowheads="1"/>
          </p:cNvSpPr>
          <p:nvPr>
            <p:ph type="title"/>
          </p:nvPr>
        </p:nvSpPr>
        <p:spPr/>
        <p:txBody>
          <a:bodyPr/>
          <a:lstStyle/>
          <a:p>
            <a:endParaRPr lang="sl-SI" altLang="sl-SI"/>
          </a:p>
        </p:txBody>
      </p:sp>
      <p:sp>
        <p:nvSpPr>
          <p:cNvPr id="14339" name="Rectangle 3">
            <a:extLst>
              <a:ext uri="{FF2B5EF4-FFF2-40B4-BE49-F238E27FC236}">
                <a16:creationId xmlns:a16="http://schemas.microsoft.com/office/drawing/2014/main" id="{C588C959-5448-4401-BE88-E9EAEA9F6B0C}"/>
              </a:ext>
            </a:extLst>
          </p:cNvPr>
          <p:cNvSpPr>
            <a:spLocks noGrp="1" noChangeArrowheads="1"/>
          </p:cNvSpPr>
          <p:nvPr>
            <p:ph type="body" idx="1"/>
          </p:nvPr>
        </p:nvSpPr>
        <p:spPr/>
        <p:txBody>
          <a:bodyPr/>
          <a:lstStyle/>
          <a:p>
            <a:pPr algn="ctr">
              <a:buFontTx/>
              <a:buNone/>
            </a:pPr>
            <a:r>
              <a:rPr lang="sl-SI" altLang="sl-SI" sz="8800"/>
              <a:t>Hvala za pozornost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chemeClr val="tx1"/>
            </a:gs>
            <a:gs pos="100000">
              <a:schemeClr val="tx1">
                <a:gamma/>
                <a:tint val="50980"/>
                <a:invGamma/>
              </a:schemeClr>
            </a:gs>
          </a:gsLst>
          <a:lin ang="2700000" scaled="1"/>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6845365-BC5B-4688-BD08-862760834031}"/>
              </a:ext>
            </a:extLst>
          </p:cNvPr>
          <p:cNvSpPr>
            <a:spLocks noGrp="1" noChangeArrowheads="1"/>
          </p:cNvSpPr>
          <p:nvPr>
            <p:ph type="title"/>
          </p:nvPr>
        </p:nvSpPr>
        <p:spPr/>
        <p:txBody>
          <a:bodyPr/>
          <a:lstStyle/>
          <a:p>
            <a:r>
              <a:rPr lang="sl-SI" altLang="sl-SI"/>
              <a:t>Prebivalstvo</a:t>
            </a:r>
          </a:p>
        </p:txBody>
      </p:sp>
      <p:sp>
        <p:nvSpPr>
          <p:cNvPr id="5123" name="Rectangle 3">
            <a:extLst>
              <a:ext uri="{FF2B5EF4-FFF2-40B4-BE49-F238E27FC236}">
                <a16:creationId xmlns:a16="http://schemas.microsoft.com/office/drawing/2014/main" id="{21BEBFB2-AF13-4BAD-83D9-DA890CE79569}"/>
              </a:ext>
            </a:extLst>
          </p:cNvPr>
          <p:cNvSpPr>
            <a:spLocks noGrp="1" noChangeArrowheads="1"/>
          </p:cNvSpPr>
          <p:nvPr>
            <p:ph type="body" idx="1"/>
          </p:nvPr>
        </p:nvSpPr>
        <p:spPr/>
        <p:txBody>
          <a:bodyPr/>
          <a:lstStyle/>
          <a:p>
            <a:pPr>
              <a:buFontTx/>
              <a:buNone/>
            </a:pPr>
            <a:r>
              <a:rPr lang="sl-SI" altLang="sl-SI" sz="2800"/>
              <a:t>Prebivalstvo je začelo zelo močno naraščati zato ker so se izboljšale medicinske in tudi higienske oskrbe. Napredek v kmetijstvo je omogočilo večji pridelek. V deželi kjer je prevladovalo kmetijstvo so ljudje živeli v vasi ali podeželju. Mesta so se zelo hitro širila to se pozna, ker v 17.sto je v mesti živelo 13 milijonov 1 sto. kasneje 19 milijonov in v 19. Sto pa kar 108, 3 milijone.</a:t>
            </a:r>
          </a:p>
        </p:txBody>
      </p:sp>
      <p:pic>
        <p:nvPicPr>
          <p:cNvPr id="5125" name="Picture 5" descr="a1-02">
            <a:extLst>
              <a:ext uri="{FF2B5EF4-FFF2-40B4-BE49-F238E27FC236}">
                <a16:creationId xmlns:a16="http://schemas.microsoft.com/office/drawing/2014/main" id="{D524AC84-0864-4F4F-9025-91E72E277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352800"/>
            <a:ext cx="3505200" cy="311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a-01">
            <a:extLst>
              <a:ext uri="{FF2B5EF4-FFF2-40B4-BE49-F238E27FC236}">
                <a16:creationId xmlns:a16="http://schemas.microsoft.com/office/drawing/2014/main" id="{61F86B26-F301-4146-B446-5D4C57AF5E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675" y="838200"/>
            <a:ext cx="2778125" cy="578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p:tgtEl>
                                          <p:spTgt spid="512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12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5125"/>
                                        </p:tgtEl>
                                        <p:attrNameLst>
                                          <p:attrName>style.visibility</p:attrName>
                                        </p:attrNameLst>
                                      </p:cBhvr>
                                      <p:to>
                                        <p:strVal val="visible"/>
                                      </p:to>
                                    </p:set>
                                    <p:animEffect transition="in" filter="box(in)">
                                      <p:cBhvr>
                                        <p:cTn id="19" dur="500"/>
                                        <p:tgtEl>
                                          <p:spTgt spid="512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nodeType="clickEffect">
                                  <p:stCondLst>
                                    <p:cond delay="0"/>
                                  </p:stCondLst>
                                  <p:childTnLst>
                                    <p:set>
                                      <p:cBhvr>
                                        <p:cTn id="23" dur="1" fill="hold">
                                          <p:stCondLst>
                                            <p:cond delay="0"/>
                                          </p:stCondLst>
                                        </p:cTn>
                                        <p:tgtEl>
                                          <p:spTgt spid="5126"/>
                                        </p:tgtEl>
                                        <p:attrNameLst>
                                          <p:attrName>style.visibility</p:attrName>
                                        </p:attrNameLst>
                                      </p:cBhvr>
                                      <p:to>
                                        <p:strVal val="visible"/>
                                      </p:to>
                                    </p:set>
                                    <p:animEffect transition="in" filter="randombar(horizontal)">
                                      <p:cBhvr>
                                        <p:cTn id="24"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08BDCE9-2DA9-4ABE-830B-3A3CE5045439}"/>
              </a:ext>
            </a:extLst>
          </p:cNvPr>
          <p:cNvSpPr>
            <a:spLocks noGrp="1" noChangeArrowheads="1"/>
          </p:cNvSpPr>
          <p:nvPr>
            <p:ph type="title"/>
          </p:nvPr>
        </p:nvSpPr>
        <p:spPr/>
        <p:txBody>
          <a:bodyPr/>
          <a:lstStyle/>
          <a:p>
            <a:r>
              <a:rPr lang="sl-SI" altLang="sl-SI"/>
              <a:t>Meščanstvo</a:t>
            </a:r>
          </a:p>
        </p:txBody>
      </p:sp>
      <p:sp>
        <p:nvSpPr>
          <p:cNvPr id="6147" name="Rectangle 3">
            <a:extLst>
              <a:ext uri="{FF2B5EF4-FFF2-40B4-BE49-F238E27FC236}">
                <a16:creationId xmlns:a16="http://schemas.microsoft.com/office/drawing/2014/main" id="{5E6019F6-38E7-4E16-ACA8-1AC5DDC100DE}"/>
              </a:ext>
            </a:extLst>
          </p:cNvPr>
          <p:cNvSpPr>
            <a:spLocks noGrp="1" noChangeArrowheads="1"/>
          </p:cNvSpPr>
          <p:nvPr>
            <p:ph type="body" idx="1"/>
          </p:nvPr>
        </p:nvSpPr>
        <p:spPr/>
        <p:txBody>
          <a:bodyPr/>
          <a:lstStyle/>
          <a:p>
            <a:pPr>
              <a:buFontTx/>
              <a:buNone/>
            </a:pPr>
            <a:r>
              <a:rPr lang="sl-SI" altLang="sl-SI"/>
              <a:t>K meščanstvu so šteli svobodnjake, ki jih ne moremo prišteti ne k plemstvu in ne k kmečkemu stanu. Meščanstvo po premoženju štejemo tovarnarje, bankirje, veletrgovce… Tiste po izobrazbi pa predstavnike svobodnih poklicev ( zdravnike, odvetnike…),inženirje, učitelje…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EFA0883-7349-40CC-9237-72497E22C134}"/>
              </a:ext>
            </a:extLst>
          </p:cNvPr>
          <p:cNvSpPr>
            <a:spLocks noGrp="1" noChangeArrowheads="1"/>
          </p:cNvSpPr>
          <p:nvPr>
            <p:ph type="title"/>
          </p:nvPr>
        </p:nvSpPr>
        <p:spPr/>
        <p:txBody>
          <a:bodyPr/>
          <a:lstStyle/>
          <a:p>
            <a:r>
              <a:rPr lang="sl-SI" altLang="sl-SI"/>
              <a:t>Industrijski delavci</a:t>
            </a:r>
          </a:p>
        </p:txBody>
      </p:sp>
      <p:sp>
        <p:nvSpPr>
          <p:cNvPr id="7171" name="Rectangle 3">
            <a:extLst>
              <a:ext uri="{FF2B5EF4-FFF2-40B4-BE49-F238E27FC236}">
                <a16:creationId xmlns:a16="http://schemas.microsoft.com/office/drawing/2014/main" id="{DDB2C76A-D41E-4BAB-AADA-02E5DC009CF6}"/>
              </a:ext>
            </a:extLst>
          </p:cNvPr>
          <p:cNvSpPr>
            <a:spLocks noGrp="1" noChangeArrowheads="1"/>
          </p:cNvSpPr>
          <p:nvPr>
            <p:ph type="body" idx="1"/>
          </p:nvPr>
        </p:nvSpPr>
        <p:spPr/>
        <p:txBody>
          <a:bodyPr/>
          <a:lstStyle/>
          <a:p>
            <a:pPr>
              <a:buFontTx/>
              <a:buNone/>
            </a:pPr>
            <a:r>
              <a:rPr lang="sl-SI" altLang="sl-SI"/>
              <a:t>V industrijski revoluciji se je razvilo veliko novih strojev. Niso bili robotsko vodenji, ampak so jih morali opravljati ljudje. Zato so veleposestniki, lastniki tovarn iskali delovno silo. Ampak v tisti časih je bilo veliko ljudi pripravljeno delati v tovarnah saj niso skoraj imeli druge izbire.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7C8648F-43F2-49E9-9066-B7AAD2815554}"/>
              </a:ext>
            </a:extLst>
          </p:cNvPr>
          <p:cNvSpPr>
            <a:spLocks noGrp="1" noChangeArrowheads="1"/>
          </p:cNvSpPr>
          <p:nvPr>
            <p:ph type="title"/>
          </p:nvPr>
        </p:nvSpPr>
        <p:spPr/>
        <p:txBody>
          <a:bodyPr/>
          <a:lstStyle/>
          <a:p>
            <a:r>
              <a:rPr lang="sl-SI" altLang="sl-SI"/>
              <a:t>Tovarne</a:t>
            </a:r>
          </a:p>
        </p:txBody>
      </p:sp>
      <p:sp>
        <p:nvSpPr>
          <p:cNvPr id="8195" name="Rectangle 3">
            <a:extLst>
              <a:ext uri="{FF2B5EF4-FFF2-40B4-BE49-F238E27FC236}">
                <a16:creationId xmlns:a16="http://schemas.microsoft.com/office/drawing/2014/main" id="{19A04258-6640-44DC-90C9-B7820F275590}"/>
              </a:ext>
            </a:extLst>
          </p:cNvPr>
          <p:cNvSpPr>
            <a:spLocks noGrp="1" noChangeArrowheads="1"/>
          </p:cNvSpPr>
          <p:nvPr>
            <p:ph type="body" idx="1"/>
          </p:nvPr>
        </p:nvSpPr>
        <p:spPr/>
        <p:txBody>
          <a:bodyPr/>
          <a:lstStyle/>
          <a:p>
            <a:pPr>
              <a:buFontTx/>
              <a:buNone/>
            </a:pPr>
            <a:r>
              <a:rPr lang="sl-SI" altLang="sl-SI"/>
              <a:t>Tovarnar (lastnik tovarne,šef ) je imel na izbiro veliko ljudi. Če jih je imel zaposlenih veliko je znižal njihove zaslužke, da so komaj preživeli. Če kdo ni bil zadovoljen ali zdravstveno nesposoben ga je tovarnar po mili volji odpustil in vzel novega. Tovarnar je imel zelo veliko denarja sej je ves denar vzel zase.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amma/>
                <a:tint val="47451"/>
                <a:invGamma/>
              </a:schemeClr>
            </a:gs>
            <a:gs pos="100000">
              <a:schemeClr val="tx1"/>
            </a:gs>
          </a:gsLst>
          <a:lin ang="2700000" scaled="1"/>
        </a:gra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C901D20-98C2-4023-AD0B-440E892C1787}"/>
              </a:ext>
            </a:extLst>
          </p:cNvPr>
          <p:cNvSpPr>
            <a:spLocks noGrp="1" noChangeArrowheads="1"/>
          </p:cNvSpPr>
          <p:nvPr>
            <p:ph type="title"/>
          </p:nvPr>
        </p:nvSpPr>
        <p:spPr/>
        <p:txBody>
          <a:bodyPr/>
          <a:lstStyle/>
          <a:p>
            <a:r>
              <a:rPr lang="sl-SI" altLang="sl-SI"/>
              <a:t>Disciplina</a:t>
            </a:r>
          </a:p>
        </p:txBody>
      </p:sp>
      <p:sp>
        <p:nvSpPr>
          <p:cNvPr id="9219" name="Rectangle 3">
            <a:extLst>
              <a:ext uri="{FF2B5EF4-FFF2-40B4-BE49-F238E27FC236}">
                <a16:creationId xmlns:a16="http://schemas.microsoft.com/office/drawing/2014/main" id="{11976C75-30E2-4B19-9468-70A77D85BACD}"/>
              </a:ext>
            </a:extLst>
          </p:cNvPr>
          <p:cNvSpPr>
            <a:spLocks noGrp="1" noChangeArrowheads="1"/>
          </p:cNvSpPr>
          <p:nvPr>
            <p:ph type="body" idx="1"/>
          </p:nvPr>
        </p:nvSpPr>
        <p:spPr/>
        <p:txBody>
          <a:bodyPr/>
          <a:lstStyle/>
          <a:p>
            <a:pPr>
              <a:buFontTx/>
              <a:buNone/>
            </a:pPr>
            <a:r>
              <a:rPr lang="sl-SI" altLang="sl-SI"/>
              <a:t>V tovarnah je bila stroga delovna disciplina. Če je kdo zamudil ali če ni bil izdelek dobro narejen so mu preprosto odtrgali od plače. Pokojninskega in zdravstvenega zavarovanje ni bilo! Nekateri so delali za zelo majhno plačo tudi po 16 ur!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DB29444-944C-4603-A8B0-181031038C71}"/>
              </a:ext>
            </a:extLst>
          </p:cNvPr>
          <p:cNvSpPr>
            <a:spLocks noGrp="1" noChangeArrowheads="1"/>
          </p:cNvSpPr>
          <p:nvPr>
            <p:ph type="title"/>
          </p:nvPr>
        </p:nvSpPr>
        <p:spPr/>
        <p:txBody>
          <a:bodyPr/>
          <a:lstStyle/>
          <a:p>
            <a:r>
              <a:rPr lang="sl-SI" altLang="sl-SI"/>
              <a:t>Delo otrok</a:t>
            </a:r>
          </a:p>
        </p:txBody>
      </p:sp>
      <p:sp>
        <p:nvSpPr>
          <p:cNvPr id="10243" name="Rectangle 3">
            <a:extLst>
              <a:ext uri="{FF2B5EF4-FFF2-40B4-BE49-F238E27FC236}">
                <a16:creationId xmlns:a16="http://schemas.microsoft.com/office/drawing/2014/main" id="{150843B0-4B76-49E8-A8B8-2DC00402D595}"/>
              </a:ext>
            </a:extLst>
          </p:cNvPr>
          <p:cNvSpPr>
            <a:spLocks noGrp="1" noChangeArrowheads="1"/>
          </p:cNvSpPr>
          <p:nvPr>
            <p:ph type="body" idx="1"/>
          </p:nvPr>
        </p:nvSpPr>
        <p:spPr/>
        <p:txBody>
          <a:bodyPr/>
          <a:lstStyle/>
          <a:p>
            <a:pPr>
              <a:buFontTx/>
              <a:buNone/>
            </a:pPr>
            <a:r>
              <a:rPr lang="sl-SI" altLang="sl-SI"/>
              <a:t> Sprva so otroke uporabljali za spravljanje odkrušene rude, mala otroke pa tudi za odpiranje in zapiranje  rudniški vrat globoko pod zemljo. Otroci so bili v tistih temnih, vlažnih rudniki po prečno dnevno 12 ur, moški pa po 13, 14 . Ti delavci so bilo zelo malo plačani posebej pa še otroci. </a:t>
            </a:r>
          </a:p>
        </p:txBody>
      </p:sp>
      <p:pic>
        <p:nvPicPr>
          <p:cNvPr id="10244" name="Picture 4" descr="C:\Documents and Settings\R\My Documents\Downloads\Child_laborer.jpg">
            <a:extLst>
              <a:ext uri="{FF2B5EF4-FFF2-40B4-BE49-F238E27FC236}">
                <a16:creationId xmlns:a16="http://schemas.microsoft.com/office/drawing/2014/main" id="{E5B92500-EE84-44F3-A0CE-16F61A981F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657600"/>
            <a:ext cx="3810000" cy="2665413"/>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http://images.google.si/url?q=http://znik.wbc.lublin.pl/Mineraly/promieniotworczosc/pliki/kletno/k15p.jpg&amp;usg=AFrqEzcE5DxaKIpUofgis_b3RYCeq-G0hw">
            <a:extLst>
              <a:ext uri="{FF2B5EF4-FFF2-40B4-BE49-F238E27FC236}">
                <a16:creationId xmlns:a16="http://schemas.microsoft.com/office/drawing/2014/main" id="{71007055-80D4-4CA1-B34A-675A281971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276600"/>
            <a:ext cx="4343400" cy="3206750"/>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C:\Šola\rudnik-kitajska_show[1].jpg">
            <a:extLst>
              <a:ext uri="{FF2B5EF4-FFF2-40B4-BE49-F238E27FC236}">
                <a16:creationId xmlns:a16="http://schemas.microsoft.com/office/drawing/2014/main" id="{CC3FE71E-B79F-4B3E-A021-A13DCD2B32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457200"/>
            <a:ext cx="3505200"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6"/>
                                        </p:tgtEl>
                                        <p:attrNameLst>
                                          <p:attrName>style.visibility</p:attrName>
                                        </p:attrNameLst>
                                      </p:cBhvr>
                                      <p:to>
                                        <p:strVal val="visible"/>
                                      </p:to>
                                    </p:set>
                                    <p:anim calcmode="lin" valueType="num">
                                      <p:cBhvr additive="base">
                                        <p:cTn id="13" dur="500" fill="hold"/>
                                        <p:tgtEl>
                                          <p:spTgt spid="10246"/>
                                        </p:tgtEl>
                                        <p:attrNameLst>
                                          <p:attrName>ppt_x</p:attrName>
                                        </p:attrNameLst>
                                      </p:cBhvr>
                                      <p:tavLst>
                                        <p:tav tm="0">
                                          <p:val>
                                            <p:strVal val="#ppt_x"/>
                                          </p:val>
                                        </p:tav>
                                        <p:tav tm="100000">
                                          <p:val>
                                            <p:strVal val="#ppt_x"/>
                                          </p:val>
                                        </p:tav>
                                      </p:tavLst>
                                    </p:anim>
                                    <p:anim calcmode="lin" valueType="num">
                                      <p:cBhvr additive="base">
                                        <p:cTn id="14"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7"/>
                                        </p:tgtEl>
                                        <p:attrNameLst>
                                          <p:attrName>style.visibility</p:attrName>
                                        </p:attrNameLst>
                                      </p:cBhvr>
                                      <p:to>
                                        <p:strVal val="visible"/>
                                      </p:to>
                                    </p:set>
                                    <p:anim calcmode="lin" valueType="num">
                                      <p:cBhvr additive="base">
                                        <p:cTn id="19" dur="500" fill="hold"/>
                                        <p:tgtEl>
                                          <p:spTgt spid="10247"/>
                                        </p:tgtEl>
                                        <p:attrNameLst>
                                          <p:attrName>ppt_x</p:attrName>
                                        </p:attrNameLst>
                                      </p:cBhvr>
                                      <p:tavLst>
                                        <p:tav tm="0">
                                          <p:val>
                                            <p:strVal val="#ppt_x"/>
                                          </p:val>
                                        </p:tav>
                                        <p:tav tm="100000">
                                          <p:val>
                                            <p:strVal val="#ppt_x"/>
                                          </p:val>
                                        </p:tav>
                                      </p:tavLst>
                                    </p:anim>
                                    <p:anim calcmode="lin" valueType="num">
                                      <p:cBhvr additive="base">
                                        <p:cTn id="20"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s>
            <a:gs pos="100000">
              <a:schemeClr val="tx1">
                <a:gamma/>
                <a:tint val="63529"/>
                <a:invGamma/>
              </a:schemeClr>
            </a:gs>
          </a:gsLst>
          <a:lin ang="18900000" scaled="1"/>
        </a:gra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C282D31-34A7-4C81-AEA8-36E4FC47EA6E}"/>
              </a:ext>
            </a:extLst>
          </p:cNvPr>
          <p:cNvSpPr>
            <a:spLocks noGrp="1" noChangeArrowheads="1"/>
          </p:cNvSpPr>
          <p:nvPr>
            <p:ph type="title"/>
          </p:nvPr>
        </p:nvSpPr>
        <p:spPr/>
        <p:txBody>
          <a:bodyPr/>
          <a:lstStyle/>
          <a:p>
            <a:r>
              <a:rPr lang="sl-SI" altLang="sl-SI"/>
              <a:t>Upori</a:t>
            </a:r>
          </a:p>
        </p:txBody>
      </p:sp>
      <p:sp>
        <p:nvSpPr>
          <p:cNvPr id="11267" name="Rectangle 3">
            <a:extLst>
              <a:ext uri="{FF2B5EF4-FFF2-40B4-BE49-F238E27FC236}">
                <a16:creationId xmlns:a16="http://schemas.microsoft.com/office/drawing/2014/main" id="{9A024F50-C26D-4B03-AEE6-8D57C0ECFF76}"/>
              </a:ext>
            </a:extLst>
          </p:cNvPr>
          <p:cNvSpPr>
            <a:spLocks noGrp="1" noChangeArrowheads="1"/>
          </p:cNvSpPr>
          <p:nvPr>
            <p:ph type="body" idx="1"/>
          </p:nvPr>
        </p:nvSpPr>
        <p:spPr/>
        <p:txBody>
          <a:bodyPr/>
          <a:lstStyle/>
          <a:p>
            <a:pPr>
              <a:buFontTx/>
              <a:buNone/>
            </a:pPr>
            <a:r>
              <a:rPr lang="sl-SI" altLang="sl-SI"/>
              <a:t>Zaradi slabih pogojev, nizkih plač, nesreč, nikakršnih pravic, slabi zdravstvenih in pokojninskih pravic so se začeli vrstiti upori. Takrat se je pojavili LUDIZM-ljudje so razbijali stroje, požigali tovarne… Pojavil se je Nedu Ludu, ki je dal prvi zgled razbijanja strojev. Ampak s pomočjo vojske in policije so bili vsi upori zadušeni. </a:t>
            </a:r>
          </a:p>
        </p:txBody>
      </p:sp>
      <p:pic>
        <p:nvPicPr>
          <p:cNvPr id="11268" name="Picture 4" descr="C:\Šola\andyserkismain1[1].jpg">
            <a:extLst>
              <a:ext uri="{FF2B5EF4-FFF2-40B4-BE49-F238E27FC236}">
                <a16:creationId xmlns:a16="http://schemas.microsoft.com/office/drawing/2014/main" id="{B048D307-942B-4F45-B615-676D9DB3D7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667000"/>
            <a:ext cx="3063875" cy="3333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1">
                <a:gamma/>
                <a:tint val="47451"/>
                <a:invGamma/>
              </a:schemeClr>
            </a:gs>
            <a:gs pos="100000">
              <a:schemeClr val="tx1"/>
            </a:gs>
          </a:gsLst>
          <a:lin ang="18900000" scaled="1"/>
        </a:gra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6BCFE36-B6D0-4A6E-A277-7EF23BFF55F0}"/>
              </a:ext>
            </a:extLst>
          </p:cNvPr>
          <p:cNvSpPr>
            <a:spLocks noGrp="1" noChangeArrowheads="1"/>
          </p:cNvSpPr>
          <p:nvPr>
            <p:ph type="title"/>
          </p:nvPr>
        </p:nvSpPr>
        <p:spPr/>
        <p:txBody>
          <a:bodyPr/>
          <a:lstStyle/>
          <a:p>
            <a:r>
              <a:rPr lang="sl-SI" altLang="sl-SI"/>
              <a:t>Clara Zetkin</a:t>
            </a:r>
          </a:p>
        </p:txBody>
      </p:sp>
      <p:sp>
        <p:nvSpPr>
          <p:cNvPr id="13315" name="Rectangle 3">
            <a:extLst>
              <a:ext uri="{FF2B5EF4-FFF2-40B4-BE49-F238E27FC236}">
                <a16:creationId xmlns:a16="http://schemas.microsoft.com/office/drawing/2014/main" id="{BC87F068-4D2E-4D05-AF6D-3EBCF60F0824}"/>
              </a:ext>
            </a:extLst>
          </p:cNvPr>
          <p:cNvSpPr>
            <a:spLocks noGrp="1" noChangeArrowheads="1"/>
          </p:cNvSpPr>
          <p:nvPr>
            <p:ph type="body" idx="1"/>
          </p:nvPr>
        </p:nvSpPr>
        <p:spPr/>
        <p:txBody>
          <a:bodyPr/>
          <a:lstStyle/>
          <a:p>
            <a:pPr>
              <a:buFontTx/>
              <a:buNone/>
            </a:pPr>
            <a:r>
              <a:rPr lang="sl-SI" altLang="sl-SI"/>
              <a:t>Ona se je zavzemala za osvoboditev žensk. To se je dogajalo okoli leta 1889. Na mednarodnem kongresu v Parizu je povedala tole:” da se morajo z vsemi močmi protestirati proti vsakemu poskusu, da bi prepovedali delo žensk.”   </a:t>
            </a:r>
          </a:p>
        </p:txBody>
      </p:sp>
      <p:pic>
        <p:nvPicPr>
          <p:cNvPr id="13317" name="Picture 5" descr="http://img.rtvslo.si/upload/zabava/zetkin_show.jpg">
            <a:extLst>
              <a:ext uri="{FF2B5EF4-FFF2-40B4-BE49-F238E27FC236}">
                <a16:creationId xmlns:a16="http://schemas.microsoft.com/office/drawing/2014/main" id="{2F878424-1BF6-451A-A14D-F0715C7D0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05200"/>
            <a:ext cx="1806575" cy="2400300"/>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descr="http://admin.rtvslo.si/upload/zabava/clara_zetkin_fp3.jpg">
            <a:extLst>
              <a:ext uri="{FF2B5EF4-FFF2-40B4-BE49-F238E27FC236}">
                <a16:creationId xmlns:a16="http://schemas.microsoft.com/office/drawing/2014/main" id="{D77F03C8-80A0-4AF2-AA51-789C49B09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343400"/>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500" fill="hold"/>
                                        <p:tgtEl>
                                          <p:spTgt spid="13317"/>
                                        </p:tgtEl>
                                        <p:attrNameLst>
                                          <p:attrName>ppt_x</p:attrName>
                                        </p:attrNameLst>
                                      </p:cBhvr>
                                      <p:tavLst>
                                        <p:tav tm="0">
                                          <p:val>
                                            <p:strVal val="#ppt_x"/>
                                          </p:val>
                                        </p:tav>
                                        <p:tav tm="100000">
                                          <p:val>
                                            <p:strVal val="#ppt_x"/>
                                          </p:val>
                                        </p:tav>
                                      </p:tavLst>
                                    </p:anim>
                                    <p:anim calcmode="lin" valueType="num">
                                      <p:cBhvr additive="base">
                                        <p:cTn id="8"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9"/>
                                        </p:tgtEl>
                                        <p:attrNameLst>
                                          <p:attrName>style.visibility</p:attrName>
                                        </p:attrNameLst>
                                      </p:cBhvr>
                                      <p:to>
                                        <p:strVal val="visible"/>
                                      </p:to>
                                    </p:set>
                                    <p:anim calcmode="lin" valueType="num">
                                      <p:cBhvr additive="base">
                                        <p:cTn id="13" dur="500" fill="hold"/>
                                        <p:tgtEl>
                                          <p:spTgt spid="13319"/>
                                        </p:tgtEl>
                                        <p:attrNameLst>
                                          <p:attrName>ppt_x</p:attrName>
                                        </p:attrNameLst>
                                      </p:cBhvr>
                                      <p:tavLst>
                                        <p:tav tm="0">
                                          <p:val>
                                            <p:strVal val="#ppt_x"/>
                                          </p:val>
                                        </p:tav>
                                        <p:tav tm="100000">
                                          <p:val>
                                            <p:strVal val="#ppt_x"/>
                                          </p:val>
                                        </p:tav>
                                      </p:tavLst>
                                    </p:anim>
                                    <p:anim calcmode="lin" valueType="num">
                                      <p:cBhvr additive="base">
                                        <p:cTn id="14"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On-screen Show (4:3)</PresentationFormat>
  <Paragraphs>20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TypoUpright BT</vt:lpstr>
      <vt:lpstr>Default Design</vt:lpstr>
      <vt:lpstr>Družbene posledice industrijske revolucije</vt:lpstr>
      <vt:lpstr>Prebivalstvo</vt:lpstr>
      <vt:lpstr>Meščanstvo</vt:lpstr>
      <vt:lpstr>Industrijski delavci</vt:lpstr>
      <vt:lpstr>Tovarne</vt:lpstr>
      <vt:lpstr>Disciplina</vt:lpstr>
      <vt:lpstr>Delo otrok</vt:lpstr>
      <vt:lpstr>Upori</vt:lpstr>
      <vt:lpstr>Clara Zetkin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2019-06-03T09:15:14Z</dcterms:created>
  <dcterms:modified xsi:type="dcterms:W3CDTF">2019-06-03T09:15:14Z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