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>
            <a:extLst>
              <a:ext uri="{FF2B5EF4-FFF2-40B4-BE49-F238E27FC236}">
                <a16:creationId xmlns:a16="http://schemas.microsoft.com/office/drawing/2014/main" id="{CC6F064B-8C38-412C-A9BE-181C5414818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grada datuma 2">
            <a:extLst>
              <a:ext uri="{FF2B5EF4-FFF2-40B4-BE49-F238E27FC236}">
                <a16:creationId xmlns:a16="http://schemas.microsoft.com/office/drawing/2014/main" id="{F13F43A8-3D8F-4649-BF25-2E574A7700F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393C7DE-1CB9-4C03-B74E-95EF0F25D4F5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stranske slike 3">
            <a:extLst>
              <a:ext uri="{FF2B5EF4-FFF2-40B4-BE49-F238E27FC236}">
                <a16:creationId xmlns:a16="http://schemas.microsoft.com/office/drawing/2014/main" id="{F5D6DD3F-4C90-437F-9D3E-59FCCB891D4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l-SI" noProof="0"/>
          </a:p>
        </p:txBody>
      </p:sp>
      <p:sp>
        <p:nvSpPr>
          <p:cNvPr id="5" name="Ograda opomb 4">
            <a:extLst>
              <a:ext uri="{FF2B5EF4-FFF2-40B4-BE49-F238E27FC236}">
                <a16:creationId xmlns:a16="http://schemas.microsoft.com/office/drawing/2014/main" id="{EBA005C3-E4C8-435B-BA8D-43106D3AC1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noProof="0"/>
              <a:t>Kliknite, če želite urediti sloge besedila matrice</a:t>
            </a:r>
          </a:p>
          <a:p>
            <a:pPr lvl="1"/>
            <a:r>
              <a:rPr lang="sl-SI" noProof="0"/>
              <a:t>Druga raven</a:t>
            </a:r>
          </a:p>
          <a:p>
            <a:pPr lvl="2"/>
            <a:r>
              <a:rPr lang="sl-SI" noProof="0"/>
              <a:t>Tretja raven</a:t>
            </a:r>
          </a:p>
          <a:p>
            <a:pPr lvl="3"/>
            <a:r>
              <a:rPr lang="sl-SI" noProof="0"/>
              <a:t>Četrta raven</a:t>
            </a:r>
          </a:p>
          <a:p>
            <a:pPr lvl="4"/>
            <a:r>
              <a:rPr lang="sl-SI" noProof="0"/>
              <a:t>Peta raven</a:t>
            </a:r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3360D612-2B8A-49B7-AE54-130287B4F2C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A3D92FC1-077A-47B1-980B-BFD1405B7BE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B300C0D6-080A-48D6-A120-BE44B300000B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grada stranske slike 1">
            <a:extLst>
              <a:ext uri="{FF2B5EF4-FFF2-40B4-BE49-F238E27FC236}">
                <a16:creationId xmlns:a16="http://schemas.microsoft.com/office/drawing/2014/main" id="{43F431C5-A980-4A24-BA07-FD89EC8B5D9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Ograda opomb 2">
            <a:extLst>
              <a:ext uri="{FF2B5EF4-FFF2-40B4-BE49-F238E27FC236}">
                <a16:creationId xmlns:a16="http://schemas.microsoft.com/office/drawing/2014/main" id="{60895418-A974-490D-8058-62B17C9787F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l-SI" altLang="sl-SI"/>
          </a:p>
        </p:txBody>
      </p:sp>
      <p:sp>
        <p:nvSpPr>
          <p:cNvPr id="16388" name="Ograda številke diapozitiva 3">
            <a:extLst>
              <a:ext uri="{FF2B5EF4-FFF2-40B4-BE49-F238E27FC236}">
                <a16:creationId xmlns:a16="http://schemas.microsoft.com/office/drawing/2014/main" id="{63CBC318-22C5-4221-8D52-521083AF576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D9A5BEA-6166-4BCA-8E84-2B17D540EBBB}" type="slidenum">
              <a:rPr lang="sl-SI" altLang="sl-SI"/>
              <a:pPr/>
              <a:t>1</a:t>
            </a:fld>
            <a:endParaRPr lang="sl-SI" alt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EC1496B4-5517-4E03-A5CA-3E1D8C012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9EEBE-9897-4696-B75D-FE17E8243093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2847614D-0D4A-40DC-98B0-4615E6899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46B50763-C565-4893-B4D3-85E79794B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5446B9-BEBB-4798-AA4A-A3E2ACF1E6F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90294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6807DCBF-649D-41DB-9478-85956174A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79E14-2199-44C5-937D-CECDA0C68395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AE87750E-4252-481F-A455-90E3D8328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E30D1D18-DFB3-4F45-B333-6FA5CC01C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3CDAB6-75FB-4809-BB11-BA7B82C04F2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92329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AAB88374-DDDB-4F1A-AA7A-F8FFFE8F8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035E5-D094-4908-AB2D-272E77FB9B07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4A3E6AE6-0E59-45C6-9447-60EA11A39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8782B01D-B2CC-4E87-B30E-E8DEB6F0D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F0FECE-E1E0-475B-BC73-E0F9CB325F2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26497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F859FBF4-01EA-40CF-9399-86D1AC577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987BC-D571-4B49-AC5A-705EE34310B5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E05E402A-4E33-414B-97FB-F62FBCA50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4884DCD0-7C21-4343-8324-D5348D6D5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6953F0-9CF2-450E-90EB-EC845A7313F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59262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D4FCC5D6-F924-45E3-A109-A17CBCD98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ACF08-2890-4535-B9B0-F2543B00F89F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07C0B8DB-B074-43F8-806D-C771FDBBB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240559CA-E041-4B7F-9C7D-49D933C19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3D2BBC-1EC6-4708-8FB7-85A83190996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75747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6CC2E776-790E-46A1-84AE-69AA29F17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64F44-5481-4FC4-9CCC-EC558D689279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F74BED58-6352-4B5C-9799-43AAD265D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5245853B-BFA8-4466-BDE2-7580BDC66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B240A2-FFF0-4113-873C-CB0D452B61B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52222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3">
            <a:extLst>
              <a:ext uri="{FF2B5EF4-FFF2-40B4-BE49-F238E27FC236}">
                <a16:creationId xmlns:a16="http://schemas.microsoft.com/office/drawing/2014/main" id="{E41BB0B5-58E1-489C-9EEB-B8A20197C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7DF52-DFDA-4A09-A91D-80CCA5744B57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Ograda noge 4">
            <a:extLst>
              <a:ext uri="{FF2B5EF4-FFF2-40B4-BE49-F238E27FC236}">
                <a16:creationId xmlns:a16="http://schemas.microsoft.com/office/drawing/2014/main" id="{FDC0E538-1021-4A58-975A-5883F7770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5">
            <a:extLst>
              <a:ext uri="{FF2B5EF4-FFF2-40B4-BE49-F238E27FC236}">
                <a16:creationId xmlns:a16="http://schemas.microsoft.com/office/drawing/2014/main" id="{A19194D0-0D44-44C6-85BC-32FEB18A2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6F73C-E304-4FF9-A755-BA767AF48C3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08536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datuma 3">
            <a:extLst>
              <a:ext uri="{FF2B5EF4-FFF2-40B4-BE49-F238E27FC236}">
                <a16:creationId xmlns:a16="http://schemas.microsoft.com/office/drawing/2014/main" id="{9A7DDDA7-F6AB-43C6-AA0D-04CCFC542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2ACA8-194F-4131-B7A3-8936754BDA6B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noge 4">
            <a:extLst>
              <a:ext uri="{FF2B5EF4-FFF2-40B4-BE49-F238E27FC236}">
                <a16:creationId xmlns:a16="http://schemas.microsoft.com/office/drawing/2014/main" id="{B841095B-3C9E-48D9-B44B-FF993DE08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5">
            <a:extLst>
              <a:ext uri="{FF2B5EF4-FFF2-40B4-BE49-F238E27FC236}">
                <a16:creationId xmlns:a16="http://schemas.microsoft.com/office/drawing/2014/main" id="{3BABEE21-901D-483E-831B-E0BA0BA79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A1AB1E-DE8A-4E78-94E4-3A0C29E9A45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50759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3">
            <a:extLst>
              <a:ext uri="{FF2B5EF4-FFF2-40B4-BE49-F238E27FC236}">
                <a16:creationId xmlns:a16="http://schemas.microsoft.com/office/drawing/2014/main" id="{DD1E68EB-2AF3-42DC-9DA3-C398D52F6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B0958-5E1E-4A5A-AAC7-05277F3B692C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Ograda noge 4">
            <a:extLst>
              <a:ext uri="{FF2B5EF4-FFF2-40B4-BE49-F238E27FC236}">
                <a16:creationId xmlns:a16="http://schemas.microsoft.com/office/drawing/2014/main" id="{636333CB-9928-464F-ABDB-36A272353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5">
            <a:extLst>
              <a:ext uri="{FF2B5EF4-FFF2-40B4-BE49-F238E27FC236}">
                <a16:creationId xmlns:a16="http://schemas.microsoft.com/office/drawing/2014/main" id="{EE67384E-17F0-4BB2-9DB8-998B0DD52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CE15D0-4763-4399-802A-10A50807935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43046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C67D3830-46DA-408D-BEF3-D791C56D0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F21B2-02A0-4EE8-B897-AD5E73BC9012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5C14F01C-28D9-4D97-B854-EB5E71E60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192CF429-0DF4-4CA7-8F1E-E6FF232F6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D1502D-800E-4323-90E9-273BC7328C8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50928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6F1A540E-4111-4E22-B1FF-E327F0CD8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62F1C-A20A-43DD-9284-EC237EAE3483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5ED3CD64-92E8-49D6-843F-116864852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36464924-FE2B-4D7A-96A0-36C1AB168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2C361D-DA86-4871-A94F-F8A6061F400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85621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grada naslova 1">
            <a:extLst>
              <a:ext uri="{FF2B5EF4-FFF2-40B4-BE49-F238E27FC236}">
                <a16:creationId xmlns:a16="http://schemas.microsoft.com/office/drawing/2014/main" id="{C843FCAD-98A5-4800-BA7F-3451E02F25C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Ograda besedila 2">
            <a:extLst>
              <a:ext uri="{FF2B5EF4-FFF2-40B4-BE49-F238E27FC236}">
                <a16:creationId xmlns:a16="http://schemas.microsoft.com/office/drawing/2014/main" id="{ADDA745A-540B-472E-87C9-336EBB4C9A8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B8300EF2-07ED-4042-84D9-1FE18AC7F1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5BF5804-D7B9-498C-AFCA-4F3BEE6A837D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10BFC8DF-21BF-45B0-9717-4A0B638912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D409C619-66EA-4B11-ACB0-9771F81C4B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8A92FAFF-4E15-4E68-AC78-FDCD444AB53F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slov 1">
            <a:extLst>
              <a:ext uri="{FF2B5EF4-FFF2-40B4-BE49-F238E27FC236}">
                <a16:creationId xmlns:a16="http://schemas.microsoft.com/office/drawing/2014/main" id="{C5D051F6-4E71-4B59-BF36-5EB5D6671F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875" y="-142875"/>
            <a:ext cx="8786813" cy="3100388"/>
          </a:xfrm>
        </p:spPr>
        <p:txBody>
          <a:bodyPr/>
          <a:lstStyle/>
          <a:p>
            <a:r>
              <a:rPr lang="sl-SI" altLang="sl-SI" sz="4800"/>
              <a:t>Sprememba družine in</a:t>
            </a:r>
            <a:br>
              <a:rPr lang="sl-SI" altLang="sl-SI" sz="4800"/>
            </a:br>
            <a:r>
              <a:rPr lang="sl-SI" altLang="sl-SI" sz="4800"/>
              <a:t>odnos moški - ženska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8A3F1268-190E-4D34-BDF1-2E0FD3CD26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  <p:pic>
        <p:nvPicPr>
          <p:cNvPr id="2052" name="Picture 2" descr="C:\Users\Aless\Pictures\industrijska rev\untitled.bmp">
            <a:extLst>
              <a:ext uri="{FF2B5EF4-FFF2-40B4-BE49-F238E27FC236}">
                <a16:creationId xmlns:a16="http://schemas.microsoft.com/office/drawing/2014/main" id="{7B0D715B-76C4-4F26-8975-48A3744E28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563" y="2286000"/>
            <a:ext cx="4643437" cy="441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9D6CBD8-C317-4513-8996-D1F080026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SIROMAŠNE MEŠČANSKE DRUŽINE</a:t>
            </a:r>
            <a:br>
              <a:rPr lang="sl-SI" dirty="0"/>
            </a:br>
            <a:endParaRPr lang="sl-SI" dirty="0"/>
          </a:p>
        </p:txBody>
      </p:sp>
      <p:sp>
        <p:nvSpPr>
          <p:cNvPr id="11267" name="Ograda vsebine 2">
            <a:extLst>
              <a:ext uri="{FF2B5EF4-FFF2-40B4-BE49-F238E27FC236}">
                <a16:creationId xmlns:a16="http://schemas.microsoft.com/office/drawing/2014/main" id="{DBCC1F37-8FEC-46CD-B0B5-F8E35D8A8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življenje siromašnejših meščanskih družin je bilo mnogo skromneješ</a:t>
            </a:r>
          </a:p>
          <a:p>
            <a:r>
              <a:rPr lang="sl-SI" altLang="sl-SI"/>
              <a:t>mati in gospodinja ni imela kuharice, služkinj in vzgojiteljic otrok(za vse je poskrbela sama)</a:t>
            </a:r>
          </a:p>
          <a:p>
            <a:endParaRPr lang="sl-SI" altLang="sl-SI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545EB3B-68B3-4499-A093-7C00EFBCF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DELAVSKE DRUŽINE</a:t>
            </a:r>
            <a:br>
              <a:rPr lang="sl-SI" dirty="0"/>
            </a:br>
            <a:endParaRPr lang="sl-SI" dirty="0"/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3E46D368-F5F7-4327-AFD9-28B6D23CA0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najsiromašnejše je bilo življenje v delavskih družinah </a:t>
            </a:r>
          </a:p>
          <a:p>
            <a:r>
              <a:rPr lang="sl-SI" altLang="sl-SI"/>
              <a:t>tu ni bilo ne duha ne sluha o meščanskem miru in udobju</a:t>
            </a:r>
          </a:p>
          <a:p>
            <a:r>
              <a:rPr lang="sl-SI" altLang="sl-SI"/>
              <a:t>matere in otroci so morali delati poleg očeta za dodaten zaslužek, da je družina sploh preživela</a:t>
            </a:r>
          </a:p>
          <a:p>
            <a:pPr>
              <a:buFont typeface="Arial" panose="020B0604020202020204" pitchFamily="34" charset="0"/>
              <a:buNone/>
            </a:pPr>
            <a:endParaRPr lang="sl-SI" altLang="sl-SI"/>
          </a:p>
        </p:txBody>
      </p:sp>
      <p:pic>
        <p:nvPicPr>
          <p:cNvPr id="5122" name="Picture 2" descr="C:\Users\Aless\Pictures\industrijska rev\childmillworker.jpg">
            <a:extLst>
              <a:ext uri="{FF2B5EF4-FFF2-40B4-BE49-F238E27FC236}">
                <a16:creationId xmlns:a16="http://schemas.microsoft.com/office/drawing/2014/main" id="{4C9E3C8F-2FC2-405C-B74C-E5B4D904BD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1285875"/>
            <a:ext cx="7715250" cy="521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 descr="C:\Users\Aless\Pictures\industrijska rev\childworker.jpg">
            <a:extLst>
              <a:ext uri="{FF2B5EF4-FFF2-40B4-BE49-F238E27FC236}">
                <a16:creationId xmlns:a16="http://schemas.microsoft.com/office/drawing/2014/main" id="{8326B1FE-2016-4C21-9246-891309A895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88" y="1857375"/>
            <a:ext cx="4545012" cy="423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 descr="C:\Users\Aless\Pictures\industrijska rev\childworkertextile.jpg">
            <a:extLst>
              <a:ext uri="{FF2B5EF4-FFF2-40B4-BE49-F238E27FC236}">
                <a16:creationId xmlns:a16="http://schemas.microsoft.com/office/drawing/2014/main" id="{19BB59A8-D94E-4661-A518-6ACE80C6F7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1214438"/>
            <a:ext cx="70612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 descr="C:\Users\Aless\Pictures\industrijska rev\typicalcoalminers.jpg">
            <a:extLst>
              <a:ext uri="{FF2B5EF4-FFF2-40B4-BE49-F238E27FC236}">
                <a16:creationId xmlns:a16="http://schemas.microsoft.com/office/drawing/2014/main" id="{B27EC870-123B-4729-AD4B-ADE30F1364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938" y="2071688"/>
            <a:ext cx="5486400" cy="387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4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4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slov 1">
            <a:extLst>
              <a:ext uri="{FF2B5EF4-FFF2-40B4-BE49-F238E27FC236}">
                <a16:creationId xmlns:a16="http://schemas.microsoft.com/office/drawing/2014/main" id="{CF28DF41-B0F9-44DC-986A-028C84271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Razlike med moškim in žensko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C8E1738D-058D-429A-A7B3-FE88A4A82F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patriarhalni družbeni red (gospodar je oče)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oče je imel edini vlogo </a:t>
            </a:r>
            <a:r>
              <a:rPr lang="sl-SI" dirty="0" err="1"/>
              <a:t>upravljalca</a:t>
            </a:r>
            <a:r>
              <a:rPr lang="sl-SI" dirty="0"/>
              <a:t> družinskega premoženja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s tem se je očetovska avtoriteta v meščanski družini še okrepila 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oče je določal življenjski ritem(navade, želje, način življenja celotne družine)</a:t>
            </a:r>
          </a:p>
          <a:p>
            <a:pPr fontAlgn="auto">
              <a:spcAft>
                <a:spcPts val="0"/>
              </a:spcAft>
              <a:defRPr/>
            </a:pPr>
            <a:endParaRPr lang="sl-SI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dirty="0"/>
              <a:t> 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ženska je bila stopnja nižje od moškega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zanjo je bila značilna trojna vloga(mati</a:t>
            </a:r>
            <a:r>
              <a:rPr lang="sl-SI" dirty="0">
                <a:sym typeface="Wingdings"/>
              </a:rPr>
              <a:t>,</a:t>
            </a:r>
            <a:r>
              <a:rPr lang="sl-SI" dirty="0"/>
              <a:t>soproga</a:t>
            </a:r>
            <a:r>
              <a:rPr lang="sl-SI" dirty="0">
                <a:sym typeface="Wingdings"/>
              </a:rPr>
              <a:t>,</a:t>
            </a:r>
            <a:r>
              <a:rPr lang="sl-SI" dirty="0"/>
              <a:t>gospodinja)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poklicni uspeh in zaslužek, ki ga je dosegel moški zunaj hiše ali stanovanja je hotel prikazati tudi doma-ne le s čudovito hišo in </a:t>
            </a:r>
            <a:r>
              <a:rPr lang="sl-SI" dirty="0" err="1"/>
              <a:t>služničadjo</a:t>
            </a:r>
            <a:r>
              <a:rPr lang="sl-SI" dirty="0"/>
              <a:t>, s slavnostnimi večerjami, temveč tudi z pripadajočo ženo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za bodočo soprogo je bilo zaželeno, da je iz dobre hiše in, da v zakon prinese dobro doto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morale so se ukvarjati z gospodinjstvom in vzgojo otrok</a:t>
            </a:r>
          </a:p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slov 1">
            <a:extLst>
              <a:ext uri="{FF2B5EF4-FFF2-40B4-BE49-F238E27FC236}">
                <a16:creationId xmlns:a16="http://schemas.microsoft.com/office/drawing/2014/main" id="{E827AA27-D2A3-4510-8F7C-1C5AF4D7A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Šolanje</a:t>
            </a:r>
          </a:p>
        </p:txBody>
      </p:sp>
      <p:sp>
        <p:nvSpPr>
          <p:cNvPr id="14339" name="Ograda vsebine 2">
            <a:extLst>
              <a:ext uri="{FF2B5EF4-FFF2-40B4-BE49-F238E27FC236}">
                <a16:creationId xmlns:a16="http://schemas.microsoft.com/office/drawing/2014/main" id="{6D23B8A9-3882-47EC-882E-2045691413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" y="1428750"/>
            <a:ext cx="8229600" cy="5114925"/>
          </a:xfrm>
        </p:spPr>
        <p:txBody>
          <a:bodyPr/>
          <a:lstStyle/>
          <a:p>
            <a:r>
              <a:rPr lang="sl-SI" altLang="sl-SI" sz="1600"/>
              <a:t>v zadnjih desetletjih 19. stoletja je šola v večini evropskih držav postala obvezba</a:t>
            </a:r>
          </a:p>
          <a:p>
            <a:r>
              <a:rPr lang="sl-SI" altLang="sl-SI" sz="1600"/>
              <a:t>starše, ki otrok niso poslali v šolo so kaznovali</a:t>
            </a:r>
          </a:p>
          <a:p>
            <a:r>
              <a:rPr lang="sl-SI" altLang="sl-SI" sz="1600"/>
              <a:t>predvsem v osnovni šoli so porednost in lenobo učencev telesno kaznovali</a:t>
            </a:r>
          </a:p>
          <a:p>
            <a:r>
              <a:rPr lang="sl-SI" altLang="sl-SI" sz="1600"/>
              <a:t>višješolsko izobraževanje otrok je bilo zelo drago</a:t>
            </a:r>
          </a:p>
          <a:p>
            <a:r>
              <a:rPr lang="sl-SI" altLang="sl-SI" sz="1600"/>
              <a:t>šele na prelomu 19. v 20. stoletje so se pojavile spremembe po neodvisnosti od staršev in samoodločenje v šoli</a:t>
            </a:r>
          </a:p>
          <a:p>
            <a:r>
              <a:rPr lang="sl-SI" altLang="sl-SI" sz="1600"/>
              <a:t>v drugi polovici 19. stoletja se je družba zelo spremenila</a:t>
            </a:r>
          </a:p>
          <a:p>
            <a:r>
              <a:rPr lang="sl-SI" altLang="sl-SI" sz="1600"/>
              <a:t>prej so ljudje večinoma ostali pripadniki družbenega sloja, ki so mu pripadali starši</a:t>
            </a:r>
          </a:p>
          <a:p>
            <a:r>
              <a:rPr lang="sl-SI" altLang="sl-SI" sz="1600"/>
              <a:t>odslej pa se je vedno pogosteje zgodilo, da so se nekateri povzpeli med višje družbene sloje</a:t>
            </a:r>
          </a:p>
          <a:p>
            <a:r>
              <a:rPr lang="sl-SI" altLang="sl-SI" sz="1600"/>
              <a:t>mali obrtniki so s pametjo in delavnostjo postali veliki podjetniki</a:t>
            </a:r>
          </a:p>
          <a:p>
            <a:r>
              <a:rPr lang="sl-SI" altLang="sl-SI" sz="1600"/>
              <a:t>prodajalec časopisov je s spretnostjo obogatel in dosegel večji družbeni ugled</a:t>
            </a:r>
          </a:p>
          <a:p>
            <a:r>
              <a:rPr lang="sl-SI" altLang="sl-SI" sz="1600"/>
              <a:t>na poti človeka navzgor so bili vedno bolj pomembni dosežki, uspehi, podjetnost in zmogljivost</a:t>
            </a:r>
          </a:p>
          <a:p>
            <a:r>
              <a:rPr lang="sl-SI" altLang="sl-SI" sz="1600"/>
              <a:t>te spremembe so v družbi vplivale tudi na položaj žensk</a:t>
            </a:r>
          </a:p>
          <a:p>
            <a:r>
              <a:rPr lang="sl-SI" altLang="sl-SI" sz="1600"/>
              <a:t>vedno več žensk se je zaposlovalo</a:t>
            </a:r>
          </a:p>
          <a:p>
            <a:r>
              <a:rPr lang="sl-SI" altLang="sl-SI" sz="1600"/>
              <a:t>zato naj bi deklicam pri vzgoji in izobraževanju ponudili enake možnosti kot dečkom</a:t>
            </a:r>
          </a:p>
          <a:p>
            <a:r>
              <a:rPr lang="sl-SI" altLang="sl-SI" sz="1600"/>
              <a:t>začeli so ustanavljati dekliške poklicne srednje šole </a:t>
            </a:r>
          </a:p>
          <a:p>
            <a:r>
              <a:rPr lang="sl-SI" altLang="sl-SI" sz="1600"/>
              <a:t>izborile so si tudi pravico do visokega šolanja in opravljanja izpitov na univerzah</a:t>
            </a:r>
          </a:p>
          <a:p>
            <a:pPr>
              <a:buFont typeface="Arial" panose="020B0604020202020204" pitchFamily="34" charset="0"/>
              <a:buNone/>
            </a:pPr>
            <a:endParaRPr lang="sl-SI" altLang="sl-SI" sz="1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C6E48C0-B57F-4442-BC6B-07BD9159B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l-SI" sz="3200" dirty="0"/>
              <a:t>PREDINDUSTRIJSKA DOBA(sprememba družine)</a:t>
            </a:r>
            <a:br>
              <a:rPr lang="sl-SI" sz="3200" dirty="0"/>
            </a:br>
            <a:br>
              <a:rPr lang="sl-SI" sz="3200" dirty="0"/>
            </a:br>
            <a:r>
              <a:rPr lang="sl-SI" sz="2400" dirty="0"/>
              <a:t>Podlaga za zgodovinsko raziskovanje družine so bile: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560844F9-4E4A-4610-AB06-D988039AAE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13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Matične knjige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Krstne knjige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Poročne knjige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Mrliške knjige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Popisi prebivalstva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Fotografije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Ostanki materialne kulturne dediščine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Spomini posameznikov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sz="3000" dirty="0"/>
              <a:t>Vse to nam pove o načinu družinskega življenja, načinu oblačenja, prehranjevanja in v kakšnem okolju so živeli.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dirty="0"/>
          </a:p>
        </p:txBody>
      </p:sp>
      <p:pic>
        <p:nvPicPr>
          <p:cNvPr id="2050" name="Picture 2" descr="C:\Users\Aless\Pictures\industrijska rev\industrialplant.jpg">
            <a:extLst>
              <a:ext uri="{FF2B5EF4-FFF2-40B4-BE49-F238E27FC236}">
                <a16:creationId xmlns:a16="http://schemas.microsoft.com/office/drawing/2014/main" id="{C8E1A401-C244-4948-96DF-49AF56D916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0"/>
            <a:ext cx="7858125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CE0D4D5-A94E-43E9-9723-30BF593B7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063" y="642938"/>
            <a:ext cx="8229600" cy="1571625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l-SI" dirty="0"/>
              <a:t>                  HIŠNA SKUPNOST</a:t>
            </a:r>
            <a:br>
              <a:rPr lang="sl-SI" dirty="0"/>
            </a:br>
            <a:r>
              <a:rPr lang="sl-SI" sz="2700" dirty="0"/>
              <a:t>V predindustrijski družbi je bila družina skupnost vseh oseb, ki so živele pod eno streho.</a:t>
            </a:r>
            <a:br>
              <a:rPr lang="sl-SI" sz="2700" dirty="0"/>
            </a:br>
            <a:r>
              <a:rPr lang="sl-SI" sz="2700" dirty="0"/>
              <a:t>Hišna skupnost je dosegala le nekaj oseb:</a:t>
            </a:r>
            <a:br>
              <a:rPr lang="sl-SI" sz="2700" dirty="0"/>
            </a:br>
            <a:br>
              <a:rPr lang="sl-SI" dirty="0"/>
            </a:br>
            <a:endParaRPr lang="sl-SI" dirty="0"/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3A6C5DA2-F310-4492-AFAC-FD64A27CF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63" y="2143125"/>
            <a:ext cx="8229600" cy="4525963"/>
          </a:xfrm>
        </p:spPr>
        <p:txBody>
          <a:bodyPr/>
          <a:lstStyle/>
          <a:p>
            <a:r>
              <a:rPr lang="sl-SI" altLang="sl-SI" sz="2800"/>
              <a:t>Krvni sorodniki različnih generacij</a:t>
            </a:r>
          </a:p>
          <a:p>
            <a:r>
              <a:rPr lang="sl-SI" altLang="sl-SI" sz="2800"/>
              <a:t>Otroci v reji in posvojenci</a:t>
            </a:r>
          </a:p>
          <a:p>
            <a:r>
              <a:rPr lang="sl-SI" altLang="sl-SI" sz="2800"/>
              <a:t>Dekle in hlapce</a:t>
            </a:r>
          </a:p>
          <a:p>
            <a:r>
              <a:rPr lang="sl-SI" altLang="sl-SI" sz="2800"/>
              <a:t>Pomočnike in vajence</a:t>
            </a:r>
          </a:p>
          <a:p>
            <a:r>
              <a:rPr lang="sl-SI" altLang="sl-SI" sz="2800"/>
              <a:t>Služničad</a:t>
            </a:r>
          </a:p>
          <a:p>
            <a:r>
              <a:rPr lang="sl-SI" altLang="sl-SI" sz="2800"/>
              <a:t>Druge najemnike</a:t>
            </a:r>
          </a:p>
          <a:p>
            <a:pPr>
              <a:buFont typeface="Arial" panose="020B0604020202020204" pitchFamily="34" charset="0"/>
              <a:buNone/>
            </a:pPr>
            <a:endParaRPr lang="sl-SI" altLang="sl-SI"/>
          </a:p>
          <a:p>
            <a:pPr>
              <a:buFont typeface="Arial" panose="020B0604020202020204" pitchFamily="34" charset="0"/>
              <a:buNone/>
            </a:pPr>
            <a:r>
              <a:rPr lang="sl-SI" altLang="sl-SI" sz="2800"/>
              <a:t>Po evropi so se skupnosti sicer razlikovale.</a:t>
            </a:r>
          </a:p>
        </p:txBody>
      </p:sp>
      <p:pic>
        <p:nvPicPr>
          <p:cNvPr id="3074" name="Picture 2" descr="C:\Users\Aless\Pictures\industrijska rev\P-family%20old%20watpump.jpg">
            <a:extLst>
              <a:ext uri="{FF2B5EF4-FFF2-40B4-BE49-F238E27FC236}">
                <a16:creationId xmlns:a16="http://schemas.microsoft.com/office/drawing/2014/main" id="{6E33321B-9964-498F-870D-1C344EF1D2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1000125"/>
            <a:ext cx="7072312" cy="490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8CD320A-00DF-4EEE-B407-4A33B69A0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Skupne lastnosti predindustrijske Evropske družine</a:t>
            </a:r>
          </a:p>
        </p:txBody>
      </p:sp>
      <p:sp>
        <p:nvSpPr>
          <p:cNvPr id="5123" name="Ograda vsebine 2">
            <a:extLst>
              <a:ext uri="{FF2B5EF4-FFF2-40B4-BE49-F238E27FC236}">
                <a16:creationId xmlns:a16="http://schemas.microsoft.com/office/drawing/2014/main" id="{C40072B3-D2FC-42CD-AC20-427522173D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" y="1500188"/>
            <a:ext cx="8229600" cy="4525962"/>
          </a:xfrm>
        </p:spPr>
        <p:txBody>
          <a:bodyPr/>
          <a:lstStyle/>
          <a:p>
            <a:r>
              <a:rPr lang="sl-SI" altLang="sl-SI" sz="1600"/>
              <a:t>Družina je bila gospodarska skupnost </a:t>
            </a:r>
            <a:r>
              <a:rPr lang="sl-SI" altLang="sl-SI" sz="1600">
                <a:sym typeface="Wingdings" panose="05000000000000000000" pitchFamily="2" charset="2"/>
              </a:rPr>
              <a:t>-</a:t>
            </a:r>
            <a:r>
              <a:rPr lang="sl-SI" altLang="sl-SI" sz="1600"/>
              <a:t>stanovanjski in delovni prostori so tvorili celoto</a:t>
            </a:r>
          </a:p>
          <a:p>
            <a:r>
              <a:rPr lang="sl-SI" altLang="sl-SI" sz="1600"/>
              <a:t>Delovno mesto ni bilo ločeno od stanovanjskih prostorov</a:t>
            </a:r>
          </a:p>
          <a:p>
            <a:r>
              <a:rPr lang="sl-SI" altLang="sl-SI" sz="1600"/>
              <a:t>Glava družine(mož) je vodil hišno gospodarstvo</a:t>
            </a:r>
            <a:r>
              <a:rPr lang="sl-SI" altLang="sl-SI" sz="1600">
                <a:sym typeface="Wingdings" panose="05000000000000000000" pitchFamily="2" charset="2"/>
              </a:rPr>
              <a:t></a:t>
            </a:r>
            <a:r>
              <a:rPr lang="sl-SI" altLang="sl-SI" sz="1600"/>
              <a:t>zastopal je hišo na vzven</a:t>
            </a:r>
          </a:p>
          <a:p>
            <a:r>
              <a:rPr lang="sl-SI" altLang="sl-SI" sz="1600"/>
              <a:t>Njegova žena pa ima glavno besedo v gospodinjstvu</a:t>
            </a:r>
          </a:p>
          <a:p>
            <a:r>
              <a:rPr lang="sl-SI" altLang="sl-SI" sz="1600"/>
              <a:t>Člani družine, ki so bili ali niso bili v sorodu so delali brez plačila, s tem so si pridobili streho nad glavo, obleko, čevlje ter hrano</a:t>
            </a:r>
          </a:p>
          <a:p>
            <a:r>
              <a:rPr lang="sl-SI" altLang="sl-SI" sz="1600"/>
              <a:t>Otroci so bili bodoča delovna sila in zagotovilo, da bodo na stara leta njihovih staršev skrbeli zanje</a:t>
            </a:r>
          </a:p>
          <a:p>
            <a:endParaRPr lang="sl-SI" altLang="sl-SI" sz="1600"/>
          </a:p>
          <a:p>
            <a:pPr>
              <a:buFont typeface="Wingdings" panose="05000000000000000000" pitchFamily="2" charset="2"/>
              <a:buChar char="Ø"/>
            </a:pPr>
            <a:r>
              <a:rPr lang="sl-SI" altLang="sl-SI" sz="1600"/>
              <a:t>Gospodarske in pravne prisile:</a:t>
            </a:r>
          </a:p>
          <a:p>
            <a:r>
              <a:rPr lang="sl-SI" altLang="sl-SI" sz="1600"/>
              <a:t>tlačanstvo</a:t>
            </a:r>
          </a:p>
          <a:p>
            <a:r>
              <a:rPr lang="sl-SI" altLang="sl-SI" sz="1600"/>
              <a:t>dedno pravo</a:t>
            </a:r>
          </a:p>
          <a:p>
            <a:r>
              <a:rPr lang="sl-SI" altLang="sl-SI" sz="1600"/>
              <a:t>cehovska pravila</a:t>
            </a:r>
          </a:p>
          <a:p>
            <a:r>
              <a:rPr lang="sl-SI" altLang="sl-SI" sz="1600"/>
              <a:t>poročni predpisi</a:t>
            </a:r>
          </a:p>
          <a:p>
            <a:pPr>
              <a:buFont typeface="Arial" panose="020B0604020202020204" pitchFamily="34" charset="0"/>
              <a:buNone/>
            </a:pPr>
            <a:endParaRPr lang="sl-SI" altLang="sl-SI" sz="1600"/>
          </a:p>
          <a:p>
            <a:r>
              <a:rPr lang="sl-SI" altLang="sl-SI" sz="1600"/>
              <a:t>Teh družinskih pravil so se najbolj držali v kmečkem okolju, se pravi na podeželju. To pa se je spremenilo v drugi polovici 19. stoletja. Mnogo služničadi je bežalo iz podeželja. Še danes poznamo mnogo kmečkih družin, ki so za pomoč na kmetiji črpale iz velikega števila otrok in sorodstva.</a:t>
            </a:r>
          </a:p>
          <a:p>
            <a:endParaRPr lang="sl-SI" altLang="sl-SI" sz="1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slov 1">
            <a:extLst>
              <a:ext uri="{FF2B5EF4-FFF2-40B4-BE49-F238E27FC236}">
                <a16:creationId xmlns:a16="http://schemas.microsoft.com/office/drawing/2014/main" id="{951E2BED-FA1B-401C-B177-FB461A1B5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EA5BEA55-DCAD-4A0D-BFA8-2B99A6172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357313"/>
            <a:ext cx="8229600" cy="4525962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dirty="0"/>
              <a:t>V zadnjih desetletjih se je to malo spremenilo, zaradi strojne mehanizacije kmetijske proizvodnje</a:t>
            </a:r>
            <a:r>
              <a:rPr lang="sl-SI" dirty="0">
                <a:sym typeface="Wingdings"/>
              </a:rPr>
              <a:t>. Kmečka družina </a:t>
            </a:r>
            <a:r>
              <a:rPr lang="sl-SI" dirty="0"/>
              <a:t>ne rabi več toliko delovne sile, zaradi strojev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dirty="0"/>
              <a:t>S tem je upadlo število družinskih članov, kmečka gospodinjstva so se zmanjšala.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dirty="0"/>
              <a:t>INDUSTRIJSKA DOBA(sprememba družine)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dirty="0"/>
              <a:t>V industrijski dobi, družina ni bila več odločilna in temeljita oblika organizacije dela. Najpomembnejša posledica učinkovanja mezdnega dela na družino je bila ločitev stanovanja in delovnega prostora.</a:t>
            </a:r>
          </a:p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6EA92A2-08FD-459E-892B-1A6BC887F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Skupne lastnosti meščanske družine v industrijski dobi</a:t>
            </a:r>
            <a:br>
              <a:rPr lang="sl-SI" dirty="0"/>
            </a:br>
            <a:endParaRPr lang="sl-SI" dirty="0"/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F02F7D36-BAB5-4DC5-AA90-1D5073A9A3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ločitev delovnega mesta od stanovanja(ločitev zasebnega in delovnega življenja)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zaslužek meščanov je presegel najmanjšo mejo za preživetje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ločitev zasebnih prostorov v stanovanju(spalnica, otroška soba ločena od jedilnice)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s tem so pokazali moč in ugled družine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ločeni so bili tudi prostori za služkinje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Namesto”gospodarske skupnosti” je bilo meščanom vzor ljubeče zakonsko življenje(dom je predstavljal varno zavetje družine)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odgovornost staršev pri vzgoji otrok(potrebna izobrazba dečkov ter preskrba deklic za bodoče življenje</a:t>
            </a:r>
            <a:r>
              <a:rPr lang="sl-SI" dirty="0">
                <a:sym typeface="Wingdings"/>
              </a:rPr>
              <a:t></a:t>
            </a:r>
            <a:r>
              <a:rPr lang="sl-SI" dirty="0"/>
              <a:t>gospodinjstvo)</a:t>
            </a:r>
          </a:p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  <p:pic>
        <p:nvPicPr>
          <p:cNvPr id="4098" name="Picture 2" descr="C:\Users\Aless\Pictures\industrijska rev\urbantenement.jpg">
            <a:extLst>
              <a:ext uri="{FF2B5EF4-FFF2-40B4-BE49-F238E27FC236}">
                <a16:creationId xmlns:a16="http://schemas.microsoft.com/office/drawing/2014/main" id="{236CD2AF-552C-492D-A4ED-59BE827874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1285875"/>
            <a:ext cx="80010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8E46CD9-8C59-456A-9EBB-67A847A7B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063" y="357188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BOGATE MEŠČANSKE in PLEMIŠKE DRUŽINE</a:t>
            </a:r>
            <a:br>
              <a:rPr lang="sl-SI" dirty="0"/>
            </a:br>
            <a:endParaRPr lang="sl-SI" dirty="0"/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D2E7D94D-8527-4CE2-B7C1-D10C1FCFDB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takšno življenje so si lahko privoščili samo zelo premožni meščani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s tem so hoteli narediti manjšo razliko med plemstvom in meščani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podobno kot plemstvo so se tudi bogati meščani lepo obnašali in pogovarjali(to so prebrali v knjigah)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navade in vedenja pri mizi, način oblačenja, odnos do drugih(tudi pri tem so se zgledovali po plemstvu)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vidno so pokazali, da se razlikujejo od malega meščanstva in industrijskih delavcev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22792BC-3D37-457C-B90F-6427AA6A5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BOGATE MEŠČANSKE DRUŽINE</a:t>
            </a:r>
            <a:br>
              <a:rPr lang="sl-SI" dirty="0"/>
            </a:br>
            <a:endParaRPr lang="sl-SI" dirty="0"/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09F761E5-1604-4111-BEA0-6728D3D10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imenitni meščani so se distancirali do sloja </a:t>
            </a:r>
            <a:r>
              <a:rPr lang="sl-SI" dirty="0" err="1"/>
              <a:t>služničadi</a:t>
            </a:r>
            <a:r>
              <a:rPr lang="sl-SI" dirty="0"/>
              <a:t>(bili so izkoriščeni, zapostavljeni…)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služkinje so bile pri prehrani, stanovanju in delu plačila osebno in prostorsko ločene od družine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njihove stanovanjske razmere so bile slabe, prenočevale so v kuhinjah, v predsobah na zložljivih posteljah ali pa predalniku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nekatere meščanske družine so imela posebno izbo, ki je bila odmaknjena od gospodarjevih prostorov in je bila povezana le s kuhinjo in shrambo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sobe v katerih so bivale služkinje so bile izredno majhne, vanje ni bilo mogoče postaviti drugega kot posteljo in omaro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pomanjkanje zraka, svetlobe, pozimi pa tudi ni bilo ogrevanja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3BCCDDA-EC5E-4316-ABEB-E06BFBDC5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ZELO BOGATE MEŠČANSKE DRUŽINE</a:t>
            </a:r>
            <a:br>
              <a:rPr lang="sl-SI" dirty="0"/>
            </a:br>
            <a:endParaRPr lang="sl-SI" dirty="0"/>
          </a:p>
        </p:txBody>
      </p:sp>
      <p:sp>
        <p:nvSpPr>
          <p:cNvPr id="10243" name="Ograda vsebine 2">
            <a:extLst>
              <a:ext uri="{FF2B5EF4-FFF2-40B4-BE49-F238E27FC236}">
                <a16:creationId xmlns:a16="http://schemas.microsoft.com/office/drawing/2014/main" id="{F0F9A3BA-CBC8-4C7A-8037-2162A5BE87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nekoliko bolje so stanovale služkinje v meščanskih vilah</a:t>
            </a:r>
          </a:p>
          <a:p>
            <a:r>
              <a:rPr lang="sl-SI" altLang="sl-SI"/>
              <a:t>v njihove stanovanjske prostore je vodil poseben vhod z dvorišča, ki je simboliziral ločitev meščanske družine od služničadi</a:t>
            </a:r>
          </a:p>
          <a:p>
            <a:r>
              <a:rPr lang="sl-SI" altLang="sl-SI"/>
              <a:t>s posebnim vhodom je postalo še bolj očitno in opazno, da so bile služkinje manj vredne od družine</a:t>
            </a:r>
          </a:p>
          <a:p>
            <a:pPr>
              <a:buFont typeface="Arial" panose="020B0604020202020204" pitchFamily="34" charset="0"/>
              <a:buNone/>
            </a:pPr>
            <a:endParaRPr lang="sl-SI" altLang="sl-SI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957</Words>
  <Application>Microsoft Office PowerPoint</Application>
  <PresentationFormat>On-screen Show (4:3)</PresentationFormat>
  <Paragraphs>102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Officeova tema</vt:lpstr>
      <vt:lpstr>Sprememba družine in odnos moški - ženska</vt:lpstr>
      <vt:lpstr>PREDINDUSTRIJSKA DOBA(sprememba družine)  Podlaga za zgodovinsko raziskovanje družine so bile:</vt:lpstr>
      <vt:lpstr>                  HIŠNA SKUPNOST V predindustrijski družbi je bila družina skupnost vseh oseb, ki so živele pod eno streho. Hišna skupnost je dosegala le nekaj oseb:  </vt:lpstr>
      <vt:lpstr>Skupne lastnosti predindustrijske Evropske družine</vt:lpstr>
      <vt:lpstr>PowerPoint Presentation</vt:lpstr>
      <vt:lpstr>Skupne lastnosti meščanske družine v industrijski dobi </vt:lpstr>
      <vt:lpstr>BOGATE MEŠČANSKE in PLEMIŠKE DRUŽINE </vt:lpstr>
      <vt:lpstr>BOGATE MEŠČANSKE DRUŽINE </vt:lpstr>
      <vt:lpstr>ZELO BOGATE MEŠČANSKE DRUŽINE </vt:lpstr>
      <vt:lpstr>SIROMAŠNE MEŠČANSKE DRUŽINE </vt:lpstr>
      <vt:lpstr>DELAVSKE DRUŽINE </vt:lpstr>
      <vt:lpstr>Razlike med moškim in žensko</vt:lpstr>
      <vt:lpstr>Šolanje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2019-06-03T09:15:15Z</dcterms:created>
  <dcterms:modified xsi:type="dcterms:W3CDTF">2019-06-03T09:15:15Z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