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CC"/>
    <a:srgbClr val="00FF00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5" autoAdjust="0"/>
    <p:restoredTop sz="95462" autoAdjust="0"/>
  </p:normalViewPr>
  <p:slideViewPr>
    <p:cSldViewPr>
      <p:cViewPr varScale="1">
        <p:scale>
          <a:sx n="94" d="100"/>
          <a:sy n="94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F4319899-517C-47EF-B7B8-5320B9351176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75779" name="Line 3">
              <a:extLst>
                <a:ext uri="{FF2B5EF4-FFF2-40B4-BE49-F238E27FC236}">
                  <a16:creationId xmlns:a16="http://schemas.microsoft.com/office/drawing/2014/main" id="{DCA8560B-DCEE-45D5-AEE2-9A7F667EA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0" name="AutoShape 4">
              <a:extLst>
                <a:ext uri="{FF2B5EF4-FFF2-40B4-BE49-F238E27FC236}">
                  <a16:creationId xmlns:a16="http://schemas.microsoft.com/office/drawing/2014/main" id="{66999927-D991-47F6-AB8C-06EDF67A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75781" name="AutoShape 5">
              <a:extLst>
                <a:ext uri="{FF2B5EF4-FFF2-40B4-BE49-F238E27FC236}">
                  <a16:creationId xmlns:a16="http://schemas.microsoft.com/office/drawing/2014/main" id="{4EE8819E-F8A6-4292-AD19-380B07FD5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latin typeface="Arial" panose="020B0604020202020204" pitchFamily="34" charset="0"/>
              </a:endParaRPr>
            </a:p>
          </p:txBody>
        </p:sp>
      </p:grp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FA1DC25-A9D4-4F58-92E8-84737954E0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5356942E-EF38-433C-8453-38EDFE629D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E85FDB19-C2DF-4391-AB77-456FF80928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6D4A8A73-B882-4016-BFF5-328FB80DB7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5786" name="Rectangle 10">
            <a:extLst>
              <a:ext uri="{FF2B5EF4-FFF2-40B4-BE49-F238E27FC236}">
                <a16:creationId xmlns:a16="http://schemas.microsoft.com/office/drawing/2014/main" id="{D816D845-A844-4DC7-947D-E19525D842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35451D-C1EF-402B-B3C4-82EEEC79C9B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C9D4-A848-43D9-A576-DC14F3FE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B5C7C-E11D-4ACD-8D8E-E47B899B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2A11-E58E-45A0-80A0-56640FC6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4CA6-1B40-4C92-8E06-267F2D31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3FCEF-3D64-4292-884C-54BBC866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50CFD-262F-406E-BF18-33E2315103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30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8AE5-CAB2-401D-A77E-130BDBEE2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9CF1B-6959-4D7F-A938-3989F61F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1406-49A2-4599-8BBD-C96E696B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80F9B-6014-4669-8BF3-738F690A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A2F3-9186-4C9C-A351-A5D56738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08C2-A6F0-4295-9399-47D41780ED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51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0C52-0A85-4B45-8701-BC76EDEF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7EC6-1660-4287-8F3B-C218BB21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89BC-4FB8-48EF-8AD8-AEDEF9C7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BC572-911A-44F2-8FA7-9150B77C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11995-77E0-46C0-839E-55256611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EAAE6-29F7-4F98-A6FC-F1A7821F8C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286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E612-9304-4394-BDEC-D8074CFB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7B22-3523-4BAB-94D9-BE7B5772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3F69-A7A1-4E0F-9CEC-2F969EF7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CA1DF-3A9E-4A7E-ADA4-B2F09B48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6816-3EC0-4EB8-ADB5-FAA60C7D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6692-0921-4CF8-BFA0-7DCE7128A3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676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65FA-35D4-490D-8361-48B725C3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E351-DBDF-4EFA-8840-CBCB57932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A1996-4731-4113-BC67-250EF5C4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1A3A4-98EE-422C-B016-496FA3B3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9099-734E-475A-B11B-79C16722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5BB45-6170-4AEF-AEEE-FA8CE02A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C7297-FA1B-4E13-B820-163BD49C56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643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0C67-9B10-44D1-80F8-7C047E5F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6984A-52EE-465A-982D-052A4D37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4B296-6236-42DD-8E59-BEF916F9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52EB3-134A-465B-9204-00700549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D70C4-8D36-4660-9407-9FF85D641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1CC5E-A915-4B79-A650-5AF20D0E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5A0E7-F4CC-4B16-AE77-6FCE3A8B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935A2-A48C-4DC7-935C-6CC1FEC1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ABD2-5706-4678-BEEF-939F4330C4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314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71D0-F1B1-4522-92E4-C2F85DAE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58A9D-A2C9-4DF8-AC30-29FEFB2B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AB02E-EC1B-47E7-9488-A9B21976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2CD71-1EB3-4E10-97A5-5ED8DCA5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C3D8-1F90-4539-B716-8459ACC86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39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BCA39-4560-471E-B767-CD2089FD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9FF5C-19F0-4355-93A4-76EF4DF8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FE7A9-783C-4B3B-8FA0-74EDABA6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4478-7113-4B80-9604-1A7A9F33F8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250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3B07-1692-4A33-A992-E1C01E2D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027E-B093-4EB3-80B3-8085ED3D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534D-9D25-4F1B-9B06-2331887C0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AAF9-5D3B-4299-9629-BCBB717E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77B63-2E9E-49CB-80A0-375DAEC5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64F81-69A7-4BF6-88FA-D4C8A6D5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007C-61E6-41C6-9C13-3277A08CB4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012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8C5-94C3-4CF1-BF25-E5E4E25C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2CFE9-7783-4F69-A653-96CF0719F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BD6CB-9F37-4F42-B8CE-4E5DB69EA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DE7B0-1C3C-4E9D-AA3F-9F1AB6CB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3CA0-23AD-4143-BF17-DEE988F2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A3BEA-B0BF-43AF-A5D0-391FB9D4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67FA-220D-45F0-B727-AE0115E90A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038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B870BD0B-1CDD-401C-89FE-075973ACD0C9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4755" name="AutoShape 3">
              <a:extLst>
                <a:ext uri="{FF2B5EF4-FFF2-40B4-BE49-F238E27FC236}">
                  <a16:creationId xmlns:a16="http://schemas.microsoft.com/office/drawing/2014/main" id="{45426341-37D4-486F-A0D2-DA0B6FC8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74756" name="AutoShape 4">
              <a:extLst>
                <a:ext uri="{FF2B5EF4-FFF2-40B4-BE49-F238E27FC236}">
                  <a16:creationId xmlns:a16="http://schemas.microsoft.com/office/drawing/2014/main" id="{10C3D979-7BB6-4078-9D52-7CDE43EA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latin typeface="Arial" panose="020B0604020202020204" pitchFamily="34" charset="0"/>
              </a:endParaRPr>
            </a:p>
          </p:txBody>
        </p:sp>
        <p:sp>
          <p:nvSpPr>
            <p:cNvPr id="74757" name="Line 5">
              <a:extLst>
                <a:ext uri="{FF2B5EF4-FFF2-40B4-BE49-F238E27FC236}">
                  <a16:creationId xmlns:a16="http://schemas.microsoft.com/office/drawing/2014/main" id="{4F26C7E9-6E34-408E-8F2B-9A633455B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4758" name="Rectangle 6">
            <a:extLst>
              <a:ext uri="{FF2B5EF4-FFF2-40B4-BE49-F238E27FC236}">
                <a16:creationId xmlns:a16="http://schemas.microsoft.com/office/drawing/2014/main" id="{9D1B632E-835F-4B44-B70A-465E718B0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8C5E0180-0AB0-4F39-AD8F-B39F2D7F9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49FA0801-C4EE-41FE-9E88-B880004524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4761" name="Rectangle 9">
            <a:extLst>
              <a:ext uri="{FF2B5EF4-FFF2-40B4-BE49-F238E27FC236}">
                <a16:creationId xmlns:a16="http://schemas.microsoft.com/office/drawing/2014/main" id="{B3CC9DFA-F1F9-4580-8B8A-5190708E0E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EEDDD22D-E804-4F89-B9BC-8E47965BB8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E140794-2775-4757-87D1-7781493095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6BC771-D4BA-4BBB-8840-894262F37C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260350"/>
            <a:ext cx="7812087" cy="2376488"/>
          </a:xfrm>
        </p:spPr>
        <p:txBody>
          <a:bodyPr/>
          <a:lstStyle/>
          <a:p>
            <a:r>
              <a:rPr lang="sl-SI" altLang="sl-SI" i="1">
                <a:effectLst>
                  <a:outerShdw blurRad="38100" dist="38100" dir="2700000" algn="tl">
                    <a:srgbClr val="000000"/>
                  </a:outerShdw>
                </a:effectLst>
                <a:latin typeface="Kozuka Gothic Pro B" panose="020B0800000000000000" pitchFamily="34" charset="-128"/>
              </a:rPr>
              <a:t>NOVOSTI INDUSTRIJSKE</a:t>
            </a:r>
            <a:br>
              <a:rPr lang="sl-SI" altLang="sl-SI" i="1">
                <a:effectLst>
                  <a:outerShdw blurRad="38100" dist="38100" dir="2700000" algn="tl">
                    <a:srgbClr val="000000"/>
                  </a:outerShdw>
                </a:effectLst>
                <a:latin typeface="Kozuka Gothic Pro B" panose="020B0800000000000000" pitchFamily="34" charset="-128"/>
              </a:rPr>
            </a:br>
            <a:r>
              <a:rPr lang="sl-SI" altLang="sl-SI" i="1">
                <a:effectLst>
                  <a:outerShdw blurRad="38100" dist="38100" dir="2700000" algn="tl">
                    <a:srgbClr val="000000"/>
                  </a:outerShdw>
                </a:effectLst>
                <a:latin typeface="Kozuka Gothic Pro B" panose="020B0800000000000000" pitchFamily="34" charset="-128"/>
              </a:rPr>
              <a:t>REVOLUCIJE V 2.POLOVICI</a:t>
            </a:r>
            <a:br>
              <a:rPr lang="sl-SI" altLang="sl-SI" i="1">
                <a:effectLst>
                  <a:outerShdw blurRad="38100" dist="38100" dir="2700000" algn="tl">
                    <a:srgbClr val="000000"/>
                  </a:outerShdw>
                </a:effectLst>
                <a:latin typeface="Kozuka Gothic Pro B" panose="020B0800000000000000" pitchFamily="34" charset="-128"/>
              </a:rPr>
            </a:br>
            <a:r>
              <a:rPr lang="sl-SI" altLang="sl-SI" i="1">
                <a:effectLst>
                  <a:outerShdw blurRad="38100" dist="38100" dir="2700000" algn="tl">
                    <a:srgbClr val="000000"/>
                  </a:outerShdw>
                </a:effectLst>
                <a:latin typeface="Kozuka Gothic Pro B" panose="020B0800000000000000" pitchFamily="34" charset="-128"/>
              </a:rPr>
              <a:t>                     19.St. </a:t>
            </a:r>
            <a:endParaRPr lang="sl-SI" altLang="sl-SI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BB3D680-38EB-4BC7-A456-BE8BC54019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57" name="Picture 9" descr="MMj03546720000[1]">
            <a:extLst>
              <a:ext uri="{FF2B5EF4-FFF2-40B4-BE49-F238E27FC236}">
                <a16:creationId xmlns:a16="http://schemas.microsoft.com/office/drawing/2014/main" id="{0BA46A95-40CA-4D0D-B53B-7AAD6DA9B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2005012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MMj02346900000[1]">
            <a:extLst>
              <a:ext uri="{FF2B5EF4-FFF2-40B4-BE49-F238E27FC236}">
                <a16:creationId xmlns:a16="http://schemas.microsoft.com/office/drawing/2014/main" id="{F57B752D-8590-4B41-8E90-17DA08F37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1628775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Mj02347570000[1]">
            <a:extLst>
              <a:ext uri="{FF2B5EF4-FFF2-40B4-BE49-F238E27FC236}">
                <a16:creationId xmlns:a16="http://schemas.microsoft.com/office/drawing/2014/main" id="{CEF08962-3F9C-4C70-A32D-40E69CBFB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4175"/>
            <a:ext cx="18161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748F8E0-1ED9-4F97-9D5C-D2F95CC5B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8.Charles Darwin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3200">
                <a:latin typeface="Broadway" panose="04040905080002020502" pitchFamily="82" charset="0"/>
              </a:rPr>
              <a:t> </a:t>
            </a:r>
            <a:r>
              <a:rPr lang="sl-SI" altLang="sl-SI" sz="2400">
                <a:latin typeface="Broadway" panose="04040905080002020502" pitchFamily="82" charset="0"/>
              </a:rPr>
              <a:t>*</a:t>
            </a:r>
            <a:r>
              <a:rPr lang="sl-SI" altLang="sl-SI" sz="1800">
                <a:latin typeface="Broadway" panose="04040905080002020502" pitchFamily="82" charset="0"/>
              </a:rPr>
              <a:t>12.2.1809 </a:t>
            </a:r>
            <a:br>
              <a:rPr lang="sl-SI" altLang="sl-SI" sz="1800">
                <a:latin typeface="Broadway" panose="04040905080002020502" pitchFamily="82" charset="0"/>
              </a:rPr>
            </a:br>
            <a:r>
              <a:rPr lang="sl-SI" altLang="sl-SI" sz="1800"/>
              <a:t>† </a:t>
            </a:r>
            <a:r>
              <a:rPr lang="sl-SI" altLang="sl-SI" sz="1800">
                <a:latin typeface="Broadway" panose="04040905080002020502" pitchFamily="82" charset="0"/>
              </a:rPr>
              <a:t>19.4.1882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D38DDC40-0D42-4CA7-B47E-23C5E240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0"/>
            <a:ext cx="15398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55C2C75B-ADEE-405F-938F-AF1F5F82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i="1"/>
              <a:t>Do 19. stoletja ljudje verjeli, da jih je ustvaril bog na začetku sveta in so ostali </a:t>
            </a:r>
            <a:r>
              <a:rPr lang="sl-SI" altLang="sl-SI" b="1" i="1"/>
              <a:t>nespremenjeni.</a:t>
            </a:r>
            <a:r>
              <a:rPr lang="sl-SI" altLang="sl-SI"/>
              <a:t> </a:t>
            </a:r>
          </a:p>
          <a:p>
            <a:r>
              <a:rPr lang="sl-SI" altLang="sl-SI" i="1"/>
              <a:t>Trdil glede na svoja preučevanja, da se </a:t>
            </a:r>
            <a:r>
              <a:rPr lang="sl-SI" altLang="sl-SI" b="1" i="1"/>
              <a:t>spreminjamo.</a:t>
            </a:r>
          </a:p>
          <a:p>
            <a:r>
              <a:rPr lang="sl-SI" altLang="sl-SI" i="1"/>
              <a:t>Darwinovi teoriji pravimo </a:t>
            </a:r>
            <a:r>
              <a:rPr lang="sl-SI" altLang="sl-SI" b="1" i="1"/>
              <a:t>Darwinizem.</a:t>
            </a:r>
          </a:p>
          <a:p>
            <a:endParaRPr lang="sl-SI" altLang="sl-SI" b="1" i="1"/>
          </a:p>
        </p:txBody>
      </p:sp>
      <p:pic>
        <p:nvPicPr>
          <p:cNvPr id="104454" name="Picture 6" descr="MMj02969870000[1]">
            <a:extLst>
              <a:ext uri="{FF2B5EF4-FFF2-40B4-BE49-F238E27FC236}">
                <a16:creationId xmlns:a16="http://schemas.microsoft.com/office/drawing/2014/main" id="{457872E3-F261-4921-A869-7C8E9D2FD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37063"/>
            <a:ext cx="11874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5" name="Picture 7" descr="MMj02951500000[1]">
            <a:extLst>
              <a:ext uri="{FF2B5EF4-FFF2-40B4-BE49-F238E27FC236}">
                <a16:creationId xmlns:a16="http://schemas.microsoft.com/office/drawing/2014/main" id="{7A68AE75-B998-44E2-BCEF-6AE8DA0A0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91150"/>
            <a:ext cx="1727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MMj02363590000[1]">
            <a:extLst>
              <a:ext uri="{FF2B5EF4-FFF2-40B4-BE49-F238E27FC236}">
                <a16:creationId xmlns:a16="http://schemas.microsoft.com/office/drawing/2014/main" id="{9330066B-7872-43ED-88A3-82BAC4A0D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34050"/>
            <a:ext cx="652463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7" name="Picture 9" descr="MCj04374570000[1]">
            <a:extLst>
              <a:ext uri="{FF2B5EF4-FFF2-40B4-BE49-F238E27FC236}">
                <a16:creationId xmlns:a16="http://schemas.microsoft.com/office/drawing/2014/main" id="{3DCAE87E-AC8B-4FDE-A8BE-FCCFDC8B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941888"/>
            <a:ext cx="147320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DE62DCF1-1921-4C8F-8906-779C9CB3F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Glavni napredek</a:t>
            </a:r>
            <a:r>
              <a:rPr lang="sl-SI" altLang="sl-SI">
                <a:sym typeface="Wingdings" panose="05000000000000000000" pitchFamily="2" charset="2"/>
              </a:rPr>
              <a:t>atomska teorija</a:t>
            </a:r>
          </a:p>
          <a:p>
            <a:r>
              <a:rPr lang="sl-SI" altLang="sl-SI" i="1">
                <a:sym typeface="Wingdings" panose="05000000000000000000" pitchFamily="2" charset="2"/>
              </a:rPr>
              <a:t>John Dalton trdil , da je vsa snov sestavljena iz atomov.</a:t>
            </a:r>
          </a:p>
          <a:p>
            <a:r>
              <a:rPr lang="sl-SI" altLang="sl-SI" i="1">
                <a:sym typeface="Wingdings" panose="05000000000000000000" pitchFamily="2" charset="2"/>
              </a:rPr>
              <a:t>Jons Berzelius vpeljal kemijske simbole. </a:t>
            </a:r>
          </a:p>
          <a:p>
            <a:pPr lvl="4"/>
            <a:r>
              <a:rPr lang="sl-SI" altLang="sl-SI" i="1">
                <a:sym typeface="Wingdings" panose="05000000000000000000" pitchFamily="2" charset="2"/>
              </a:rPr>
              <a:t>                             </a:t>
            </a:r>
            <a:r>
              <a:rPr lang="sl-SI" altLang="sl-SI" sz="1000" i="1">
                <a:sym typeface="Wingdings" panose="05000000000000000000" pitchFamily="2" charset="2"/>
              </a:rPr>
              <a:t>Zakonca Curie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i="1">
              <a:sym typeface="Wingdings" panose="05000000000000000000" pitchFamily="2" charset="2"/>
            </a:endParaRPr>
          </a:p>
          <a:p>
            <a:endParaRPr lang="sl-SI" altLang="sl-SI" i="1">
              <a:sym typeface="Wingdings" panose="05000000000000000000" pitchFamily="2" charset="2"/>
            </a:endParaRPr>
          </a:p>
          <a:p>
            <a:endParaRPr lang="sl-SI" altLang="sl-SI" i="1">
              <a:sym typeface="Wingdings" panose="05000000000000000000" pitchFamily="2" charset="2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59B85CA7-7007-46A6-AC66-B5A82C8B7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roadway" panose="04040905080002020502" pitchFamily="82" charset="0"/>
              </a:rPr>
              <a:t>9. KEMIJA</a:t>
            </a:r>
          </a:p>
        </p:txBody>
      </p:sp>
      <p:pic>
        <p:nvPicPr>
          <p:cNvPr id="112645" name="Picture 5" descr="MCj04369170000[1]">
            <a:extLst>
              <a:ext uri="{FF2B5EF4-FFF2-40B4-BE49-F238E27FC236}">
                <a16:creationId xmlns:a16="http://schemas.microsoft.com/office/drawing/2014/main" id="{578F4435-C121-45EE-BE0A-CF415143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Picture 8">
            <a:extLst>
              <a:ext uri="{FF2B5EF4-FFF2-40B4-BE49-F238E27FC236}">
                <a16:creationId xmlns:a16="http://schemas.microsoft.com/office/drawing/2014/main" id="{177CCC00-7945-40E9-825F-B1E13FD7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9542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9" name="Picture 9">
            <a:extLst>
              <a:ext uri="{FF2B5EF4-FFF2-40B4-BE49-F238E27FC236}">
                <a16:creationId xmlns:a16="http://schemas.microsoft.com/office/drawing/2014/main" id="{FA7D1DAD-04C3-47AF-A8A5-2D5A8C91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03763"/>
            <a:ext cx="2413000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0" name="Picture 10">
            <a:extLst>
              <a:ext uri="{FF2B5EF4-FFF2-40B4-BE49-F238E27FC236}">
                <a16:creationId xmlns:a16="http://schemas.microsoft.com/office/drawing/2014/main" id="{FC1F15B0-64D1-463B-958E-C0F83BAB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29113"/>
            <a:ext cx="184626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034BA1F-5D0F-41F7-BFC7-D8EF490EE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9. Pojav množične kulture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E5D4815-B156-4A6F-8EFA-171E344D4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 19. st. so bili:</a:t>
            </a:r>
          </a:p>
          <a:p>
            <a:pPr lvl="1"/>
            <a:r>
              <a:rPr lang="sl-SI" altLang="sl-SI"/>
              <a:t> Umetnost</a:t>
            </a:r>
          </a:p>
          <a:p>
            <a:pPr lvl="1"/>
            <a:r>
              <a:rPr lang="sl-SI" altLang="sl-SI"/>
              <a:t>Glasba</a:t>
            </a:r>
          </a:p>
          <a:p>
            <a:pPr lvl="1"/>
            <a:r>
              <a:rPr lang="sl-SI" altLang="sl-SI"/>
              <a:t>Večina gledališč        </a:t>
            </a:r>
          </a:p>
          <a:p>
            <a:r>
              <a:rPr lang="sl-SI" altLang="sl-SI"/>
              <a:t> DOSTOPNA LE BOGATIM</a:t>
            </a:r>
          </a:p>
          <a:p>
            <a:r>
              <a:rPr lang="sl-SI" altLang="sl-SI"/>
              <a:t>Leta 1900 je postala dostopna širši množici.</a:t>
            </a:r>
          </a:p>
          <a:p>
            <a:r>
              <a:rPr lang="sl-SI" altLang="sl-SI"/>
              <a:t>Pojavila se je</a:t>
            </a:r>
            <a:r>
              <a:rPr lang="sl-SI" altLang="sl-SI" b="1"/>
              <a:t> množična kultura.</a:t>
            </a:r>
          </a:p>
        </p:txBody>
      </p:sp>
      <p:pic>
        <p:nvPicPr>
          <p:cNvPr id="105478" name="Picture 6" descr="MMj03366990000[1]">
            <a:extLst>
              <a:ext uri="{FF2B5EF4-FFF2-40B4-BE49-F238E27FC236}">
                <a16:creationId xmlns:a16="http://schemas.microsoft.com/office/drawing/2014/main" id="{4F29567E-0A55-44F6-8FF1-B8FA38015F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547812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 descr="MMj03546770000[1]">
            <a:extLst>
              <a:ext uri="{FF2B5EF4-FFF2-40B4-BE49-F238E27FC236}">
                <a16:creationId xmlns:a16="http://schemas.microsoft.com/office/drawing/2014/main" id="{842D0A39-E727-4A91-804C-466C1F97FD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93821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MMAG00371_0000[1]">
            <a:extLst>
              <a:ext uri="{FF2B5EF4-FFF2-40B4-BE49-F238E27FC236}">
                <a16:creationId xmlns:a16="http://schemas.microsoft.com/office/drawing/2014/main" id="{ED17564C-EED5-4E7B-AFE4-224CA0739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704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F67D3F3-9E40-4F86-BC7E-8270C75B8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A48E1E87-1A13-4EEB-A447-603BBB38D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Za pojav množične kulture ob koncu 19. st. je </a:t>
            </a:r>
            <a:r>
              <a:rPr lang="sl-SI" altLang="sl-SI" b="1"/>
              <a:t>več vzrokov.</a:t>
            </a:r>
            <a:endParaRPr lang="sl-SI" altLang="sl-SI"/>
          </a:p>
        </p:txBody>
      </p:sp>
      <p:pic>
        <p:nvPicPr>
          <p:cNvPr id="106502" name="Picture 6" descr="MMAG00383_0000[1]">
            <a:extLst>
              <a:ext uri="{FF2B5EF4-FFF2-40B4-BE49-F238E27FC236}">
                <a16:creationId xmlns:a16="http://schemas.microsoft.com/office/drawing/2014/main" id="{0C33CB63-F2CA-4AEB-A38F-157C947CD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1366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MMj02828040000[1]">
            <a:extLst>
              <a:ext uri="{FF2B5EF4-FFF2-40B4-BE49-F238E27FC236}">
                <a16:creationId xmlns:a16="http://schemas.microsoft.com/office/drawing/2014/main" id="{76779ACB-BC4A-4CD3-83B8-D53988A785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 descr="MCj02816320000[1]">
            <a:extLst>
              <a:ext uri="{FF2B5EF4-FFF2-40B4-BE49-F238E27FC236}">
                <a16:creationId xmlns:a16="http://schemas.microsoft.com/office/drawing/2014/main" id="{75836100-1C9D-4B90-A9DF-A92745CC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1652587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6" name="Picture 10" descr="MCBD04901_0000[1]">
            <a:extLst>
              <a:ext uri="{FF2B5EF4-FFF2-40B4-BE49-F238E27FC236}">
                <a16:creationId xmlns:a16="http://schemas.microsoft.com/office/drawing/2014/main" id="{78D413D3-20D9-48DB-BA42-F8783005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239395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7" name="Picture 11" descr="MMj02365400000[1]">
            <a:extLst>
              <a:ext uri="{FF2B5EF4-FFF2-40B4-BE49-F238E27FC236}">
                <a16:creationId xmlns:a16="http://schemas.microsoft.com/office/drawing/2014/main" id="{7CDE5FBA-99BA-44BF-B3F6-88898BED3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41825"/>
            <a:ext cx="23050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C648EA5-49C1-4639-B2E0-81DB9568D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PREŽIVLJANJE PROSTEGA ČASA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42A7DB7-D75C-49E2-86F4-4DF341793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"/>
            </a:pPr>
            <a:r>
              <a:rPr lang="sl-SI" altLang="sl-SI" sz="2500" i="1"/>
              <a:t>preživljanja prostega časa: </a:t>
            </a:r>
            <a:r>
              <a:rPr lang="sl-SI" altLang="sl-SI" sz="2500" b="1" i="1"/>
              <a:t>obiskovanje krajevnih glasbenih dvoran</a:t>
            </a:r>
            <a:r>
              <a:rPr lang="sl-SI" altLang="sl-SI" sz="2500" b="1" i="1">
                <a:sym typeface="Wingdings" panose="05000000000000000000" pitchFamily="2" charset="2"/>
              </a:rPr>
              <a:t></a:t>
            </a:r>
            <a:r>
              <a:rPr lang="sl-SI" altLang="sl-SI" sz="2500" i="1"/>
              <a:t>nastopali: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"/>
            </a:pPr>
            <a:r>
              <a:rPr lang="sl-SI" altLang="sl-SI" sz="1700" i="1"/>
              <a:t> pevci, skupine, komedijanti, akrobati, plesalci.</a:t>
            </a:r>
            <a:r>
              <a:rPr lang="sl-SI" altLang="sl-SI" sz="1700"/>
              <a:t> </a:t>
            </a:r>
          </a:p>
          <a:p>
            <a:pPr>
              <a:lnSpc>
                <a:spcPct val="90000"/>
              </a:lnSpc>
            </a:pPr>
            <a:r>
              <a:rPr lang="sl-SI" altLang="sl-SI" sz="2500" i="1"/>
              <a:t>Na podeželju:</a:t>
            </a:r>
          </a:p>
          <a:p>
            <a:pPr lvl="1">
              <a:lnSpc>
                <a:spcPct val="90000"/>
              </a:lnSpc>
            </a:pPr>
            <a:r>
              <a:rPr lang="sl-SI" altLang="sl-SI" sz="2100" i="1"/>
              <a:t>Letni festivali</a:t>
            </a:r>
          </a:p>
          <a:p>
            <a:pPr lvl="1">
              <a:lnSpc>
                <a:spcPct val="90000"/>
              </a:lnSpc>
            </a:pPr>
            <a:r>
              <a:rPr lang="sl-SI" altLang="sl-SI" sz="2100" i="1"/>
              <a:t>Cirkusi</a:t>
            </a:r>
          </a:p>
          <a:p>
            <a:pPr>
              <a:lnSpc>
                <a:spcPct val="90000"/>
              </a:lnSpc>
            </a:pPr>
            <a:r>
              <a:rPr lang="sl-SI" altLang="sl-SI" sz="2500" i="1"/>
              <a:t>Bogati meščani</a:t>
            </a:r>
          </a:p>
          <a:p>
            <a:pPr lvl="1">
              <a:lnSpc>
                <a:spcPct val="90000"/>
              </a:lnSpc>
            </a:pPr>
            <a:r>
              <a:rPr lang="sl-SI" altLang="sl-SI" sz="2100" i="1"/>
              <a:t>Zabavali v kabaretih(majhno zabavno gledališče)</a:t>
            </a:r>
          </a:p>
          <a:p>
            <a:pPr lvl="1">
              <a:lnSpc>
                <a:spcPct val="90000"/>
              </a:lnSpc>
            </a:pPr>
            <a:r>
              <a:rPr lang="sl-SI" altLang="sl-SI" sz="2100" i="1"/>
              <a:t>Igralnicah</a:t>
            </a:r>
          </a:p>
          <a:p>
            <a:pPr lvl="1">
              <a:lnSpc>
                <a:spcPct val="90000"/>
              </a:lnSpc>
            </a:pPr>
            <a:r>
              <a:rPr lang="sl-SI" altLang="sl-SI" sz="2100" i="1"/>
              <a:t>Plesih v maskah</a:t>
            </a:r>
          </a:p>
        </p:txBody>
      </p:sp>
      <p:pic>
        <p:nvPicPr>
          <p:cNvPr id="108549" name="Picture 5" descr="MMj03033240000[1]">
            <a:extLst>
              <a:ext uri="{FF2B5EF4-FFF2-40B4-BE49-F238E27FC236}">
                <a16:creationId xmlns:a16="http://schemas.microsoft.com/office/drawing/2014/main" id="{7F128AB8-F0F5-4312-8E2C-E8E93DA46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44900"/>
            <a:ext cx="757237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 descr="MMj02852880000[1]">
            <a:extLst>
              <a:ext uri="{FF2B5EF4-FFF2-40B4-BE49-F238E27FC236}">
                <a16:creationId xmlns:a16="http://schemas.microsoft.com/office/drawing/2014/main" id="{BFDD8AA7-33B0-4C3F-A411-0A6B07DE5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9620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2" name="Picture 8" descr="MMj02868200000[1]">
            <a:extLst>
              <a:ext uri="{FF2B5EF4-FFF2-40B4-BE49-F238E27FC236}">
                <a16:creationId xmlns:a16="http://schemas.microsoft.com/office/drawing/2014/main" id="{268933A5-A208-464A-850E-BD4C785CD1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0"/>
            <a:ext cx="1296988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MMj02838570000[1]">
            <a:extLst>
              <a:ext uri="{FF2B5EF4-FFF2-40B4-BE49-F238E27FC236}">
                <a16:creationId xmlns:a16="http://schemas.microsoft.com/office/drawing/2014/main" id="{2BBD1E77-F484-4616-8892-66D581DD4F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1727200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MCj04348850000[1]">
            <a:extLst>
              <a:ext uri="{FF2B5EF4-FFF2-40B4-BE49-F238E27FC236}">
                <a16:creationId xmlns:a16="http://schemas.microsoft.com/office/drawing/2014/main" id="{CF1A59D7-B782-49F8-9673-2011B14B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>
            <a:extLst>
              <a:ext uri="{FF2B5EF4-FFF2-40B4-BE49-F238E27FC236}">
                <a16:creationId xmlns:a16="http://schemas.microsoft.com/office/drawing/2014/main" id="{BEC416A1-6B22-456A-ACE0-0E393F6A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79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0" name="Rectangle 2">
            <a:extLst>
              <a:ext uri="{FF2B5EF4-FFF2-40B4-BE49-F238E27FC236}">
                <a16:creationId xmlns:a16="http://schemas.microsoft.com/office/drawing/2014/main" id="{98C79141-10CA-4CD5-90E6-6C8F8D05D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F122D02C-081B-4115-8D0B-378F4E61D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2133600"/>
            <a:ext cx="7313613" cy="4114800"/>
          </a:xfrm>
        </p:spPr>
        <p:txBody>
          <a:bodyPr/>
          <a:lstStyle/>
          <a:p>
            <a:r>
              <a:rPr lang="sl-SI" altLang="sl-SI"/>
              <a:t>Brata Louis in Auguste Lumiere izumila 1. kamero. </a:t>
            </a:r>
          </a:p>
          <a:p>
            <a:r>
              <a:rPr lang="sl-SI" altLang="sl-SI"/>
              <a:t>Leta 1895 v Parizu predstavila film Prihod vlaka na postajo.</a:t>
            </a:r>
          </a:p>
          <a:p>
            <a:r>
              <a:rPr lang="sl-SI" altLang="sl-SI"/>
              <a:t>V ZDA 1. film s naslovom Veliki rop na vlaku posneli leta 1903</a:t>
            </a:r>
          </a:p>
          <a:p>
            <a:r>
              <a:rPr lang="sl-SI" altLang="sl-SI"/>
              <a:t>Začetni filmi bili nemi in črno beli.</a:t>
            </a:r>
          </a:p>
          <a:p>
            <a:r>
              <a:rPr lang="sl-SI" altLang="sl-SI"/>
              <a:t>Talentirani dobili službo.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09573" name="Picture 5" descr="MMj02852870000[1]">
            <a:extLst>
              <a:ext uri="{FF2B5EF4-FFF2-40B4-BE49-F238E27FC236}">
                <a16:creationId xmlns:a16="http://schemas.microsoft.com/office/drawing/2014/main" id="{499A14B3-3E9A-493C-AB3F-E92B95142E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1216025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MMj02363200000[1]">
            <a:extLst>
              <a:ext uri="{FF2B5EF4-FFF2-40B4-BE49-F238E27FC236}">
                <a16:creationId xmlns:a16="http://schemas.microsoft.com/office/drawing/2014/main" id="{ADB51A0C-2129-43A6-90F9-56EB5460A8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561013"/>
            <a:ext cx="158432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C078D27-01AC-4DD1-803A-4E94BF2A0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roadway" panose="04040905080002020502" pitchFamily="82" charset="0"/>
              </a:rPr>
              <a:t>ŠPORT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71EBC6E-866A-4E6F-9E36-5D5D05678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Razvijati so se začeli različni </a:t>
            </a:r>
            <a:r>
              <a:rPr lang="sl-SI" altLang="sl-SI" b="1"/>
              <a:t>športi</a:t>
            </a:r>
            <a:r>
              <a:rPr lang="sl-SI" altLang="sl-SI"/>
              <a:t> in </a:t>
            </a:r>
            <a:r>
              <a:rPr lang="sl-SI" altLang="sl-SI" b="1"/>
              <a:t>rekreativne dejavnosti. </a:t>
            </a:r>
            <a:endParaRPr lang="sl-SI" altLang="sl-SI"/>
          </a:p>
          <a:p>
            <a:r>
              <a:rPr lang="sl-SI" altLang="sl-SI" i="1"/>
              <a:t>Postalo priljubljeno obiskovanje športnih prireditev</a:t>
            </a:r>
            <a:r>
              <a:rPr lang="sl-SI" altLang="sl-SI"/>
              <a:t> </a:t>
            </a:r>
          </a:p>
          <a:p>
            <a:r>
              <a:rPr lang="sl-SI" altLang="sl-SI" i="1"/>
              <a:t>1900 postalo zelo priljubljeno</a:t>
            </a:r>
            <a:r>
              <a:rPr lang="sl-SI" altLang="sl-SI"/>
              <a:t> kolesarstvo</a:t>
            </a:r>
          </a:p>
          <a:p>
            <a:r>
              <a:rPr lang="sl-SI" altLang="sl-SI"/>
              <a:t>Zanimanja za šport je vplivalo na obuditev OI.</a:t>
            </a:r>
          </a:p>
          <a:p>
            <a:pPr lvl="1"/>
            <a:endParaRPr lang="sl-SI" altLang="sl-SI" b="1"/>
          </a:p>
        </p:txBody>
      </p:sp>
      <p:pic>
        <p:nvPicPr>
          <p:cNvPr id="110597" name="Picture 5" descr="MMj02952510000[1]">
            <a:extLst>
              <a:ext uri="{FF2B5EF4-FFF2-40B4-BE49-F238E27FC236}">
                <a16:creationId xmlns:a16="http://schemas.microsoft.com/office/drawing/2014/main" id="{F0D33493-4407-4556-A5E4-18BFF1B706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24175"/>
            <a:ext cx="129698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MMj02951930000[1]">
            <a:extLst>
              <a:ext uri="{FF2B5EF4-FFF2-40B4-BE49-F238E27FC236}">
                <a16:creationId xmlns:a16="http://schemas.microsoft.com/office/drawing/2014/main" id="{6A116016-2E57-47AE-824E-80BF632CC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1052512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MMj02952470000[1]">
            <a:extLst>
              <a:ext uri="{FF2B5EF4-FFF2-40B4-BE49-F238E27FC236}">
                <a16:creationId xmlns:a16="http://schemas.microsoft.com/office/drawing/2014/main" id="{7A433CED-DC8F-461F-A89A-9BFC2268E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1836738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MCj03205020000[1]">
            <a:extLst>
              <a:ext uri="{FF2B5EF4-FFF2-40B4-BE49-F238E27FC236}">
                <a16:creationId xmlns:a16="http://schemas.microsoft.com/office/drawing/2014/main" id="{9705EF05-82F1-4560-8ECF-FADA6817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827213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1249B06-BE0C-423B-A0F2-2FCCCC0F2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Rešitve učnega lista</a:t>
            </a:r>
          </a:p>
        </p:txBody>
      </p:sp>
      <p:pic>
        <p:nvPicPr>
          <p:cNvPr id="111623" name="Picture 7">
            <a:extLst>
              <a:ext uri="{FF2B5EF4-FFF2-40B4-BE49-F238E27FC236}">
                <a16:creationId xmlns:a16="http://schemas.microsoft.com/office/drawing/2014/main" id="{4590DADB-776E-49EB-B650-7A9687544FE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5" t="15195" r="19728" b="16605"/>
          <a:stretch>
            <a:fillRect/>
          </a:stretch>
        </p:blipFill>
        <p:spPr>
          <a:xfrm>
            <a:off x="1619250" y="1628775"/>
            <a:ext cx="6553200" cy="522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1948FA3-4FE8-4D03-AE21-2CB5C08A3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BA06BBD7-FD34-4AD4-9470-0F9E0BE7F86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5" t="13702" r="21004" b="9319"/>
          <a:stretch>
            <a:fillRect/>
          </a:stretch>
        </p:blipFill>
        <p:spPr>
          <a:xfrm>
            <a:off x="2282825" y="1557338"/>
            <a:ext cx="6321425" cy="5011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4D23A93-72A7-4755-A7BD-DA036F23D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roadway" panose="04040905080002020502" pitchFamily="82" charset="0"/>
              </a:rPr>
              <a:t>1.ZAČETEK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8032A68-E361-415A-9143-808D27B78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latin typeface="Times New Roman" panose="02020603050405020304" pitchFamily="18" charset="0"/>
              </a:rPr>
              <a:t>Zamenjava novih virov energije:</a:t>
            </a:r>
          </a:p>
          <a:p>
            <a:pPr lvl="2"/>
            <a:endParaRPr lang="sl-SI" altLang="sl-SI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               -uporabljati začeli </a:t>
            </a:r>
            <a:r>
              <a:rPr lang="sl-SI" altLang="sl-SI" b="1">
                <a:latin typeface="Times New Roman" panose="02020603050405020304" pitchFamily="18" charset="0"/>
              </a:rPr>
              <a:t>nafto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latin typeface="Times New Roman" panose="02020603050405020304" pitchFamily="18" charset="0"/>
              </a:rPr>
              <a:t>               -</a:t>
            </a:r>
            <a:r>
              <a:rPr lang="sl-SI" altLang="sl-SI">
                <a:latin typeface="Times New Roman" panose="02020603050405020304" pitchFamily="18" charset="0"/>
              </a:rPr>
              <a:t>širila se uporaba </a:t>
            </a:r>
            <a:r>
              <a:rPr lang="sl-SI" altLang="sl-SI" b="1">
                <a:latin typeface="Times New Roman" panose="02020603050405020304" pitchFamily="18" charset="0"/>
              </a:rPr>
              <a:t>plina</a:t>
            </a:r>
            <a:endParaRPr lang="sl-SI" altLang="sl-SI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               -nov vir energije tako imenovana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                </a:t>
            </a:r>
            <a:r>
              <a:rPr lang="sl-SI" altLang="sl-SI" b="1">
                <a:latin typeface="Times New Roman" panose="02020603050405020304" pitchFamily="18" charset="0"/>
              </a:rPr>
              <a:t>elektrika</a:t>
            </a:r>
            <a:endParaRPr lang="sl-SI" altLang="sl-SI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Times New Roman" panose="02020603050405020304" pitchFamily="18" charset="0"/>
            </a:endParaRPr>
          </a:p>
          <a:p>
            <a:endParaRPr lang="sl-SI" altLang="sl-SI" b="1">
              <a:latin typeface="Times New Roman" panose="02020603050405020304" pitchFamily="18" charset="0"/>
            </a:endParaRPr>
          </a:p>
        </p:txBody>
      </p:sp>
      <p:pic>
        <p:nvPicPr>
          <p:cNvPr id="76805" name="Picture 5" descr="MCj04397990000[1]">
            <a:extLst>
              <a:ext uri="{FF2B5EF4-FFF2-40B4-BE49-F238E27FC236}">
                <a16:creationId xmlns:a16="http://schemas.microsoft.com/office/drawing/2014/main" id="{484E1566-9B07-4EA3-8846-F5E82279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MMj03651740000[1]">
            <a:extLst>
              <a:ext uri="{FF2B5EF4-FFF2-40B4-BE49-F238E27FC236}">
                <a16:creationId xmlns:a16="http://schemas.microsoft.com/office/drawing/2014/main" id="{E1D3F4E0-30C1-41AB-B6BA-05DC9D522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628775"/>
            <a:ext cx="8651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MMj03368520000[1]">
            <a:extLst>
              <a:ext uri="{FF2B5EF4-FFF2-40B4-BE49-F238E27FC236}">
                <a16:creationId xmlns:a16="http://schemas.microsoft.com/office/drawing/2014/main" id="{15DAD89E-7DA2-4961-AA3C-331466E155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8382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>
            <a:extLst>
              <a:ext uri="{FF2B5EF4-FFF2-40B4-BE49-F238E27FC236}">
                <a16:creationId xmlns:a16="http://schemas.microsoft.com/office/drawing/2014/main" id="{3F66CDB8-AC28-45C9-A40A-96C597A2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1946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2BF9E2EC-B7B7-490D-8379-C0CA9B04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313613" cy="1143000"/>
          </a:xfrm>
        </p:spPr>
        <p:txBody>
          <a:bodyPr/>
          <a:lstStyle/>
          <a:p>
            <a:r>
              <a:rPr lang="sl-SI" altLang="sl-SI">
                <a:latin typeface="Broadway" panose="04040905080002020502" pitchFamily="82" charset="0"/>
              </a:rPr>
              <a:t>2. THOMAS EDISON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A9F7DDE-1F68-45BB-9E59-56C7CB902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6953250" cy="4114800"/>
          </a:xfrm>
        </p:spPr>
        <p:txBody>
          <a:bodyPr/>
          <a:lstStyle/>
          <a:p>
            <a:r>
              <a:rPr lang="sl-SI" altLang="sl-SI"/>
              <a:t>Ukvarjal se z elektriko</a:t>
            </a:r>
          </a:p>
          <a:p>
            <a:r>
              <a:rPr lang="sl-SI" altLang="sl-SI"/>
              <a:t>Leta 1870 izdelali </a:t>
            </a:r>
            <a:r>
              <a:rPr lang="sl-SI" altLang="sl-SI" b="1"/>
              <a:t>električni generator</a:t>
            </a:r>
          </a:p>
          <a:p>
            <a:endParaRPr lang="sl-SI" altLang="sl-SI"/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67DFA280-EB92-4D1E-9D3B-F0DA152D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579813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>
            <a:extLst>
              <a:ext uri="{FF2B5EF4-FFF2-40B4-BE49-F238E27FC236}">
                <a16:creationId xmlns:a16="http://schemas.microsoft.com/office/drawing/2014/main" id="{84BF592D-25BB-4739-B641-07D411CD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303462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F10E87DA-A84A-4537-91BA-62ACD0A32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3. ZNANSTVENO-TEHNIČNA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3200">
                <a:latin typeface="Broadway" panose="04040905080002020502" pitchFamily="82" charset="0"/>
              </a:rPr>
              <a:t>REVOLUCIJA (2.pol. 19.st.)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045D9F4-5887-440D-B733-9815DF956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l-SI" altLang="sl-SI"/>
              <a:t>Novi izumi</a:t>
            </a:r>
            <a:r>
              <a:rPr lang="sl-SI" altLang="sl-SI">
                <a:sym typeface="Wingdings" panose="05000000000000000000" pitchFamily="2" charset="2"/>
              </a:rPr>
              <a:t> bili načrtovani</a:t>
            </a:r>
          </a:p>
          <a:p>
            <a:pPr lvl="1"/>
            <a:r>
              <a:rPr lang="sl-SI" altLang="sl-SI">
                <a:sym typeface="Wingdings" panose="05000000000000000000" pitchFamily="2" charset="2"/>
              </a:rPr>
              <a:t>Delali so v laboratorijih in univerzah</a:t>
            </a:r>
            <a:endParaRPr lang="sl-SI" altLang="sl-SI"/>
          </a:p>
          <a:p>
            <a:pPr lvl="1"/>
            <a:endParaRPr lang="sl-SI" altLang="sl-SI"/>
          </a:p>
        </p:txBody>
      </p:sp>
      <p:pic>
        <p:nvPicPr>
          <p:cNvPr id="79882" name="Picture 10" descr="MMj03181710000[1]">
            <a:extLst>
              <a:ext uri="{FF2B5EF4-FFF2-40B4-BE49-F238E27FC236}">
                <a16:creationId xmlns:a16="http://schemas.microsoft.com/office/drawing/2014/main" id="{3CD8D2AE-C0DD-4458-85A1-BE5AE1B0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1585912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MMj02828510000[1]">
            <a:extLst>
              <a:ext uri="{FF2B5EF4-FFF2-40B4-BE49-F238E27FC236}">
                <a16:creationId xmlns:a16="http://schemas.microsoft.com/office/drawing/2014/main" id="{379F6E6A-EC4A-4741-A0A0-85F322937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6250"/>
            <a:ext cx="13049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>
            <a:extLst>
              <a:ext uri="{FF2B5EF4-FFF2-40B4-BE49-F238E27FC236}">
                <a16:creationId xmlns:a16="http://schemas.microsoft.com/office/drawing/2014/main" id="{E174DC76-3D39-48F4-8F32-B4100062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369728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902AFB4-E0F8-4327-B171-F7D4D43C7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313613" cy="1143000"/>
          </a:xfrm>
        </p:spPr>
        <p:txBody>
          <a:bodyPr/>
          <a:lstStyle/>
          <a:p>
            <a:r>
              <a:rPr lang="sl-SI" altLang="sl-SI">
                <a:latin typeface="Broadway" panose="04040905080002020502" pitchFamily="82" charset="0"/>
              </a:rPr>
              <a:t>4. IZUMI</a:t>
            </a:r>
          </a:p>
        </p:txBody>
      </p:sp>
      <p:graphicFrame>
        <p:nvGraphicFramePr>
          <p:cNvPr id="80988" name="Group 92">
            <a:extLst>
              <a:ext uri="{FF2B5EF4-FFF2-40B4-BE49-F238E27FC236}">
                <a16:creationId xmlns:a16="http://schemas.microsoft.com/office/drawing/2014/main" id="{AC9E6B22-5C77-4D3A-AE5D-C0016AC4B7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2988" y="1844675"/>
          <a:ext cx="7313612" cy="4495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1299763321"/>
                    </a:ext>
                  </a:extLst>
                </a:gridCol>
                <a:gridCol w="3930650">
                  <a:extLst>
                    <a:ext uri="{9D8B030D-6E8A-4147-A177-3AD203B41FA5}">
                      <a16:colId xmlns:a16="http://schemas.microsoft.com/office/drawing/2014/main" val="240500997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3298715075"/>
                    </a:ext>
                  </a:extLst>
                </a:gridCol>
              </a:tblGrid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Ameriški izumitelj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Alexander Graham Bell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Izumil je telefon, ki je hitro postal del vsakdanjega življenja.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021738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Italijanski izumitelj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Guglielmo Marconi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Izumil 1. radio in s tem brezžični prenos informacij; množična uporaba na ladjah.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9795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Nemški inženir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Gottlieb Daimler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Sestavil je bencinski motor, ki ga je pozneje vgradil v štirikolesni avtomobil.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443470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Nemški inženir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Carl Benz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Skoraj sočasno z Daimlerjem je sestavil 1. trikolesni avtomobil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46209"/>
                  </a:ext>
                </a:extLst>
              </a:tr>
              <a:tr h="107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Ameriški izumitelj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Henry Ford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Odprl 1. avtomobilsko tovarno z množično proizvodnjo </a:t>
                      </a: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tekočim trakom, </a:t>
                      </a: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kar je pocenilo proizvodnjo. Avtomobil je postal dostopen širokim množicam.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53770"/>
                  </a:ext>
                </a:extLst>
              </a:tr>
            </a:tbl>
          </a:graphicData>
        </a:graphic>
      </p:graphicFrame>
      <p:pic>
        <p:nvPicPr>
          <p:cNvPr id="80984" name="Picture 88" descr="MMj02836940000[1]">
            <a:extLst>
              <a:ext uri="{FF2B5EF4-FFF2-40B4-BE49-F238E27FC236}">
                <a16:creationId xmlns:a16="http://schemas.microsoft.com/office/drawing/2014/main" id="{96A2CF01-D174-4223-AFE6-17CE5371F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609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85" name="Picture 89" descr="MMj02364830000[1]">
            <a:extLst>
              <a:ext uri="{FF2B5EF4-FFF2-40B4-BE49-F238E27FC236}">
                <a16:creationId xmlns:a16="http://schemas.microsoft.com/office/drawing/2014/main" id="{05D92DD2-B7B2-4AA5-A29B-98138E0FDB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7563"/>
            <a:ext cx="647700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86" name="Picture 90" descr="MMj02867940000[1]">
            <a:extLst>
              <a:ext uri="{FF2B5EF4-FFF2-40B4-BE49-F238E27FC236}">
                <a16:creationId xmlns:a16="http://schemas.microsoft.com/office/drawing/2014/main" id="{3C01A9C7-901B-48CB-8B2F-52299E7D1D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6700"/>
            <a:ext cx="5048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90" name="Picture 94" descr="MMj02970810000[1]">
            <a:extLst>
              <a:ext uri="{FF2B5EF4-FFF2-40B4-BE49-F238E27FC236}">
                <a16:creationId xmlns:a16="http://schemas.microsoft.com/office/drawing/2014/main" id="{55A74404-FA9D-4E84-98DD-BD3C9E3B3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64770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91" name="Picture 95" descr="MMAG00221_0000[1]">
            <a:extLst>
              <a:ext uri="{FF2B5EF4-FFF2-40B4-BE49-F238E27FC236}">
                <a16:creationId xmlns:a16="http://schemas.microsoft.com/office/drawing/2014/main" id="{B09A8EC2-17A2-4880-A28C-864AABBC75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05488"/>
            <a:ext cx="1200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F9D1DC4-4CA1-4382-8A00-30BF9AE1C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latin typeface="Broadway" panose="04040905080002020502" pitchFamily="82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E5DB973-2F61-4EAD-B66D-93A2264A9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7313612" cy="4114800"/>
          </a:xfrm>
        </p:spPr>
        <p:txBody>
          <a:bodyPr/>
          <a:lstStyle/>
          <a:p>
            <a:pPr marL="552450" indent="-552450">
              <a:lnSpc>
                <a:spcPct val="90000"/>
              </a:lnSpc>
            </a:pPr>
            <a:r>
              <a:rPr lang="sl-SI" altLang="sl-SI" sz="2100"/>
              <a:t>Do 2. svetovne vojne avtomobili razkošje bogatih.</a:t>
            </a:r>
          </a:p>
          <a:p>
            <a:pPr marL="552450" indent="-552450">
              <a:lnSpc>
                <a:spcPct val="90000"/>
              </a:lnSpc>
            </a:pPr>
            <a:r>
              <a:rPr lang="sl-SI" altLang="sl-SI" sz="2100"/>
              <a:t>Navdušenci nad dirkami že takrat uživali v dirkah</a:t>
            </a:r>
          </a:p>
          <a:p>
            <a:pPr marL="552450" indent="-552450">
              <a:lnSpc>
                <a:spcPct val="90000"/>
              </a:lnSpc>
            </a:pPr>
            <a:r>
              <a:rPr lang="sl-SI" altLang="sl-SI" sz="2100"/>
              <a:t>Začetek 20. stoletja začela doba letalstva.</a:t>
            </a:r>
          </a:p>
        </p:txBody>
      </p:sp>
      <p:pic>
        <p:nvPicPr>
          <p:cNvPr id="98309" name="Picture 5" descr="MMj02970810000[1]">
            <a:extLst>
              <a:ext uri="{FF2B5EF4-FFF2-40B4-BE49-F238E27FC236}">
                <a16:creationId xmlns:a16="http://schemas.microsoft.com/office/drawing/2014/main" id="{53CABCA5-132A-48F0-A754-9B2BE6E73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547812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MMj02867970000[1]">
            <a:extLst>
              <a:ext uri="{FF2B5EF4-FFF2-40B4-BE49-F238E27FC236}">
                <a16:creationId xmlns:a16="http://schemas.microsoft.com/office/drawing/2014/main" id="{0F117C30-5D47-4C9C-94D9-491EF2C3A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1584325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>
            <a:extLst>
              <a:ext uri="{FF2B5EF4-FFF2-40B4-BE49-F238E27FC236}">
                <a16:creationId xmlns:a16="http://schemas.microsoft.com/office/drawing/2014/main" id="{9D15217F-83D5-4BD2-A177-674B4DEF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952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E219FB2E-214E-4ACE-9BCE-668A6301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2886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D2A75B4-1201-4BA4-8AB7-5ED58D29E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313612" cy="1143000"/>
          </a:xfrm>
        </p:spPr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5. NOVA ZNANSTVENA     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3200">
                <a:latin typeface="Broadway" panose="04040905080002020502" pitchFamily="82" charset="0"/>
              </a:rPr>
              <a:t>            ODKRITJA                     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0F7F05C-C3C4-4992-AB22-33833992B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18. st.</a:t>
            </a:r>
            <a:r>
              <a:rPr lang="sl-SI" altLang="sl-SI">
                <a:sym typeface="Wingdings" panose="05000000000000000000" pitchFamily="2" charset="2"/>
              </a:rPr>
              <a:t>začeli s novimi metodami: </a:t>
            </a:r>
            <a:r>
              <a:rPr lang="sl-SI" altLang="sl-SI" b="1"/>
              <a:t>opazovanjem </a:t>
            </a:r>
            <a:r>
              <a:rPr lang="sl-SI" altLang="sl-SI"/>
              <a:t>in </a:t>
            </a:r>
            <a:r>
              <a:rPr lang="sl-SI" altLang="sl-SI" b="1"/>
              <a:t>preizkušanjem, </a:t>
            </a:r>
            <a:r>
              <a:rPr lang="sl-SI" altLang="sl-SI"/>
              <a:t>ki v 19. st. omogoči napredek naravoslovnih znanosti. </a:t>
            </a:r>
          </a:p>
          <a:p>
            <a:r>
              <a:rPr lang="sl-SI" altLang="sl-SI"/>
              <a:t>Pomemben napredek v medicini:</a:t>
            </a:r>
          </a:p>
          <a:p>
            <a:pPr lvl="1"/>
            <a:r>
              <a:rPr lang="sl-SI" altLang="sl-SI"/>
              <a:t>odkritje mikrobov.</a:t>
            </a:r>
          </a:p>
          <a:p>
            <a:pPr lvl="1"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99335" name="Picture 7" descr="j0234687">
            <a:extLst>
              <a:ext uri="{FF2B5EF4-FFF2-40B4-BE49-F238E27FC236}">
                <a16:creationId xmlns:a16="http://schemas.microsoft.com/office/drawing/2014/main" id="{A3C91D5F-BBE1-43AE-BDC1-FE3F7AA86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>
            <a:extLst>
              <a:ext uri="{FF2B5EF4-FFF2-40B4-BE49-F238E27FC236}">
                <a16:creationId xmlns:a16="http://schemas.microsoft.com/office/drawing/2014/main" id="{EAE64F09-1715-418C-928C-ADB4275B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2381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9" name="Picture 11" descr="MCj01981960000[1]">
            <a:extLst>
              <a:ext uri="{FF2B5EF4-FFF2-40B4-BE49-F238E27FC236}">
                <a16:creationId xmlns:a16="http://schemas.microsoft.com/office/drawing/2014/main" id="{8215491D-CA2E-4735-B2A1-AE0F7BBA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1670050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10EC30B-E471-4021-8E13-48E20ED04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3613" cy="1143000"/>
          </a:xfrm>
        </p:spPr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6.Francoski kemik -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3200">
                <a:latin typeface="Broadway" panose="04040905080002020502" pitchFamily="82" charset="0"/>
              </a:rPr>
              <a:t>LOUIS PASTEUR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2400">
                <a:latin typeface="Broadway" panose="04040905080002020502" pitchFamily="82" charset="0"/>
              </a:rPr>
              <a:t>*</a:t>
            </a:r>
            <a:r>
              <a:rPr lang="sl-SI" altLang="sl-SI" sz="1800">
                <a:latin typeface="Broadway" panose="04040905080002020502" pitchFamily="82" charset="0"/>
              </a:rPr>
              <a:t>27.12.1822 </a:t>
            </a:r>
            <a:br>
              <a:rPr lang="sl-SI" altLang="sl-SI" sz="1800">
                <a:latin typeface="Broadway" panose="04040905080002020502" pitchFamily="82" charset="0"/>
              </a:rPr>
            </a:br>
            <a:r>
              <a:rPr lang="sl-SI" altLang="sl-SI" sz="1800"/>
              <a:t>† </a:t>
            </a:r>
            <a:r>
              <a:rPr lang="sl-SI" altLang="sl-SI" sz="1800">
                <a:latin typeface="Broadway" panose="04040905080002020502" pitchFamily="82" charset="0"/>
              </a:rPr>
              <a:t>28.9.1895</a:t>
            </a:r>
            <a:endParaRPr lang="sl-SI" altLang="sl-SI" sz="1800"/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C85AADA2-244B-466F-B27E-F90EB064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489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50652BB7-66F3-4E54-9DD6-F9AB5FC7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7313613" cy="4114800"/>
          </a:xfrm>
        </p:spPr>
        <p:txBody>
          <a:bodyPr/>
          <a:lstStyle/>
          <a:p>
            <a:r>
              <a:rPr lang="sl-SI" altLang="sl-SI"/>
              <a:t>Poskus z alkoholom in ugotovitve:</a:t>
            </a:r>
          </a:p>
          <a:p>
            <a:pPr lvl="4"/>
            <a:r>
              <a:rPr lang="sl-SI" altLang="sl-SI"/>
              <a:t>Nastanek alkohola povzročajo mikrobi tako imenovane </a:t>
            </a:r>
            <a:r>
              <a:rPr lang="sl-SI" altLang="sl-SI" b="1" i="1"/>
              <a:t>bakterije</a:t>
            </a:r>
            <a:r>
              <a:rPr lang="sl-SI" altLang="sl-SI" i="1"/>
              <a:t>.</a:t>
            </a:r>
            <a:r>
              <a:rPr lang="sl-SI" altLang="sl-SI"/>
              <a:t> </a:t>
            </a:r>
          </a:p>
          <a:p>
            <a:pPr lvl="4"/>
            <a:r>
              <a:rPr lang="sl-SI" altLang="sl-SI"/>
              <a:t>Vročina uniči </a:t>
            </a:r>
            <a:r>
              <a:rPr lang="sl-SI" altLang="sl-SI" b="1"/>
              <a:t>bakterije.</a:t>
            </a:r>
          </a:p>
          <a:p>
            <a:pPr lvl="4"/>
            <a:r>
              <a:rPr lang="sl-SI" altLang="sl-SI"/>
              <a:t>Uničil bakterije v tekočinah</a:t>
            </a:r>
            <a:r>
              <a:rPr lang="sl-SI" altLang="sl-SI">
                <a:sym typeface="Wingdings" panose="05000000000000000000" pitchFamily="2" charset="2"/>
              </a:rPr>
              <a:t>mleko</a:t>
            </a:r>
            <a:r>
              <a:rPr lang="sl-SI" altLang="sl-SI" b="1" i="1">
                <a:sym typeface="Wingdings" panose="05000000000000000000" pitchFamily="2" charset="2"/>
              </a:rPr>
              <a:t>pasterizacija</a:t>
            </a:r>
            <a:r>
              <a:rPr lang="sl-SI" altLang="sl-SI">
                <a:sym typeface="Wingdings" panose="05000000000000000000" pitchFamily="2" charset="2"/>
              </a:rPr>
              <a:t> </a:t>
            </a:r>
          </a:p>
          <a:p>
            <a:pPr lvl="4"/>
            <a:r>
              <a:rPr lang="sl-SI" altLang="sl-SI"/>
              <a:t>1885 prvi uspešno uporabil cepivo proti steklini.</a:t>
            </a:r>
            <a:endParaRPr lang="sl-SI" altLang="sl-SI">
              <a:sym typeface="Wingdings" panose="05000000000000000000" pitchFamily="2" charset="2"/>
            </a:endParaRPr>
          </a:p>
          <a:p>
            <a:pPr lvl="4"/>
            <a:endParaRPr lang="sl-SI" altLang="sl-SI">
              <a:sym typeface="Wingdings" panose="05000000000000000000" pitchFamily="2" charset="2"/>
            </a:endParaRPr>
          </a:p>
        </p:txBody>
      </p:sp>
      <p:pic>
        <p:nvPicPr>
          <p:cNvPr id="101384" name="Picture 8" descr="MPj04387380000[1]">
            <a:extLst>
              <a:ext uri="{FF2B5EF4-FFF2-40B4-BE49-F238E27FC236}">
                <a16:creationId xmlns:a16="http://schemas.microsoft.com/office/drawing/2014/main" id="{2E335AC5-077D-4C0A-AAF6-0E65BB0F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9765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>
            <a:extLst>
              <a:ext uri="{FF2B5EF4-FFF2-40B4-BE49-F238E27FC236}">
                <a16:creationId xmlns:a16="http://schemas.microsoft.com/office/drawing/2014/main" id="{53630757-C1CA-4742-90EB-57731676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26511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6" name="Rectangle 2">
            <a:extLst>
              <a:ext uri="{FF2B5EF4-FFF2-40B4-BE49-F238E27FC236}">
                <a16:creationId xmlns:a16="http://schemas.microsoft.com/office/drawing/2014/main" id="{FEDA4621-9741-497A-80B1-4FFFCAB37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latin typeface="Broadway" panose="04040905080002020502" pitchFamily="82" charset="0"/>
              </a:rPr>
              <a:t>7. Robert Koch in </a:t>
            </a:r>
            <a:br>
              <a:rPr lang="sl-SI" altLang="sl-SI" sz="3200">
                <a:latin typeface="Broadway" panose="04040905080002020502" pitchFamily="82" charset="0"/>
              </a:rPr>
            </a:br>
            <a:r>
              <a:rPr lang="sl-SI" altLang="sl-SI" sz="3200">
                <a:latin typeface="Broadway" panose="04040905080002020502" pitchFamily="82" charset="0"/>
              </a:rPr>
              <a:t>Joseph Lister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1AA92178-4EBF-4315-8EBA-05769A64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21272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CE56FA4E-5699-42AB-8E10-BE4B7E8EC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7313612" cy="4114800"/>
          </a:xfrm>
        </p:spPr>
        <p:txBody>
          <a:bodyPr/>
          <a:lstStyle/>
          <a:p>
            <a:r>
              <a:rPr lang="sl-SI" altLang="sl-SI" sz="2000" i="1"/>
              <a:t>Koch je bil nemški bakteriolog, </a:t>
            </a:r>
          </a:p>
          <a:p>
            <a:r>
              <a:rPr lang="sl-SI" altLang="sl-SI" sz="2000" i="1"/>
              <a:t>ki je odkril povzročitelja tuberkuloze in kolere.</a:t>
            </a:r>
            <a:endParaRPr lang="sl-SI" altLang="sl-SI" sz="2000"/>
          </a:p>
          <a:p>
            <a:r>
              <a:rPr lang="sl-SI" altLang="sl-SI" sz="2000" i="1"/>
              <a:t>Lister je domneval, da so bakterije povzročile smrt bolnikov po operacijah.</a:t>
            </a:r>
          </a:p>
          <a:p>
            <a:r>
              <a:rPr lang="sl-SI" altLang="sl-SI" sz="2000" i="1"/>
              <a:t>Uporabljati začel razkužilo(antiseptik).</a:t>
            </a:r>
          </a:p>
          <a:p>
            <a:endParaRPr lang="sl-SI" altLang="sl-SI" i="1"/>
          </a:p>
          <a:p>
            <a:endParaRPr lang="sl-SI" altLang="sl-SI" sz="3000"/>
          </a:p>
          <a:p>
            <a:endParaRPr lang="sl-SI" altLang="sl-SI" sz="3000"/>
          </a:p>
          <a:p>
            <a:endParaRPr lang="sl-SI" altLang="sl-SI" sz="3000"/>
          </a:p>
        </p:txBody>
      </p:sp>
      <p:pic>
        <p:nvPicPr>
          <p:cNvPr id="103430" name="Picture 6" descr="MMj03005570000[1]">
            <a:extLst>
              <a:ext uri="{FF2B5EF4-FFF2-40B4-BE49-F238E27FC236}">
                <a16:creationId xmlns:a16="http://schemas.microsoft.com/office/drawing/2014/main" id="{DD5A83A3-B3E6-4676-A469-B90C8D99D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1066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rk">
  <a:themeElements>
    <a:clrScheme name="Mrk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Mrk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rk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545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Kozuka Gothic Pro B</vt:lpstr>
      <vt:lpstr>Arial</vt:lpstr>
      <vt:lpstr>Broadway</vt:lpstr>
      <vt:lpstr>Times New Roman</vt:lpstr>
      <vt:lpstr>Verdana</vt:lpstr>
      <vt:lpstr>Wingdings</vt:lpstr>
      <vt:lpstr>Mrk</vt:lpstr>
      <vt:lpstr>NOVOSTI INDUSTRIJSKE REVOLUCIJE V 2.POLOVICI                      19.St. </vt:lpstr>
      <vt:lpstr>1.ZAČETEK</vt:lpstr>
      <vt:lpstr>2. THOMAS EDISON</vt:lpstr>
      <vt:lpstr>3. ZNANSTVENO-TEHNIČNA REVOLUCIJA (2.pol. 19.st.)</vt:lpstr>
      <vt:lpstr>4. IZUMI</vt:lpstr>
      <vt:lpstr>PowerPoint Presentation</vt:lpstr>
      <vt:lpstr>5. NOVA ZNANSTVENA                  ODKRITJA                      </vt:lpstr>
      <vt:lpstr>6.Francoski kemik - LOUIS PASTEUR *27.12.1822  † 28.9.1895</vt:lpstr>
      <vt:lpstr>7. Robert Koch in  Joseph Lister</vt:lpstr>
      <vt:lpstr>8.Charles Darwin  *12.2.1809  † 19.4.1882</vt:lpstr>
      <vt:lpstr>9. KEMIJA</vt:lpstr>
      <vt:lpstr>9. Pojav množične kulture</vt:lpstr>
      <vt:lpstr>PowerPoint Presentation</vt:lpstr>
      <vt:lpstr>PREŽIVLJANJE PROSTEGA ČASA</vt:lpstr>
      <vt:lpstr>PowerPoint Presentation</vt:lpstr>
      <vt:lpstr>ŠPORT</vt:lpstr>
      <vt:lpstr>Rešitve učnega lista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2019-06-03T09:15:17Z</dcterms:created>
  <dcterms:modified xsi:type="dcterms:W3CDTF">2019-06-03T09:15:17Z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