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FEA7E2-805E-4E72-B6BD-526CEC3E2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C69F7-B543-4990-9D26-2F4DB5D14E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F7C056-82E2-4207-8FD6-B5CE6831BCF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2036F3-67C3-4C7D-9559-9718ABB34F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A667B2-6220-4890-A464-CC469FD47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F66E2-8CD0-46A7-A893-9582A78C99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84EE-FBE3-4FCC-BAE8-290EE7E57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A82C94-3DD9-4881-9DE3-F089F9B65D8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83D7B31-FB78-439A-BFD3-A65777C811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494801A-B8F0-406B-BC40-5C62BA4C68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7B16BCD-DCE5-47F2-8DC3-1C15B3259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55EBEC2-BCF3-4745-A6D7-DC590EBA870B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348FE6D-B416-4373-A05B-21C3F44F76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CF19256-5AF2-4A6B-874D-CE6A95AB3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084FC23-E161-47E3-AC6F-A0D7EB656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59379F4-3879-4389-A97C-DA1AF0E71CFA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F1E55AF-EC42-4D42-9F7D-39EC8E4F03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47F8DED-FF63-4EB0-9808-9EF88EB0B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146975C-FE1D-43B7-BC68-42C4772B6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7D43D9D-361A-4053-9D9F-A897B841C2B6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FD56763-DAB4-4FA2-B8B2-2AFFD2C42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D586070-FD18-4308-A78A-C1383B8DAA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E45C889-E2CF-429C-9C00-2635A2648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D8182AF-5789-425C-9F83-6A2E05D86B0D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05A0B74-AA4B-482C-8FC9-115D9AE63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577C23C-B219-4BBA-9969-2E67221B9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D4E7538-40A5-457A-A51A-B873DD0DF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114694D-4715-42E1-943D-8CD3756F7371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CD6978E-6620-4C73-8FD9-0533AB4DC3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2D307DC-4354-4C23-9D6C-3E3EAB712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C472B40-8EAA-4FB9-9227-5D56598FB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B99648E-DEF8-4769-9826-12D79E600917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7841AE0-9377-453C-916D-657D878166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53E66E2-A512-4D8D-824F-62C5C8252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3058EC8-D6E0-46CA-B14A-188F0583A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46E2C6F-ED03-4F63-A9A2-F9A439FCD207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2965A5-E156-4DE0-89F2-855B617A4150}"/>
              </a:ext>
            </a:extLst>
          </p:cNvPr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0D252B-4689-4854-A058-CD715DBFC373}"/>
              </a:ext>
            </a:extLst>
          </p:cNvPr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909B50B-7530-417B-9501-F58138FC9C92}"/>
              </a:ext>
            </a:extLst>
          </p:cNvPr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0E96490E-A2E9-48AF-9063-BD368EBC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D7C8B0F-E747-4D10-95CA-745946F975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5DDE9104-7E8C-46F8-9311-B6E92BE8D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93A3D-B5E0-4CAB-B61D-0D1B6E01BB8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18">
            <a:extLst>
              <a:ext uri="{FF2B5EF4-FFF2-40B4-BE49-F238E27FC236}">
                <a16:creationId xmlns:a16="http://schemas.microsoft.com/office/drawing/2014/main" id="{B98C4E93-D79C-4699-A9DE-30FE7A132C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33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A01B-C1FA-4A5B-8D1F-15EFFD7D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088E-6305-4D40-91AF-5DDB22FE5A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B5C41-C62F-4695-BD71-1B0AEF42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7E77-E18D-480D-A6D7-28A8A447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D232-1CE6-4AB0-97FD-FD28FE985C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429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383D48-6AA2-4D85-B9B5-1D6734739EB2}"/>
              </a:ext>
            </a:extLst>
          </p:cNvPr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5DBC532-6C41-4CCE-9D63-CA3B98993587}"/>
              </a:ext>
            </a:extLst>
          </p:cNvPr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A05F703-A351-4649-99D3-61946B18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194F-040F-4603-9DE6-7FE8729323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C5D6EA-A978-4D92-AE8C-F03938FF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AC5519-3EA5-44C5-AC90-C74FF01B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8D5DA-73BA-4F5B-A144-C6A29CF650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314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6F6F-FEBD-44B9-9DB2-98AA157649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D44D-ABDD-420B-8C2E-26AF0649D3D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22877-68B3-4971-9834-E4F9C4B8A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E3657-1114-4B17-80D2-80FEFC5A1C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A500A-466B-4047-9468-91493F8656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304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5317E-5B35-435E-A724-F8BDB3FDAA9E}"/>
              </a:ext>
            </a:extLst>
          </p:cNvPr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0CE3A1-0957-49D0-AC0D-A9C3F841B496}"/>
              </a:ext>
            </a:extLst>
          </p:cNvPr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7DDC890-73AA-413D-ADB8-E0B29EDF3E99}"/>
              </a:ext>
            </a:extLst>
          </p:cNvPr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CEE861E0-2C0D-4887-B60E-71AD4452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A202-6B2E-4ABD-8A27-9F0A65256B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CF90353-66F1-4541-B296-FA3642DCC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A1011-8BD9-4025-941D-02AD47851DB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D087017-0DAF-4FCE-BC7B-60D821BABF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45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E5001E-845C-4C86-B3E2-6094269654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9220-3DCB-425E-8514-DD17F3E620B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FD92C4-B0B5-44ED-83F5-3CF0E0D104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B18A3-7D05-4EFE-A390-DD6022E495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A63E1-04C9-4273-B35C-533FE7CB0C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803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BE4647-EF65-471A-AECF-083D6047AF8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BF80-11FB-4AB4-88DC-4D56BEF8B8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CD5D3A-9EF7-4503-A6D5-C8EB9BAE38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C4A82A-CE39-455C-8F56-C74662EBD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3889B-9136-45BF-A8E2-F6B292D0A9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410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699071-19B8-4440-98FB-8D639039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FFD1-68A0-4F1A-A147-1B3D7AF88F2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6DF2C4-6CB8-4876-8F43-82DEF1E7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BB6EF7-6B14-4D69-AE52-8B3B65C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ECF90-430A-4FB5-AF48-83A7BA52A5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507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A33442FB-3288-4577-8D39-F7E64847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CC64-D2F7-4512-BAFA-E6C07F43A2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986A7182-48D8-4652-8707-780C36A9E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19E22-6DC2-4D4C-BEC8-3249113B898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49EE42C5-B510-4605-A88A-85119ACDE3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0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941550-C351-4629-BED3-7A0B26D41B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9FF2-53A4-48EF-ABF0-063633C7D6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613914-3635-4FAF-A46A-EB7749A3B5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D1AAF9-D17C-4938-BF23-ADE3EE58FF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A6E67-6825-4178-ADE5-F8BD055FD9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327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D08FAF-9126-47C5-8E5F-EAF1B8F7CB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72FF-D754-4E0C-96C4-68C158F586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E8A037-7635-4E5D-A991-CE6F3940A9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2ED3F1-C046-408F-B63E-21FDDC4EF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A6850-4852-4A1F-A44D-5227CA50A6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84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EF1F58-C685-470D-A801-62698309FE87}"/>
              </a:ext>
            </a:extLst>
          </p:cNvPr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4F9BF-1288-49EC-A44A-A59C62777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5FA1-5FF5-474C-B63E-CF7915AF1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6E484-A8A8-4FEE-8E6C-6917382F7D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361A4-ECE2-480D-8744-A1490F3E4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FDEB3-0803-4412-B990-9197E8D6D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/>
            </a:lvl1pPr>
          </a:lstStyle>
          <a:p>
            <a:fld id="{5834E4C8-4857-487E-BCC0-69FE1AB61430}" type="slidenum">
              <a:rPr lang="sl-SI" altLang="sl-SI"/>
              <a:pPr/>
              <a:t>‹#›</a:t>
            </a:fld>
            <a:endParaRPr lang="sl-SI" altLang="sl-S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742F58-7307-49DF-A668-27DDC65B519B}"/>
              </a:ext>
            </a:extLst>
          </p:cNvPr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4507C-EB66-4077-B511-E73EF5C2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1" r:id="rId9"/>
    <p:sldLayoutId id="2147483682" r:id="rId10"/>
    <p:sldLayoutId id="2147483686" r:id="rId11"/>
  </p:sldLayoutIdLst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anose="02020404030301010803" pitchFamily="18" charset="0"/>
          <a:cs typeface="Tunga" panose="020B0502040204020203" pitchFamily="34" charset="0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118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21087DE-CE92-4F97-897D-7693E4FE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3813"/>
            <a:ext cx="9283700" cy="749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id="{33384FB1-D52C-4C64-ABA7-C282D2D9010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156325" y="6597650"/>
            <a:ext cx="4929188" cy="1562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sl-SI" altLang="sl-SI" sz="14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7DFF8-97FA-4349-BE72-AD3BF0C5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53" y="2990654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INKVIZICIJA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8B9D-E194-41EE-94B1-3A5FC26C6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anose="020F0704030504030204" pitchFamily="34" charset="0"/>
              </a:rPr>
              <a:t>Sodišče za „krivoverce“. Ukvarjala se je tudi s sklepanjem in    razvezami zakona.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FC76A-68E9-4D2C-93EB-7833C1B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KAJ JE TO?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C0B26E96-23EA-4B65-BE10-1FE0DDAE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997200"/>
            <a:ext cx="55578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4D94E-45E0-44A5-A1B3-65CA5FA649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700" dirty="0">
                <a:latin typeface="Arial Rounded MT Bold" panose="020F0704030504030204" pitchFamily="34" charset="0"/>
              </a:rPr>
              <a:t>Krivoverstvo je za Cerkev že od začetka predstavljalo težavo. V prvih stoletjih so se pojavili arijanci in manihejanci. Srednji vek so zaznamovali Katari in Valdežani, renesanso oziroma obdobje protestantizma pa husiti, luteranci, kalvinisti in rožni križarji. </a:t>
            </a:r>
            <a:r>
              <a:rPr lang="sl-SI" sz="1800" dirty="0">
                <a:latin typeface="Arial Rounded MT Bold" panose="020F0704030504030204" pitchFamily="34" charset="0"/>
              </a:rPr>
              <a:t>Prva srednjeveških inkvizicij se imenuje »škofovska inkvizicija«. Bila je vzpostavljena leta </a:t>
            </a:r>
            <a:r>
              <a:rPr lang="sl-SI" sz="1800" dirty="0">
                <a:latin typeface="Arial Rounded MT Bold" panose="020F0704030504030204" pitchFamily="34" charset="0"/>
                <a:hlinkClick r:id="rId3" tooltip="1184"/>
              </a:rPr>
              <a:t>1184</a:t>
            </a:r>
            <a:r>
              <a:rPr lang="sl-SI" sz="1800" dirty="0">
                <a:latin typeface="Arial Rounded MT Bold" panose="020F0704030504030204" pitchFamily="34" charset="0"/>
              </a:rPr>
              <a:t> s papeško bulo, imenovano Ad abolendam, kar pomeni »Za namen odstranitve«</a:t>
            </a:r>
            <a:endParaRPr lang="sl-SI" sz="1700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20A5F-03CF-407D-B4FE-4818D664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ZAČETKI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6AF8027A-C9AC-4B2E-BB45-44EE2C02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956050"/>
            <a:ext cx="1697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>
            <a:extLst>
              <a:ext uri="{FF2B5EF4-FFF2-40B4-BE49-F238E27FC236}">
                <a16:creationId xmlns:a16="http://schemas.microsoft.com/office/drawing/2014/main" id="{769CBAD0-5906-4791-A7AE-49606880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165850"/>
            <a:ext cx="118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/>
              <a:t>Konstantin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1E604F06-4170-463E-A596-5FCC4C46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56050"/>
            <a:ext cx="2293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4">
            <a:extLst>
              <a:ext uri="{FF2B5EF4-FFF2-40B4-BE49-F238E27FC236}">
                <a16:creationId xmlns:a16="http://schemas.microsoft.com/office/drawing/2014/main" id="{60F1F9A5-8B45-47B6-9607-98DA855AC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350000"/>
            <a:ext cx="1433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/>
              <a:t>Valentinijan I.</a:t>
            </a:r>
          </a:p>
        </p:txBody>
      </p:sp>
      <p:pic>
        <p:nvPicPr>
          <p:cNvPr id="8200" name="Picture 4">
            <a:extLst>
              <a:ext uri="{FF2B5EF4-FFF2-40B4-BE49-F238E27FC236}">
                <a16:creationId xmlns:a16="http://schemas.microsoft.com/office/drawing/2014/main" id="{43F7C2E2-48D9-4B07-8EB6-338D0B8E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994150"/>
            <a:ext cx="16557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5">
            <a:extLst>
              <a:ext uri="{FF2B5EF4-FFF2-40B4-BE49-F238E27FC236}">
                <a16:creationId xmlns:a16="http://schemas.microsoft.com/office/drawing/2014/main" id="{B5BBC490-B0A5-417C-B5DA-DC5AAEC1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350000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/>
              <a:t>Teodozij I. Veliki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E009E-B94E-415B-9435-E049E487D4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700" dirty="0">
                <a:latin typeface="Arial Rounded MT Bold" panose="020F0704030504030204" pitchFamily="34" charset="0"/>
              </a:rPr>
              <a:t>Nauk katarov je prišel na Zahod preko Bizantinskega cesarstva, materija in vse telesno je bilo za njih nekaj slabega. Poleg tega so zavračali poroko in s tem nadaljevanje rodu, ostro so naspotovali sveti maši in drugim zakramentom ter cerkveni in družbeni organizaciji, pogosti so bili tudi samomori z izstradanjem. Te so pojmovali kot sveto dolžnost, imenovano endura. Po nekaterih ocenah naj bi od nje umrlo celo več ljudi kot v inkviziciji.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9155C-5623-4061-9198-22D695E8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KATARI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5B52F6F2-25FE-499E-A3C1-28B5BB88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332288"/>
            <a:ext cx="18034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D7EB2573-450C-4DE8-9E32-5F40068F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95788"/>
            <a:ext cx="12922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>
            <a:extLst>
              <a:ext uri="{FF2B5EF4-FFF2-40B4-BE49-F238E27FC236}">
                <a16:creationId xmlns:a16="http://schemas.microsoft.com/office/drawing/2014/main" id="{A061AA90-9477-4BF4-8616-71EC4130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161131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57581-04BD-4DF5-A8A7-ED78FA972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12875"/>
            <a:ext cx="8229600" cy="4075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anose="020F0704030504030204" pitchFamily="34" charset="0"/>
              </a:rPr>
              <a:t>Inkvizicija je le sodila in izobčila krivoverce, kaznovale so jih civilne oblasti.</a:t>
            </a:r>
            <a:r>
              <a:rPr lang="sl-SI" baseline="30000" dirty="0">
                <a:latin typeface="Arial Rounded MT Bold" panose="020F0704030504030204" pitchFamily="34" charset="0"/>
              </a:rPr>
              <a:t> </a:t>
            </a:r>
            <a:r>
              <a:rPr lang="sl-SI" dirty="0">
                <a:latin typeface="Arial Rounded MT Bold" panose="020F0704030504030204" pitchFamily="34" charset="0"/>
              </a:rPr>
              <a:t>Sodno oblast je imela le nad krščenimi (večina takratnega prebivalstva). Nekrščenim so lahko zaradi krivoverstva sodile civilne oblasti (večina čarovniških sojenj je potekala na civilnih oz. posvetnih sodiščih).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anose="020F0704030504030204" pitchFamily="34" charset="0"/>
              </a:rPr>
              <a:t>Papeško inkvizicijo je ustanovil papež Gregor IX. leta 1231 in je bila odgovor na neuspeh škofovske inkvizicije. Izvajali so jo posebej izurjeni pripadniki, izbrani iz različnih redov in svetne duhovščine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0BD93B94-D014-4B24-944A-5DC5948D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365625"/>
            <a:ext cx="30464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62BA-9E14-462E-B480-22905EE21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anose="020F0704030504030204" pitchFamily="34" charset="0"/>
              </a:rPr>
              <a:t>Po 13. stoletju se je inkvizicija razširila proti severu na Nemčijo in Skandinavijo. V severni Evropi je bila najmilejša, v skandinavskih deželah skoraj ni pustila velikih posledic. V Angliji inkvizicija nikdar ni bila vzpostavljena. Na koncu 15. stoletja se je pod vladavino Ferdinanda II. Aragonskega in Izabele Kastiljske španska inkvizicija odcepila od Rima. S svojimi postopki spreobračanja muslimanov, judov in iluminatov v katoliško vero predstavlja temno poglavje v zgodovini inkvizicij.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DA0EC-9336-486D-8D74-744D1E9E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RAZŠIRJENOST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CC2EF5AA-264F-48B7-9949-7979D0AF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943475"/>
            <a:ext cx="2647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6DBA09-9712-423D-834A-D9177FC51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latin typeface="Arial Rounded MT Bold" panose="020F0704030504030204" pitchFamily="34" charset="0"/>
              </a:rPr>
              <a:t>Velja za najtemnejšo, z njo je upravljala cerkvena oblast, vendar je v primeru, da so obsojenca spoznali za krivoverca, sledila predaja posvetni oblasti, ker naj cerkev »ne bi prelivala krvi«. Za pridobitev priznanja so pogosto uporabljali mučenje. Kazni so segale od javnega ponižanja (oblačenja v sambenito) do sežiga na grmadi, pri čemer so obsojence, ki so krivdo priznali, poprej zadavili, druge pa so sežgali žive. Obsojene v neprisotnosti so tako kaznovali simbolično. Kazni so izvajali javno na ceremonijah, imenovanih auto-de-fe, ki so lahko trajali tudi cel dan.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C28FF-9E98-4F53-B888-10F1DEE1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Španska inkvizicija</a:t>
            </a:r>
          </a:p>
        </p:txBody>
      </p:sp>
      <p:pic>
        <p:nvPicPr>
          <p:cNvPr id="12292" name="Picture 2" descr="http://en.academic.ru/pictures/enwiki/77/Michel_Sittow_004.jpg">
            <a:extLst>
              <a:ext uri="{FF2B5EF4-FFF2-40B4-BE49-F238E27FC236}">
                <a16:creationId xmlns:a16="http://schemas.microsoft.com/office/drawing/2014/main" id="{3A14AC46-BDD7-4D27-8BC0-107F2A7B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097338"/>
            <a:ext cx="175418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2906D7C9-DC4B-44E1-A1E5-FCBB8222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86225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B37278DC-2797-4D97-B175-AA4F37FC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407670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0</TotalTime>
  <Words>404</Words>
  <Application>Microsoft Office PowerPoint</Application>
  <PresentationFormat>On-screen Show (4:3)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Berlin Sans FB</vt:lpstr>
      <vt:lpstr>Berlin Sans FB Demi</vt:lpstr>
      <vt:lpstr>Calibri</vt:lpstr>
      <vt:lpstr>Garamond</vt:lpstr>
      <vt:lpstr>BlackTie</vt:lpstr>
      <vt:lpstr>INKVIZICIJA</vt:lpstr>
      <vt:lpstr>KAJ JE TO?</vt:lpstr>
      <vt:lpstr>ZAČETKI</vt:lpstr>
      <vt:lpstr>KATARI</vt:lpstr>
      <vt:lpstr>PowerPoint Presentation</vt:lpstr>
      <vt:lpstr>RAZŠIRJENOST</vt:lpstr>
      <vt:lpstr>Španska inkvizicija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2019-06-03T09:15:18Z</dcterms:created>
  <dcterms:modified xsi:type="dcterms:W3CDTF">2019-06-03T09:15:18Z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