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800000"/>
    <a:srgbClr val="087ECE"/>
    <a:srgbClr val="5D37C9"/>
    <a:srgbClr val="4A5410"/>
    <a:srgbClr val="7F901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17676-A0DF-4C08-9B79-DF2E54F1F1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0E555-8A81-4FFC-9D5E-156B4FC54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C3F0B-3F11-4397-8E84-B4D6C8F07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E8EC4-B198-4AF9-A701-5C175D11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BAAA8-069A-4828-9D3C-10096234E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75DFB-3D49-4D5B-A9A8-C2BFE92205F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79726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2BA19-2861-40B4-8031-2DEAA4AA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85F6D0-28C9-4C8D-A744-22A32E52F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A21DE-38EA-44AB-99DC-55F9132C1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2F886-2B18-4765-8223-3EF906217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66F1DA-C76F-49C4-842D-06E7CAB28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CAD4E-5274-48F1-A80B-2483278AEDF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9767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E22709-1494-4F32-B35E-437DFF75FF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D09E77-49F2-476C-A34E-92A365ABC2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1E584-FE28-4058-8181-A3346998C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F9F3B-85AF-4E03-A4F6-C76D432AD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5641C-A08A-4FB9-AE3A-39AE56B9A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4C019-8DE4-4D41-B494-519BEA7AB70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3052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65F4E-E9DC-43DF-BD8D-075F52633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77FC5-40C2-4159-BF5E-53E33DFDD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28CB4-9B3B-4A4D-8C94-3E81A73DF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48A3D-C7AC-4D77-AF14-B15E9686A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595F9-2DD8-4D22-B477-C9E740E5B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4710E-703D-4021-90E7-20778ED1EE4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00808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E0521-4F5F-4262-B4A4-7A3B0C10E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0442A-B519-42F1-9B5B-DDBBFEBB4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AFF58-2E26-43A3-86E4-F87708F1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0666F-E13D-426F-9B60-4FD32B1BE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E1A82-664A-4A5F-8524-CAE4A7D91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6B312-2D2F-46B9-8EB8-B6972915AE3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475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145EF-8309-4F20-92C7-7E2A7D23D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DBFC8-5B6B-46F4-94FE-8271C8FF08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4A094-1785-4030-8AED-C0748B995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386873-CC72-44C8-A543-0D89D437B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90509D-DA7D-4B6F-9073-E5D66CC00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0796A6-CF1D-4F3F-AA3C-E66BEBA22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76D92-E261-4C1A-A766-A350232C5FA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0461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A74A5-0D5E-4F22-A7C9-CAAF2FA03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CEF673-BF1D-484B-BA16-960BAF75C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4A1F50-0CD4-456F-8472-3CA4FC088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FE3927-472E-47E9-95F4-131116A602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5790A7-7B6B-40D3-A56B-1EB5A8ACE9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07D606-2B2B-461B-884D-D3C8C901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A5BEA4-1E5A-43D4-9685-593489636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799B4A-1827-4E82-8E9E-DC113C300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AD670-8ABF-49AC-AF16-B5CCECCAB0E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2504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D38CD-331D-47A6-8942-97E4B9496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CC380F-4901-4FE4-B328-7E6C659EF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CE4208-8728-4884-ADAB-C58A10E2D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78A02-9885-4892-B830-A17395D93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55F02-F033-42AB-84D8-E2B938C1EA4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1075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4B36F3-6630-4D71-A691-E1051A5A0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A05A40-4FAF-4D3B-82CE-D07F25E0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CF2194-2658-4AC6-BBFE-00737E35D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B4E1F-575F-4E93-8765-D2FF29089C9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57016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0B297-C4EA-489E-A49D-EC994B09E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5F5A76-6371-4ACE-BD90-9903744B7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117AC-0478-45E8-88E8-FDDA69184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6B7B70-D6C1-4E95-9D72-ECB17063E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66407-F5E4-4429-A0A6-8F01F4434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926297-52C1-4E11-9E22-AF3F27744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98908-03EB-47AF-8981-C6F7E0819B3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7292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001D9-1FBE-4CF4-8311-267B4F1FE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5EE226-671A-487D-AA44-EA15572BDD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7811A5-03F1-48DF-8A6A-00BB3F0B21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F090AF-A507-4DA4-941B-1E551AAF3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843D5B-D245-456B-A105-9A6CA21C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DF068C-86D3-45B6-8C01-E4F626B9D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B2146-9524-40E3-9468-7B592488941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2229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086060A-18A8-4A1D-9472-F53E952C3C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1F45988-3E25-4D84-947A-B9FB69C3AF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5D50897-A899-4916-B526-20FC0D21E43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C85093E-EFE0-478D-A3C1-F49EA578FC1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14573F8-8CDC-4D98-BB56-F5E95393914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7FC1802-82A2-4C9B-BD62-076CFA50F8B9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8E06545-F526-4074-9EA2-5EBEB4D402B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15888"/>
            <a:ext cx="9144000" cy="1470025"/>
          </a:xfrm>
        </p:spPr>
        <p:txBody>
          <a:bodyPr anchor="ctr"/>
          <a:lstStyle/>
          <a:p>
            <a:r>
              <a:rPr lang="sl-SI" altLang="sl-SI" sz="96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JEZUITI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9F6AB39-E281-4B05-AF68-AD8547AACCF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1412875"/>
            <a:ext cx="9144000" cy="622300"/>
          </a:xfrm>
        </p:spPr>
        <p:txBody>
          <a:bodyPr/>
          <a:lstStyle/>
          <a:p>
            <a:r>
              <a:rPr lang="sl-SI" altLang="sl-SI" sz="3200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Družba Jezusova</a:t>
            </a:r>
          </a:p>
        </p:txBody>
      </p:sp>
      <p:pic>
        <p:nvPicPr>
          <p:cNvPr id="2052" name="Picture 4" descr="jesuits">
            <a:extLst>
              <a:ext uri="{FF2B5EF4-FFF2-40B4-BE49-F238E27FC236}">
                <a16:creationId xmlns:a16="http://schemas.microsoft.com/office/drawing/2014/main" id="{E5CDF6FC-2882-4435-9A47-30EF88C7F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960563"/>
            <a:ext cx="4897437" cy="489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>
            <a:extLst>
              <a:ext uri="{FF2B5EF4-FFF2-40B4-BE49-F238E27FC236}">
                <a16:creationId xmlns:a16="http://schemas.microsoft.com/office/drawing/2014/main" id="{62E14C4F-A0F5-4D14-BE6C-CF071E8C4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141663"/>
            <a:ext cx="9036050" cy="360045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sl-SI" altLang="sl-SI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V nekatoliških deželah jezuitom dovolijo obstanek </a:t>
            </a:r>
            <a:r>
              <a:rPr lang="sl-SI" altLang="sl-SI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sym typeface="Wingdings" panose="05000000000000000000" pitchFamily="2" charset="2"/>
              </a:rPr>
              <a:t> </a:t>
            </a:r>
            <a:r>
              <a:rPr lang="sl-SI" altLang="sl-SI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red se je lahko širil,</a:t>
            </a:r>
          </a:p>
          <a:p>
            <a:pPr lvl="1" algn="ctr">
              <a:lnSpc>
                <a:spcPct val="90000"/>
              </a:lnSpc>
            </a:pP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Rusija pod Katarino II,</a:t>
            </a:r>
          </a:p>
          <a:p>
            <a:pPr lvl="1" algn="ctr">
              <a:lnSpc>
                <a:spcPct val="90000"/>
              </a:lnSpc>
            </a:pP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Prusija pod Fridrihom II,</a:t>
            </a:r>
          </a:p>
          <a:p>
            <a:pPr algn="ctr">
              <a:lnSpc>
                <a:spcPct val="90000"/>
              </a:lnSpc>
            </a:pPr>
            <a:r>
              <a:rPr lang="sl-SI" altLang="sl-SI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7. avgusta 1814: papež Pij VII. ponovno vzpostavi red, </a:t>
            </a:r>
          </a:p>
          <a:p>
            <a:pPr lvl="1" algn="ctr">
              <a:lnSpc>
                <a:spcPct val="90000"/>
              </a:lnSpc>
            </a:pP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finančna podpora,</a:t>
            </a:r>
          </a:p>
          <a:p>
            <a:pPr lvl="1" algn="ctr">
              <a:lnSpc>
                <a:spcPct val="90000"/>
              </a:lnSpc>
            </a:pP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dejavnosti, ki so bile nekoč razpoznavni znak jezuitov, so že prevzeli drugi </a:t>
            </a: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sym typeface="Wingdings" panose="05000000000000000000" pitchFamily="2" charset="2"/>
              </a:rPr>
              <a:t> p</a:t>
            </a: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odročja delovanja jezuitov v Cerkvi so bila za jezuite v 19. stoletju manj izrazita in spektakularna kot v 17. in 18. stoletju. </a:t>
            </a:r>
          </a:p>
          <a:p>
            <a:pPr>
              <a:lnSpc>
                <a:spcPct val="90000"/>
              </a:lnSpc>
            </a:pPr>
            <a:endParaRPr lang="sl-SI" altLang="sl-SI" sz="2800">
              <a:solidFill>
                <a:schemeClr val="bg1"/>
              </a:solidFill>
            </a:endParaRPr>
          </a:p>
        </p:txBody>
      </p:sp>
      <p:pic>
        <p:nvPicPr>
          <p:cNvPr id="12292" name="Picture 4" descr="800px-Stpaulruins">
            <a:extLst>
              <a:ext uri="{FF2B5EF4-FFF2-40B4-BE49-F238E27FC236}">
                <a16:creationId xmlns:a16="http://schemas.microsoft.com/office/drawing/2014/main" id="{AB0D2089-B967-4F17-95C3-04F4B359B1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5888"/>
            <a:ext cx="5256212" cy="291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EA7AD90-E39A-4A56-A995-DFC7F295B4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r>
              <a:rPr lang="sl-SI" altLang="sl-SI" sz="4000" b="1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IGNACIJ LOJOLSKI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86E0FFF-94C8-45D4-B913-72B22B814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765175"/>
            <a:ext cx="5976937" cy="56880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400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Rojen leta 1491 v španski pokrajini Baskija,</a:t>
            </a:r>
          </a:p>
          <a:p>
            <a:pPr>
              <a:lnSpc>
                <a:spcPct val="80000"/>
              </a:lnSpc>
            </a:pPr>
            <a:r>
              <a:rPr lang="sl-SI" altLang="sl-SI" sz="2400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v Manresi, kraju blizu Montserrata v Kataloniji, je preživel eno leto v molitvi in askezi,</a:t>
            </a:r>
          </a:p>
          <a:p>
            <a:pPr lvl="1">
              <a:lnSpc>
                <a:spcPct val="80000"/>
              </a:lnSpc>
            </a:pPr>
            <a:r>
              <a:rPr lang="sl-SI" altLang="sl-SI" sz="2400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knjižica Duhovne vaje,</a:t>
            </a:r>
          </a:p>
          <a:p>
            <a:pPr>
              <a:lnSpc>
                <a:spcPct val="80000"/>
              </a:lnSpc>
            </a:pPr>
            <a:r>
              <a:rPr lang="sl-SI" altLang="sl-SI" sz="2400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njegova želja je bila, da bi lahko živel in deloval v Sveti deželi,</a:t>
            </a:r>
          </a:p>
          <a:p>
            <a:pPr>
              <a:lnSpc>
                <a:spcPct val="80000"/>
              </a:lnSpc>
            </a:pPr>
            <a:r>
              <a:rPr lang="sl-SI" altLang="sl-SI" sz="2400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v času inkvizicije je imel težave z obtožbami o hereziji, zato se je posvetil filozofskemu in potem še teološkemu študiju,</a:t>
            </a:r>
          </a:p>
          <a:p>
            <a:pPr>
              <a:lnSpc>
                <a:spcPct val="80000"/>
              </a:lnSpc>
            </a:pPr>
            <a:r>
              <a:rPr lang="sl-SI" altLang="sl-SI" sz="2400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1541: Ignacij je bil enoglasno izvoljen za prvega vrhovnega predstojnika,</a:t>
            </a:r>
          </a:p>
          <a:p>
            <a:pPr>
              <a:lnSpc>
                <a:spcPct val="80000"/>
              </a:lnSpc>
            </a:pPr>
            <a:r>
              <a:rPr lang="sl-SI" altLang="sl-SI" sz="2400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ostane v Rimu, kjer vodi mlado Družbo, sestavi njene konstitucije, si veliko dopisoval z drugimi jezuiti in tudi pastoralno deloval,</a:t>
            </a:r>
          </a:p>
          <a:p>
            <a:pPr>
              <a:lnSpc>
                <a:spcPct val="80000"/>
              </a:lnSpc>
            </a:pPr>
            <a:r>
              <a:rPr lang="sl-SI" altLang="sl-SI" sz="2400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skrb za reveže, prostitutke, judje in podobni,</a:t>
            </a:r>
          </a:p>
          <a:p>
            <a:pPr>
              <a:lnSpc>
                <a:spcPct val="80000"/>
              </a:lnSpc>
            </a:pPr>
            <a:r>
              <a:rPr lang="sl-SI" altLang="sl-SI" sz="2400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31. julija 1556 je Ignacij v Rimu umrl,</a:t>
            </a:r>
          </a:p>
          <a:p>
            <a:pPr>
              <a:lnSpc>
                <a:spcPct val="80000"/>
              </a:lnSpc>
            </a:pPr>
            <a:r>
              <a:rPr lang="sl-SI" altLang="sl-SI" sz="2400"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1622: razglašen za svetnika.</a:t>
            </a:r>
          </a:p>
        </p:txBody>
      </p:sp>
      <p:pic>
        <p:nvPicPr>
          <p:cNvPr id="13316" name="Picture 4" descr="Ignatius_Loyola">
            <a:extLst>
              <a:ext uri="{FF2B5EF4-FFF2-40B4-BE49-F238E27FC236}">
                <a16:creationId xmlns:a16="http://schemas.microsoft.com/office/drawing/2014/main" id="{073E9F9D-0FC7-4E20-A5BE-FE537423F1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341438"/>
            <a:ext cx="2714625" cy="4392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3AAC081-4DB4-4F54-B116-D5C08EEA3A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4259262" cy="1143000"/>
          </a:xfrm>
        </p:spPr>
        <p:txBody>
          <a:bodyPr/>
          <a:lstStyle/>
          <a:p>
            <a:r>
              <a:rPr lang="sl-SI" altLang="sl-SI" sz="7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UVOD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B4C6B38-C9EE-4CCA-A463-866A5966A6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01788"/>
            <a:ext cx="5148263" cy="5256212"/>
          </a:xfrm>
        </p:spPr>
        <p:txBody>
          <a:bodyPr/>
          <a:lstStyle/>
          <a:p>
            <a:pPr algn="ctr"/>
            <a:r>
              <a:rPr lang="sl-SI" altLang="sl-SI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Moški redovniki RKC,</a:t>
            </a:r>
          </a:p>
          <a:p>
            <a:pPr algn="ctr"/>
            <a:r>
              <a:rPr lang="sl-SI" altLang="sl-SI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ustanovljena leta 1534,</a:t>
            </a:r>
          </a:p>
          <a:p>
            <a:pPr algn="ctr"/>
            <a:r>
              <a:rPr lang="sl-SI" altLang="sl-SI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Družba Jezusova</a:t>
            </a:r>
          </a:p>
          <a:p>
            <a:pPr algn="ctr">
              <a:buFontTx/>
              <a:buNone/>
            </a:pP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	(Societas Iesu oz. Societatis Jesu),</a:t>
            </a:r>
          </a:p>
          <a:p>
            <a:pPr algn="ctr"/>
            <a:r>
              <a:rPr lang="sl-SI" altLang="sl-SI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danes okoli 21.000, </a:t>
            </a:r>
          </a:p>
          <a:p>
            <a:pPr algn="ctr"/>
            <a:r>
              <a:rPr lang="sl-SI" altLang="sl-SI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»Vse v večjo Božjo slavo«</a:t>
            </a:r>
          </a:p>
          <a:p>
            <a:pPr algn="ctr">
              <a:buFontTx/>
              <a:buNone/>
            </a:pP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	(Ad maiorem Dei gloriam).</a:t>
            </a:r>
          </a:p>
        </p:txBody>
      </p:sp>
      <p:pic>
        <p:nvPicPr>
          <p:cNvPr id="3076" name="Picture 4" descr="jesuits">
            <a:extLst>
              <a:ext uri="{FF2B5EF4-FFF2-40B4-BE49-F238E27FC236}">
                <a16:creationId xmlns:a16="http://schemas.microsoft.com/office/drawing/2014/main" id="{7F663C40-ED3C-4615-AC25-A2864FC3A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404813"/>
            <a:ext cx="3929062" cy="597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A54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C512315-CC90-40E3-9BA8-D385C073F1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100013"/>
            <a:ext cx="9144000" cy="1143001"/>
          </a:xfrm>
        </p:spPr>
        <p:txBody>
          <a:bodyPr/>
          <a:lstStyle/>
          <a:p>
            <a:r>
              <a:rPr lang="sl-SI" altLang="sl-SI" sz="7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ZGODOVINA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D7683D3-11C6-490A-98DC-CCDD4EB97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549275"/>
            <a:ext cx="9144000" cy="6308725"/>
          </a:xfrm>
        </p:spPr>
        <p:txBody>
          <a:bodyPr/>
          <a:lstStyle/>
          <a:p>
            <a:pPr marL="609600" indent="-609600"/>
            <a:endParaRPr lang="sl-SI" altLang="sl-SI" sz="28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indent="-609600"/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15. avgust 1534 - Ignacij Lojolski (metoda duhovnih vaj),</a:t>
            </a:r>
          </a:p>
          <a:p>
            <a:pPr marL="609600" indent="-609600"/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revščina, celibat in misijonarsko delo,</a:t>
            </a:r>
          </a:p>
          <a:p>
            <a:pPr marL="609600" indent="-609600"/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Jezusova druščina </a:t>
            </a: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  <a:sym typeface="Wingdings" panose="05000000000000000000" pitchFamily="2" charset="2"/>
              </a:rPr>
              <a:t></a:t>
            </a: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Družba Jezusova,</a:t>
            </a:r>
          </a:p>
          <a:p>
            <a:pPr marL="609600" indent="-609600"/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1537: pooblastilo papeža Pavla III,</a:t>
            </a:r>
          </a:p>
          <a:p>
            <a:pPr marL="609600" indent="-609600"/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27. 9. 1540: Pavel III jih potrdi uradni katoliški red (omejitev 60!),</a:t>
            </a:r>
          </a:p>
          <a:p>
            <a:pPr marL="609600" indent="-609600"/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14. 3. 1543: omejitev odstranijo in Ignacij postane prvi vodja Jezuitov,</a:t>
            </a:r>
          </a:p>
          <a:p>
            <a:pPr marL="609600" indent="-609600"/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osredotočeni na</a:t>
            </a:r>
          </a:p>
          <a:p>
            <a:pPr marL="609600" indent="-609600">
              <a:buFontTx/>
              <a:buNone/>
            </a:pP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	3 aktivnosti:</a:t>
            </a:r>
          </a:p>
          <a:p>
            <a:pPr marL="990600" lvl="1" indent="-533400"/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šolstvo,</a:t>
            </a:r>
          </a:p>
          <a:p>
            <a:pPr marL="990600" lvl="1" indent="-533400"/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širjenje vere,</a:t>
            </a:r>
          </a:p>
          <a:p>
            <a:pPr marL="990600" lvl="1" indent="-533400"/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zaustavljanje </a:t>
            </a:r>
          </a:p>
          <a:p>
            <a:pPr marL="990600" lvl="1" indent="-533400">
              <a:buFontTx/>
              <a:buNone/>
            </a:pP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	protestantizma,</a:t>
            </a:r>
          </a:p>
          <a:p>
            <a:pPr marL="609600" indent="-609600"/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1554: napisana Jezuitska ustava.</a:t>
            </a:r>
          </a:p>
        </p:txBody>
      </p:sp>
      <p:pic>
        <p:nvPicPr>
          <p:cNvPr id="4104" name="Picture 8" descr="jezuiti">
            <a:extLst>
              <a:ext uri="{FF2B5EF4-FFF2-40B4-BE49-F238E27FC236}">
                <a16:creationId xmlns:a16="http://schemas.microsoft.com/office/drawing/2014/main" id="{263B812C-F908-4DF9-AADA-4C2B331FB2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716338"/>
            <a:ext cx="5994400" cy="2592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0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09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D37C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>
            <a:extLst>
              <a:ext uri="{FF2B5EF4-FFF2-40B4-BE49-F238E27FC236}">
                <a16:creationId xmlns:a16="http://schemas.microsoft.com/office/drawing/2014/main" id="{855A4025-F8A6-4A0B-B6E2-30E410ED65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sl-SI" altLang="sl-SI"/>
              <a:t> 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F308A89-7F05-4223-9474-3025A45DBA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0713"/>
            <a:ext cx="9144000" cy="252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buFontTx/>
              <a:buChar char="•"/>
            </a:pPr>
            <a:r>
              <a:rPr lang="sl-SI" altLang="sl-SI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    Ignacij je zasnoval ''Rimski kolegij'', leta 1556 povišan na raven univerze,</a:t>
            </a:r>
          </a:p>
          <a:p>
            <a:pPr algn="ctr">
              <a:buFontTx/>
              <a:buChar char="•"/>
            </a:pPr>
            <a:r>
              <a:rPr lang="sl-SI" altLang="sl-SI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    ''Collegium Germanicum'‘, ''Biblicum'‘ in "Institutum Orientale", </a:t>
            </a:r>
          </a:p>
          <a:p>
            <a:pPr algn="ctr">
              <a:buFontTx/>
              <a:buChar char="•"/>
            </a:pPr>
            <a:r>
              <a:rPr lang="sl-SI" altLang="sl-SI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     jezuitska pedagogika vključuje gledališče.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989A4DD-C71D-438D-9191-15A8E940B1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613"/>
          </a:xfrm>
          <a:noFill/>
          <a:ln/>
        </p:spPr>
        <p:txBody>
          <a:bodyPr/>
          <a:lstStyle/>
          <a:p>
            <a:r>
              <a:rPr lang="sl-SI" altLang="sl-SI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ŠOLSTVO</a:t>
            </a:r>
          </a:p>
        </p:txBody>
      </p:sp>
      <p:pic>
        <p:nvPicPr>
          <p:cNvPr id="5126" name="Picture 6" descr="800px-BCburnslawnsunset">
            <a:extLst>
              <a:ext uri="{FF2B5EF4-FFF2-40B4-BE49-F238E27FC236}">
                <a16:creationId xmlns:a16="http://schemas.microsoft.com/office/drawing/2014/main" id="{C1F42C21-D401-403E-AB27-7EF86FF60B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98" b="10896"/>
          <a:stretch>
            <a:fillRect/>
          </a:stretch>
        </p:blipFill>
        <p:spPr bwMode="auto">
          <a:xfrm>
            <a:off x="827088" y="3113088"/>
            <a:ext cx="7620000" cy="3744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ECF6156-E8D8-412C-A532-61D0093B0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836612"/>
          </a:xfrm>
        </p:spPr>
        <p:txBody>
          <a:bodyPr/>
          <a:lstStyle/>
          <a:p>
            <a:r>
              <a:rPr lang="sl-SI" altLang="sl-SI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Garamond" panose="02020404030301010803" pitchFamily="18" charset="0"/>
              </a:rPr>
              <a:t>DOPRINOS DRUŽBI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CFFC689-41DB-4EDB-85C7-6E305FC8A5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400675"/>
          </a:xfrm>
        </p:spPr>
        <p:txBody>
          <a:bodyPr/>
          <a:lstStyle/>
          <a:p>
            <a:pPr algn="ctr"/>
            <a:r>
              <a:rPr lang="sl-SI" altLang="sl-SI" sz="3600">
                <a:solidFill>
                  <a:schemeClr val="bg1"/>
                </a:solidFill>
                <a:latin typeface="Garamond" panose="02020404030301010803" pitchFamily="18" charset="0"/>
              </a:rPr>
              <a:t>geografija, astronomija, matematika, jezikoslovje,</a:t>
            </a:r>
          </a:p>
          <a:p>
            <a:pPr algn="ctr"/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1673: Jacques Marquette prevozi 1700 milj Mississippija,</a:t>
            </a:r>
          </a:p>
          <a:p>
            <a:pPr algn="ctr"/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Antonio de Andrade je kot prvi Evropejec prečkal Himalajo,</a:t>
            </a:r>
          </a:p>
          <a:p>
            <a:pPr algn="ctr"/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Barnabas Cabo iz J Amerike v Evropo prinese skorjo kininovca (=jezuitska skorja) </a:t>
            </a: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  <a:sym typeface="Wingdings" panose="05000000000000000000" pitchFamily="2" charset="2"/>
              </a:rPr>
              <a:t></a:t>
            </a: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 zdravilo proti malariji,</a:t>
            </a:r>
          </a:p>
          <a:p>
            <a:pPr algn="ctr"/>
            <a:r>
              <a:rPr lang="sl-SI" altLang="sl-SI" sz="3600">
                <a:solidFill>
                  <a:schemeClr val="bg1"/>
                </a:solidFill>
                <a:latin typeface="Garamond" panose="02020404030301010803" pitchFamily="18" charset="0"/>
              </a:rPr>
              <a:t>prinesejo dežnik, vanilijo in druge dišavnice.</a:t>
            </a:r>
            <a:r>
              <a:rPr lang="sl-SI" altLang="sl-SI">
                <a:solidFill>
                  <a:schemeClr val="bg1"/>
                </a:solidFill>
                <a:latin typeface="Garamond" panose="02020404030301010803" pitchFamily="18" charset="0"/>
              </a:rPr>
              <a:t> </a:t>
            </a:r>
            <a:endParaRPr lang="sl-SI" altLang="sl-SI" sz="360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buFontTx/>
              <a:buNone/>
            </a:pPr>
            <a:endParaRPr lang="sl-SI" altLang="sl-SI" sz="360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>
              <a:buFontTx/>
              <a:buNone/>
            </a:pPr>
            <a:endParaRPr lang="sl-SI" altLang="sl-SI"/>
          </a:p>
          <a:p>
            <a:pPr>
              <a:buFontTx/>
              <a:buNone/>
            </a:pPr>
            <a:endParaRPr lang="sl-SI" altLang="sl-SI"/>
          </a:p>
          <a:p>
            <a:pPr>
              <a:buFontTx/>
              <a:buNone/>
            </a:pPr>
            <a:endParaRPr lang="sl-SI" altLang="sl-SI"/>
          </a:p>
          <a:p>
            <a:pPr>
              <a:buFontTx/>
              <a:buNone/>
            </a:pPr>
            <a:endParaRPr lang="sl-SI" altLang="sl-SI"/>
          </a:p>
          <a:p>
            <a:pPr>
              <a:buFontTx/>
              <a:buNone/>
            </a:pPr>
            <a:endParaRPr lang="sl-SI" altLang="sl-SI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93433430-E6D5-40DF-9E11-E804C05A54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0"/>
            <a:ext cx="8785225" cy="6742113"/>
          </a:xfrm>
        </p:spPr>
        <p:txBody>
          <a:bodyPr/>
          <a:lstStyle/>
          <a:p>
            <a:pPr algn="ctr"/>
            <a:r>
              <a:rPr lang="sl-SI" altLang="sl-SI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Garamond" panose="02020404030301010803" pitchFamily="18" charset="0"/>
              </a:rPr>
              <a:t>Paragvaj, Brazilija, Argentina in Urugvaj </a:t>
            </a:r>
            <a:r>
              <a:rPr lang="sl-SI" altLang="sl-SI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Garamond" panose="02020404030301010803" pitchFamily="18" charset="0"/>
                <a:sym typeface="Wingdings" panose="05000000000000000000" pitchFamily="2" charset="2"/>
              </a:rPr>
              <a:t> redukcije,</a:t>
            </a:r>
          </a:p>
          <a:p>
            <a:pPr algn="ctr"/>
            <a:r>
              <a:rPr lang="sl-SI" altLang="sl-SI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Garamond" panose="02020404030301010803" pitchFamily="18" charset="0"/>
              </a:rPr>
              <a:t>t.i. Jezuitska država v Paragvaju je obstajala prek 150 let (1610-1767). </a:t>
            </a:r>
          </a:p>
        </p:txBody>
      </p:sp>
      <p:pic>
        <p:nvPicPr>
          <p:cNvPr id="8196" name="Picture 4" descr="800px-Jesuit_ruins_at_trinidad">
            <a:extLst>
              <a:ext uri="{FF2B5EF4-FFF2-40B4-BE49-F238E27FC236}">
                <a16:creationId xmlns:a16="http://schemas.microsoft.com/office/drawing/2014/main" id="{A47170C3-23CA-4F8C-8B48-4D64C6FAF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85"/>
          <a:stretch>
            <a:fillRect/>
          </a:stretch>
        </p:blipFill>
        <p:spPr bwMode="auto">
          <a:xfrm>
            <a:off x="323850" y="2276475"/>
            <a:ext cx="8497888" cy="444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79C7B021-9006-4668-9879-6C41EB1E46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404813"/>
            <a:ext cx="9036050" cy="59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Garamond" panose="02020404030301010803" pitchFamily="18" charset="0"/>
              </a:rPr>
              <a:t>Christoph Clavius: </a:t>
            </a:r>
          </a:p>
          <a:p>
            <a:pPr lvl="1">
              <a:lnSpc>
                <a:spcPct val="90000"/>
              </a:lnSpc>
            </a:pPr>
            <a:r>
              <a:rPr lang="sl-SI" altLang="sl-SI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Garamond" panose="02020404030301010803" pitchFamily="18" charset="0"/>
              </a:rPr>
              <a:t>reforma koledarja papeža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sl-SI" altLang="sl-SI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Garamond" panose="02020404030301010803" pitchFamily="18" charset="0"/>
              </a:rPr>
              <a:t>	Gregorja XIII (1582),</a:t>
            </a:r>
          </a:p>
          <a:p>
            <a:pPr lvl="1">
              <a:lnSpc>
                <a:spcPct val="90000"/>
              </a:lnSpc>
            </a:pPr>
            <a:r>
              <a:rPr lang="sl-SI" altLang="sl-SI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Garamond" panose="02020404030301010803" pitchFamily="18" charset="0"/>
              </a:rPr>
              <a:t>kraterji na Luni. </a:t>
            </a:r>
          </a:p>
          <a:p>
            <a:pPr>
              <a:lnSpc>
                <a:spcPct val="90000"/>
              </a:lnSpc>
            </a:pPr>
            <a:r>
              <a:rPr lang="sl-SI" altLang="sl-SI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Garamond" panose="02020404030301010803" pitchFamily="18" charset="0"/>
              </a:rPr>
              <a:t>Jezikoslovje:</a:t>
            </a:r>
          </a:p>
          <a:p>
            <a:pPr lvl="1">
              <a:lnSpc>
                <a:spcPct val="90000"/>
              </a:lnSpc>
            </a:pPr>
            <a:r>
              <a:rPr lang="sl-SI" altLang="sl-SI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Garamond" panose="02020404030301010803" pitchFamily="18" charset="0"/>
              </a:rPr>
              <a:t>prve slovnice za kitajščino,</a:t>
            </a:r>
          </a:p>
          <a:p>
            <a:pPr lvl="1">
              <a:lnSpc>
                <a:spcPct val="90000"/>
              </a:lnSpc>
            </a:pPr>
            <a:r>
              <a:rPr lang="sl-SI" altLang="sl-SI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Garamond" panose="02020404030301010803" pitchFamily="18" charset="0"/>
              </a:rPr>
              <a:t>študij sanskrta,</a:t>
            </a:r>
          </a:p>
          <a:p>
            <a:pPr lvl="1">
              <a:lnSpc>
                <a:spcPct val="90000"/>
              </a:lnSpc>
            </a:pPr>
            <a:r>
              <a:rPr lang="sl-SI" altLang="sl-SI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Garamond" panose="02020404030301010803" pitchFamily="18" charset="0"/>
              </a:rPr>
              <a:t>slovar izrazov, za vsa indijanska plemena. </a:t>
            </a:r>
          </a:p>
          <a:p>
            <a:pPr>
              <a:lnSpc>
                <a:spcPct val="90000"/>
              </a:lnSpc>
            </a:pPr>
            <a:r>
              <a:rPr lang="sl-SI" altLang="sl-SI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Garamond" panose="02020404030301010803" pitchFamily="18" charset="0"/>
              </a:rPr>
              <a:t>Athanasius Kircher: </a:t>
            </a:r>
          </a:p>
          <a:p>
            <a:pPr lvl="1">
              <a:lnSpc>
                <a:spcPct val="90000"/>
              </a:lnSpc>
            </a:pPr>
            <a:r>
              <a:rPr lang="sl-SI" altLang="sl-SI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Garamond" panose="02020404030301010803" pitchFamily="18" charset="0"/>
              </a:rPr>
              <a:t>"Laterna magica’’,</a:t>
            </a:r>
          </a:p>
          <a:p>
            <a:pPr lvl="1">
              <a:lnSpc>
                <a:spcPct val="90000"/>
              </a:lnSpc>
            </a:pPr>
            <a:r>
              <a:rPr lang="sl-SI" altLang="sl-SI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Garamond" panose="02020404030301010803" pitchFamily="18" charset="0"/>
              </a:rPr>
              <a:t>stroj za računanje,</a:t>
            </a:r>
          </a:p>
          <a:p>
            <a:pPr lvl="1">
              <a:lnSpc>
                <a:spcPct val="90000"/>
              </a:lnSpc>
            </a:pPr>
            <a:r>
              <a:rPr lang="sl-SI" altLang="sl-SI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  <a:latin typeface="Garamond" panose="02020404030301010803" pitchFamily="18" charset="0"/>
              </a:rPr>
              <a:t>merjenje temperature z živim srebrom.</a:t>
            </a:r>
          </a:p>
        </p:txBody>
      </p:sp>
      <p:pic>
        <p:nvPicPr>
          <p:cNvPr id="9220" name="Picture 4" descr="clavius-800">
            <a:extLst>
              <a:ext uri="{FF2B5EF4-FFF2-40B4-BE49-F238E27FC236}">
                <a16:creationId xmlns:a16="http://schemas.microsoft.com/office/drawing/2014/main" id="{DE331CF5-8245-4580-9D41-56D65B3AB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8913"/>
            <a:ext cx="230505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386px-Athanasius_Kircher">
            <a:extLst>
              <a:ext uri="{FF2B5EF4-FFF2-40B4-BE49-F238E27FC236}">
                <a16:creationId xmlns:a16="http://schemas.microsoft.com/office/drawing/2014/main" id="{893A112A-B75C-47D9-9335-9019F81E7E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3" t="6767" r="10083" b="14664"/>
          <a:stretch>
            <a:fillRect/>
          </a:stretch>
        </p:blipFill>
        <p:spPr bwMode="auto">
          <a:xfrm>
            <a:off x="7056438" y="3573463"/>
            <a:ext cx="2087562" cy="328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D8CB42E-400B-4EE5-8761-647435B07A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33413"/>
          </a:xfrm>
        </p:spPr>
        <p:txBody>
          <a:bodyPr/>
          <a:lstStyle/>
          <a:p>
            <a:r>
              <a:rPr lang="sl-SI" altLang="sl-SI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IZGON JEZUITOV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0A479DF-4B31-47CB-87CD-EC53DEB008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7338" y="620713"/>
            <a:ext cx="8856662" cy="59769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Očitki:</a:t>
            </a:r>
          </a:p>
          <a:p>
            <a:pPr lvl="1">
              <a:lnSpc>
                <a:spcPct val="80000"/>
              </a:lnSpc>
            </a:pP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prizanesljiva morala,</a:t>
            </a:r>
          </a:p>
          <a:p>
            <a:pPr lvl="1">
              <a:lnSpc>
                <a:spcPct val="80000"/>
              </a:lnSpc>
            </a:pP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slaboten in pristranski bog,</a:t>
            </a:r>
          </a:p>
          <a:p>
            <a:pPr lvl="1">
              <a:lnSpc>
                <a:spcPct val="80000"/>
              </a:lnSpc>
            </a:pP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preveč naj bi bili zapleteni v stvari tega sveta, na nebesa pa pozabljali,</a:t>
            </a:r>
          </a:p>
          <a:p>
            <a:pPr>
              <a:lnSpc>
                <a:spcPct val="80000"/>
              </a:lnSpc>
            </a:pPr>
            <a:r>
              <a:rPr lang="sl-SI" altLang="sl-SI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Prvi spopad: José de Carvalho e Mello sproži reformiranje Portugalske, pri čemer je nastopil zoper ovire državni oblasti,</a:t>
            </a:r>
          </a:p>
          <a:p>
            <a:pPr lvl="1">
              <a:lnSpc>
                <a:spcPct val="80000"/>
              </a:lnSpc>
            </a:pP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Jezuiti vpleteni v zaroto in izgnani.</a:t>
            </a:r>
          </a:p>
          <a:p>
            <a:pPr>
              <a:lnSpc>
                <a:spcPct val="80000"/>
              </a:lnSpc>
            </a:pPr>
            <a:r>
              <a:rPr lang="sl-SI" altLang="sl-SI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Francija: delo patra Berruyera z naslovom Historie du Peuple de Dieu (Zgodovina božjega ljudstva) </a:t>
            </a:r>
          </a:p>
          <a:p>
            <a:pPr lvl="1">
              <a:lnSpc>
                <a:spcPct val="80000"/>
              </a:lnSpc>
            </a:pP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18. novembra 1764 je kralj Francije izključil jezuite iz svojega kraljestva.</a:t>
            </a:r>
          </a:p>
          <a:p>
            <a:pPr>
              <a:lnSpc>
                <a:spcPct val="80000"/>
              </a:lnSpc>
            </a:pPr>
            <a:r>
              <a:rPr lang="sl-SI" altLang="sl-SI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1766: ljudska vstaja, imenovana upor klobukov, prestrašila kralja Karla III. </a:t>
            </a:r>
          </a:p>
          <a:p>
            <a:pPr lvl="1">
              <a:lnSpc>
                <a:spcPct val="80000"/>
              </a:lnSpc>
            </a:pP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pismo, ki je vključevalo zasedbo jezuitskih hiš in izgon iz dežele.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E030794-6EFC-4A2D-B922-4E9937B2C5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77875"/>
          </a:xfrm>
        </p:spPr>
        <p:txBody>
          <a:bodyPr/>
          <a:lstStyle/>
          <a:p>
            <a:r>
              <a:rPr lang="sl-SI" altLang="sl-SI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UKINITEV REDA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6744299-52CE-4AC3-92FC-7AD59B0AAF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981075"/>
            <a:ext cx="8928100" cy="2376488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sl-SI" altLang="sl-SI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Evropski vladarji pripravljalo nasilno ukinitev reda,</a:t>
            </a:r>
          </a:p>
          <a:p>
            <a:pPr algn="ctr">
              <a:lnSpc>
                <a:spcPct val="80000"/>
              </a:lnSpc>
            </a:pPr>
            <a:r>
              <a:rPr lang="sl-SI" altLang="sl-SI" sz="28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julij 1773: papež Klemens XIV podpiše dokument o ukinitvi Družbe Jezusove,</a:t>
            </a:r>
          </a:p>
          <a:p>
            <a:pPr lvl="1" algn="ctr">
              <a:lnSpc>
                <a:spcPct val="80000"/>
              </a:lnSpc>
            </a:pP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opozori na zasluge jezuitov pri širjenju vere, </a:t>
            </a:r>
          </a:p>
          <a:p>
            <a:pPr lvl="1" algn="ctr">
              <a:lnSpc>
                <a:spcPct val="80000"/>
              </a:lnSpc>
            </a:pPr>
            <a:r>
              <a:rPr lang="sl-SI" altLang="sl-SI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anose="02020404030301010803" pitchFamily="18" charset="0"/>
              </a:rPr>
              <a:t>povdari dolžnost, da zaradi miru in preprečitve prepirov in razdora znotraj Cerkve ukine jezuitski red.</a:t>
            </a:r>
          </a:p>
        </p:txBody>
      </p:sp>
      <p:pic>
        <p:nvPicPr>
          <p:cNvPr id="11268" name="Picture 4" descr="Jesuites_en_chine">
            <a:extLst>
              <a:ext uri="{FF2B5EF4-FFF2-40B4-BE49-F238E27FC236}">
                <a16:creationId xmlns:a16="http://schemas.microsoft.com/office/drawing/2014/main" id="{FF19A93E-2237-4023-86E8-E4AAABFE9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1" t="5267" r="6334" b="17545"/>
          <a:stretch>
            <a:fillRect/>
          </a:stretch>
        </p:blipFill>
        <p:spPr bwMode="auto">
          <a:xfrm>
            <a:off x="1619250" y="3141663"/>
            <a:ext cx="6049963" cy="3595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575</Words>
  <Application>Microsoft Office PowerPoint</Application>
  <PresentationFormat>On-screen Show (4:3)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Garamond</vt:lpstr>
      <vt:lpstr>Default Design</vt:lpstr>
      <vt:lpstr>JEZUITI</vt:lpstr>
      <vt:lpstr>UVOD</vt:lpstr>
      <vt:lpstr>ZGODOVINA</vt:lpstr>
      <vt:lpstr>ŠOLSTVO</vt:lpstr>
      <vt:lpstr>DOPRINOS DRUŽBI</vt:lpstr>
      <vt:lpstr>PowerPoint Presentation</vt:lpstr>
      <vt:lpstr>PowerPoint Presentation</vt:lpstr>
      <vt:lpstr>IZGON JEZUITOV</vt:lpstr>
      <vt:lpstr>UKINITEV REDA</vt:lpstr>
      <vt:lpstr>PowerPoint Presentation</vt:lpstr>
      <vt:lpstr>IGNACIJ LOJOLSKI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2019-06-03T09:15:18Z</dcterms:created>
  <dcterms:modified xsi:type="dcterms:W3CDTF">2019-06-03T09:15:18Z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