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A697200E-B2C2-45FD-A5F6-270B813581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FF30B0F8-A0B9-4520-99F0-6E4F445A4DA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5DA2AE-79C2-41DB-BC71-A86F531F487E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5F698DE4-9CBF-4BD6-8407-AD6E558030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1DBC007B-9176-4FBD-87F9-B04F2EF63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  <a:endParaRPr lang="en-US" noProof="0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D1CF1AA4-17E2-4766-8BFE-8D0C76AEC8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751E3C84-A03F-4C17-9A4C-A02728E073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7A76FDD-55FE-4069-B1A2-01DBB31503DF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grada stranske slike 1">
            <a:extLst>
              <a:ext uri="{FF2B5EF4-FFF2-40B4-BE49-F238E27FC236}">
                <a16:creationId xmlns:a16="http://schemas.microsoft.com/office/drawing/2014/main" id="{7066ACD3-7389-4035-888A-A76CC4773E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Ograda opomb 2">
            <a:extLst>
              <a:ext uri="{FF2B5EF4-FFF2-40B4-BE49-F238E27FC236}">
                <a16:creationId xmlns:a16="http://schemas.microsoft.com/office/drawing/2014/main" id="{39F17ED4-5FB1-4868-A2D8-BD923CE4D8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sl-SI"/>
              <a:t>Danes vam bom predstavila Karla Velikega.</a:t>
            </a:r>
          </a:p>
        </p:txBody>
      </p:sp>
      <p:sp>
        <p:nvSpPr>
          <p:cNvPr id="16388" name="Ograda številke diapozitiva 3">
            <a:extLst>
              <a:ext uri="{FF2B5EF4-FFF2-40B4-BE49-F238E27FC236}">
                <a16:creationId xmlns:a16="http://schemas.microsoft.com/office/drawing/2014/main" id="{0463E578-AE89-4BF3-BA1A-8462E8FB00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fld id="{3AEE6960-2AB5-4B9E-BF45-86FED8C5BEA4}" type="slidenum">
              <a:rPr lang="en-US" altLang="sl-SI">
                <a:latin typeface="Calibri" panose="020F0502020204030204" pitchFamily="34" charset="0"/>
              </a:rPr>
              <a:pPr/>
              <a:t>1</a:t>
            </a:fld>
            <a:endParaRPr lang="en-US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grada stranske slike 1">
            <a:extLst>
              <a:ext uri="{FF2B5EF4-FFF2-40B4-BE49-F238E27FC236}">
                <a16:creationId xmlns:a16="http://schemas.microsoft.com/office/drawing/2014/main" id="{2DF9E2AE-1FBA-4102-BE53-0D59546046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Ograda opomb 2">
            <a:extLst>
              <a:ext uri="{FF2B5EF4-FFF2-40B4-BE49-F238E27FC236}">
                <a16:creationId xmlns:a16="http://schemas.microsoft.com/office/drawing/2014/main" id="{A7D8C593-1250-453E-8A54-E9343A5064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sl-SI"/>
              <a:t>Karel Veliki je bil frankovski kralj</a:t>
            </a:r>
          </a:p>
        </p:txBody>
      </p:sp>
      <p:sp>
        <p:nvSpPr>
          <p:cNvPr id="17412" name="Ograda številke diapozitiva 3">
            <a:extLst>
              <a:ext uri="{FF2B5EF4-FFF2-40B4-BE49-F238E27FC236}">
                <a16:creationId xmlns:a16="http://schemas.microsoft.com/office/drawing/2014/main" id="{4E94B1C4-F06D-4369-BD4A-1D646B5069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fld id="{1D1A4518-CF20-47D5-BBFB-A1FD8281115F}" type="slidenum">
              <a:rPr lang="en-US" altLang="sl-SI">
                <a:latin typeface="Calibri" panose="020F0502020204030204" pitchFamily="34" charset="0"/>
              </a:rPr>
              <a:pPr/>
              <a:t>2</a:t>
            </a:fld>
            <a:endParaRPr lang="en-US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grada stranske slike 1">
            <a:extLst>
              <a:ext uri="{FF2B5EF4-FFF2-40B4-BE49-F238E27FC236}">
                <a16:creationId xmlns:a16="http://schemas.microsoft.com/office/drawing/2014/main" id="{797EAAB1-808A-411B-9C45-08DA42A53C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Ograda opomb 2">
            <a:extLst>
              <a:ext uri="{FF2B5EF4-FFF2-40B4-BE49-F238E27FC236}">
                <a16:creationId xmlns:a16="http://schemas.microsoft.com/office/drawing/2014/main" id="{DCC7DDF7-1993-414C-95E8-EF1201A316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altLang="sl-SI"/>
              <a:t>Šola zgodovina KAREL VELIKI 2.4 2015 predstavitev </a:t>
            </a:r>
            <a:endParaRPr lang="en-US" altLang="sl-SI"/>
          </a:p>
        </p:txBody>
      </p:sp>
      <p:sp>
        <p:nvSpPr>
          <p:cNvPr id="18436" name="Ograda številke diapozitiva 3">
            <a:extLst>
              <a:ext uri="{FF2B5EF4-FFF2-40B4-BE49-F238E27FC236}">
                <a16:creationId xmlns:a16="http://schemas.microsoft.com/office/drawing/2014/main" id="{BFC74D27-4065-4C74-B295-F7AEAD6F1D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fld id="{20372049-1F6B-4DC8-8544-09B88F6F0B40}" type="slidenum">
              <a:rPr lang="en-US" altLang="sl-SI">
                <a:latin typeface="Calibri" panose="020F0502020204030204" pitchFamily="34" charset="0"/>
              </a:rPr>
              <a:pPr/>
              <a:t>4</a:t>
            </a:fld>
            <a:endParaRPr lang="en-US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povezovalnik 7">
            <a:extLst>
              <a:ext uri="{FF2B5EF4-FFF2-40B4-BE49-F238E27FC236}">
                <a16:creationId xmlns:a16="http://schemas.microsoft.com/office/drawing/2014/main" id="{79BC8D2F-31BA-4A85-8494-F9F94AB39444}"/>
              </a:ext>
            </a:extLst>
          </p:cNvPr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en povezovalnik 12">
            <a:extLst>
              <a:ext uri="{FF2B5EF4-FFF2-40B4-BE49-F238E27FC236}">
                <a16:creationId xmlns:a16="http://schemas.microsoft.com/office/drawing/2014/main" id="{61EAB994-45AC-4EFB-BF3C-3E90C7958C83}"/>
              </a:ext>
            </a:extLst>
          </p:cNvPr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13">
            <a:extLst>
              <a:ext uri="{FF2B5EF4-FFF2-40B4-BE49-F238E27FC236}">
                <a16:creationId xmlns:a16="http://schemas.microsoft.com/office/drawing/2014/main" id="{D3D6F14F-74D9-4E2F-BFAD-7A74A93A6CDE}"/>
              </a:ext>
            </a:extLst>
          </p:cNvPr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Uredite slog podnaslova matrice</a:t>
            </a:r>
            <a:endParaRPr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7" name="Ograda datuma 14">
            <a:extLst>
              <a:ext uri="{FF2B5EF4-FFF2-40B4-BE49-F238E27FC236}">
                <a16:creationId xmlns:a16="http://schemas.microsoft.com/office/drawing/2014/main" id="{775BFA4B-B97F-4776-BFEF-704101AB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71DA8-3211-4815-A2CA-4A19ED82788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številke diapozitiva 15">
            <a:extLst>
              <a:ext uri="{FF2B5EF4-FFF2-40B4-BE49-F238E27FC236}">
                <a16:creationId xmlns:a16="http://schemas.microsoft.com/office/drawing/2014/main" id="{21AB088C-DFC1-43F8-B687-E298EBF5D1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CDF053-7DBD-463A-BD61-9429D08BFA5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Ograda noge 16">
            <a:extLst>
              <a:ext uri="{FF2B5EF4-FFF2-40B4-BE49-F238E27FC236}">
                <a16:creationId xmlns:a16="http://schemas.microsoft.com/office/drawing/2014/main" id="{26B17953-7C71-4372-9D84-8FD728A7EC5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737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49B4E172-879D-4D2E-AC59-83C037BF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1BA72-D1CE-4419-9917-52119851819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6024855B-EDAE-4263-9384-58A1E389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9D3854FC-2849-4CD3-B0E6-84961B7D9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5CC66-454E-4760-88A3-2EA9632C9B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174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18AEEDB0-372B-4D19-9DB0-37159A2F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727F-8D32-4AA2-B981-BCE66545159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DBE0025D-CF23-463D-AE18-EDEFAA431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6F8B206A-50FD-4226-8A03-B0CE7285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B4BD6-96D1-4059-A615-B46718FEDA9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6550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vsebin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780304F3-16D6-466A-8A6F-B81BDE093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C1C74-3701-41B4-BEF0-4F46E4E14A5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8D67CEA4-FB46-4F81-BDFC-233BD8C9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7012D3BC-B8DD-4ACB-A07C-B24F26019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02D28-A065-4169-8AFE-516267572EF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0829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povezovalnik 6">
            <a:extLst>
              <a:ext uri="{FF2B5EF4-FFF2-40B4-BE49-F238E27FC236}">
                <a16:creationId xmlns:a16="http://schemas.microsoft.com/office/drawing/2014/main" id="{C078841A-B1E4-4B06-80F9-E17A57CA984D}"/>
              </a:ext>
            </a:extLst>
          </p:cNvPr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480DCCF5-DB49-486A-823F-8E3549B91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24FC4-FA6A-45BB-9B40-4ACD67BDDBA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17C73312-0C43-4E92-B5ED-01AC0794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06330247-44A3-4BEA-A0E2-325BD14D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5315E-EB93-4C54-BF72-2923A4884F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895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23">
            <a:extLst>
              <a:ext uri="{FF2B5EF4-FFF2-40B4-BE49-F238E27FC236}">
                <a16:creationId xmlns:a16="http://schemas.microsoft.com/office/drawing/2014/main" id="{003BA482-F483-414E-A782-64B4EBAB2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E509-FE52-4C07-9ADA-13FBBACA8AF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9">
            <a:extLst>
              <a:ext uri="{FF2B5EF4-FFF2-40B4-BE49-F238E27FC236}">
                <a16:creationId xmlns:a16="http://schemas.microsoft.com/office/drawing/2014/main" id="{7DD659EA-1E96-4C13-AE89-DE51A930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1">
            <a:extLst>
              <a:ext uri="{FF2B5EF4-FFF2-40B4-BE49-F238E27FC236}">
                <a16:creationId xmlns:a16="http://schemas.microsoft.com/office/drawing/2014/main" id="{0FBEEB23-A20F-4B50-9C9E-FE17A157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4C382-26A0-4CF1-BDDD-8757EDD2939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1915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ven povezovalnik 9">
            <a:extLst>
              <a:ext uri="{FF2B5EF4-FFF2-40B4-BE49-F238E27FC236}">
                <a16:creationId xmlns:a16="http://schemas.microsoft.com/office/drawing/2014/main" id="{2AAA56C3-96A4-4EC7-92F2-232E659DF261}"/>
              </a:ext>
            </a:extLst>
          </p:cNvPr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povezovalnik 16">
            <a:extLst>
              <a:ext uri="{FF2B5EF4-FFF2-40B4-BE49-F238E27FC236}">
                <a16:creationId xmlns:a16="http://schemas.microsoft.com/office/drawing/2014/main" id="{41DBC415-8885-4A19-9E97-B19E4E2BDB89}"/>
              </a:ext>
            </a:extLst>
          </p:cNvPr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2" name="Ograda vsebin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4" name="Ograda vsebin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3700902A-5A06-4A63-9508-128036B00D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BFC3CB-4306-4ED9-AC1A-C095CE2BFB5E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Ograda noge 7">
            <a:extLst>
              <a:ext uri="{FF2B5EF4-FFF2-40B4-BE49-F238E27FC236}">
                <a16:creationId xmlns:a16="http://schemas.microsoft.com/office/drawing/2014/main" id="{4374EE8E-CE82-4EC7-ACCF-512BEB363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datuma 6">
            <a:extLst>
              <a:ext uri="{FF2B5EF4-FFF2-40B4-BE49-F238E27FC236}">
                <a16:creationId xmlns:a16="http://schemas.microsoft.com/office/drawing/2014/main" id="{A9A7A542-3499-4D76-AE84-C5C643FCECE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27AC7-E9C2-4456-9A8C-6D9F39E67CA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1375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23">
            <a:extLst>
              <a:ext uri="{FF2B5EF4-FFF2-40B4-BE49-F238E27FC236}">
                <a16:creationId xmlns:a16="http://schemas.microsoft.com/office/drawing/2014/main" id="{511DB3CB-4BA7-48AA-AF87-7F08DF136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8500-35E7-4092-9B51-53D81ACF9D6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9">
            <a:extLst>
              <a:ext uri="{FF2B5EF4-FFF2-40B4-BE49-F238E27FC236}">
                <a16:creationId xmlns:a16="http://schemas.microsoft.com/office/drawing/2014/main" id="{F8EF3B00-3274-4BA4-9F52-27294BB0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1">
            <a:extLst>
              <a:ext uri="{FF2B5EF4-FFF2-40B4-BE49-F238E27FC236}">
                <a16:creationId xmlns:a16="http://schemas.microsoft.com/office/drawing/2014/main" id="{E3D9117D-34FC-4D98-BDD8-2BB1E2DF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E5974-7CE2-4243-97B8-F290B038076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6389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23">
            <a:extLst>
              <a:ext uri="{FF2B5EF4-FFF2-40B4-BE49-F238E27FC236}">
                <a16:creationId xmlns:a16="http://schemas.microsoft.com/office/drawing/2014/main" id="{906C3726-196A-4E10-A46F-86CA66F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80E55-7233-425D-A84A-7066547FB28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9">
            <a:extLst>
              <a:ext uri="{FF2B5EF4-FFF2-40B4-BE49-F238E27FC236}">
                <a16:creationId xmlns:a16="http://schemas.microsoft.com/office/drawing/2014/main" id="{20B55742-1F27-4032-AAD6-8586E3DB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1">
            <a:extLst>
              <a:ext uri="{FF2B5EF4-FFF2-40B4-BE49-F238E27FC236}">
                <a16:creationId xmlns:a16="http://schemas.microsoft.com/office/drawing/2014/main" id="{5AAB97D3-26D2-4345-A260-7D900B3D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501C0-4917-4382-A4AD-CDB98243723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928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grada vsebin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526A874F-429B-49CA-8EDF-3E45D0589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2DA99-447C-4DE4-ABF3-25B3E449AD8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93167A78-26BE-4197-A657-044829966B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AFC3DD-AF06-4C22-BB29-54EC1E13696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D5690F42-6083-429C-8D92-13E0946512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000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642386E2-BCDE-49A0-B1BD-FC6CF1B53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9BDEF-41DB-4B21-A8B8-63F3D82A0B2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B68C58A7-6561-4943-A459-E16C921069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75F388-59C2-41BF-9B1B-B6967F99B36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5085F1D4-6632-4116-BC31-C477AD102A5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860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besedila 8">
            <a:extLst>
              <a:ext uri="{FF2B5EF4-FFF2-40B4-BE49-F238E27FC236}">
                <a16:creationId xmlns:a16="http://schemas.microsoft.com/office/drawing/2014/main" id="{31D814AC-DA4A-4F09-BEAB-225001A4E9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24" name="Ograda datuma 23">
            <a:extLst>
              <a:ext uri="{FF2B5EF4-FFF2-40B4-BE49-F238E27FC236}">
                <a16:creationId xmlns:a16="http://schemas.microsoft.com/office/drawing/2014/main" id="{DC5C2D3B-0188-41B6-93B2-4CDB4E272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155484-0E56-4200-85F2-6FAA393A885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Ograda noge 9">
            <a:extLst>
              <a:ext uri="{FF2B5EF4-FFF2-40B4-BE49-F238E27FC236}">
                <a16:creationId xmlns:a16="http://schemas.microsoft.com/office/drawing/2014/main" id="{02A3124C-A284-4FAA-93AB-3E14A3C44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Ograda številke diapozitiva 21">
            <a:extLst>
              <a:ext uri="{FF2B5EF4-FFF2-40B4-BE49-F238E27FC236}">
                <a16:creationId xmlns:a16="http://schemas.microsoft.com/office/drawing/2014/main" id="{8764D806-BCA3-4CC3-825F-E4E9E080B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fld id="{0B50B5F6-327D-41BA-B0E8-F3B6929BF79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Ograda naslova 4">
            <a:extLst>
              <a:ext uri="{FF2B5EF4-FFF2-40B4-BE49-F238E27FC236}">
                <a16:creationId xmlns:a16="http://schemas.microsoft.com/office/drawing/2014/main" id="{8B9F3DA2-002A-4866-9B81-D07444CE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l-SI"/>
              <a:t>Uredite slog naslova matrice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1" r:id="rId2"/>
    <p:sldLayoutId id="2147483708" r:id="rId3"/>
    <p:sldLayoutId id="2147483702" r:id="rId4"/>
    <p:sldLayoutId id="2147483709" r:id="rId5"/>
    <p:sldLayoutId id="2147483703" r:id="rId6"/>
    <p:sldLayoutId id="2147483704" r:id="rId7"/>
    <p:sldLayoutId id="2147483710" r:id="rId8"/>
    <p:sldLayoutId id="2147483711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enskenovice.si/novice/svet/karel-veliki-prvi-evropski-vladar-umrl-pred-1200-leti" TargetMode="External"/><Relationship Id="rId2" Type="http://schemas.openxmlformats.org/officeDocument/2006/relationships/hyperlink" Target="http://sl.wikipedia.org/wiki/Karel_Velik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.wikipedia.org/wiki/Frankovsko_cesarstv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538A9C6-ACF2-415C-B030-9B51D81EC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3644900"/>
            <a:ext cx="8305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Zgodovina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F5C8B7-D9EB-4348-9655-87B4A4CFD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z="9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KAREL VELIKI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21F25C71-AA3E-4CFC-910D-6187953D4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Frankovski kralj</a:t>
            </a:r>
          </a:p>
          <a:p>
            <a:r>
              <a:rPr lang="sl-SI" altLang="sl-SI"/>
              <a:t>Iz dinastije Karolingov</a:t>
            </a:r>
          </a:p>
          <a:p>
            <a:r>
              <a:rPr lang="sl-SI" altLang="sl-SI"/>
              <a:t>Leta 800 papež okrona Karla za cesarja</a:t>
            </a:r>
          </a:p>
          <a:p>
            <a:r>
              <a:rPr lang="sl-SI" altLang="sl-SI"/>
              <a:t>Osvoji velik del Z Evrope, širi državo proti V</a:t>
            </a:r>
          </a:p>
          <a:p>
            <a:r>
              <a:rPr lang="sl-SI" altLang="sl-SI"/>
              <a:t>Širi krščanstvo z osvojitvijo drugih ozemelj</a:t>
            </a:r>
          </a:p>
          <a:p>
            <a:r>
              <a:rPr lang="sl-SI" altLang="sl-SI"/>
              <a:t>Podpiral gradnjo, kulturo</a:t>
            </a:r>
          </a:p>
          <a:p>
            <a:r>
              <a:rPr lang="sl-SI" altLang="sl-SI"/>
              <a:t>Miroljuben vladar</a:t>
            </a:r>
            <a:endParaRPr lang="en-US" altLang="sl-SI"/>
          </a:p>
          <a:p>
            <a:r>
              <a:rPr lang="en-US" altLang="sl-SI"/>
              <a:t>Velik 1,98 cm</a:t>
            </a:r>
            <a:endParaRPr lang="sl-SI" altLang="sl-SI"/>
          </a:p>
          <a:p>
            <a:endParaRPr lang="sl-SI" altLang="sl-SI"/>
          </a:p>
          <a:p>
            <a:endParaRPr lang="en-US" altLang="sl-SI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2DC832-B6B5-480D-82DE-7647A4E7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/>
              <a:t>KAREL VELIKI</a:t>
            </a:r>
            <a:endParaRPr/>
          </a:p>
        </p:txBody>
      </p:sp>
      <p:pic>
        <p:nvPicPr>
          <p:cNvPr id="8196" name="Picture 2">
            <a:extLst>
              <a:ext uri="{FF2B5EF4-FFF2-40B4-BE49-F238E27FC236}">
                <a16:creationId xmlns:a16="http://schemas.microsoft.com/office/drawing/2014/main" id="{6B6A28E7-1495-4902-82D7-B9A21DC11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860800"/>
            <a:ext cx="1943100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935B1D45-3F2C-46BC-ACAE-5FDB4E796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/>
              <a:t>V srednjem veku država pripadala vladarju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/>
              <a:t>Leta 843 se razdeli na:- zahodni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                                         - srednji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                                         - vzhodni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/>
              <a:t>Podoba Evrope se je spreminjala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CF9B0E8B-2E47-41B8-8345-533389B6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/>
              <a:t>ZAMETKI FRANCIJE, NEMČIJE, ITALIJE</a:t>
            </a:r>
            <a:endParaRPr/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2F202E95-BD1D-4C56-AB3E-7F6E006E7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860800"/>
            <a:ext cx="3217863" cy="234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grada vsebine 1">
            <a:extLst>
              <a:ext uri="{FF2B5EF4-FFF2-40B4-BE49-F238E27FC236}">
                <a16:creationId xmlns:a16="http://schemas.microsoft.com/office/drawing/2014/main" id="{B6E292EC-38F6-4040-80ED-B04BEAC7D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l-SI"/>
              <a:t>Osvajanja dobila pečat misijonskih pohodov </a:t>
            </a:r>
          </a:p>
          <a:p>
            <a:r>
              <a:rPr lang="en-US" altLang="sl-SI"/>
              <a:t>Silo združil z vero</a:t>
            </a:r>
          </a:p>
          <a:p>
            <a:r>
              <a:rPr lang="en-US" altLang="sl-SI"/>
              <a:t>Karel grmel, naj vsak prebivalec zna latinski očenaš</a:t>
            </a:r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C5ED901F-B488-43F7-83A6-4B7A7CA7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t>OBRISI NOVE EVROPE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AEC89D07-8EF1-4128-8492-A95A76B46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tleh</a:t>
            </a:r>
            <a:r>
              <a:rPr lang="en-US" dirty="0"/>
              <a:t> </a:t>
            </a:r>
            <a:r>
              <a:rPr lang="en-US" dirty="0" err="1"/>
              <a:t>zahodnorimskega</a:t>
            </a:r>
            <a:r>
              <a:rPr lang="en-US" dirty="0"/>
              <a:t> </a:t>
            </a:r>
            <a:r>
              <a:rPr lang="en-US" dirty="0" err="1"/>
              <a:t>cesarstva</a:t>
            </a:r>
            <a:r>
              <a:rPr lang="en-US" dirty="0"/>
              <a:t>  (</a:t>
            </a:r>
            <a:r>
              <a:rPr lang="en-US" dirty="0" err="1"/>
              <a:t>današnja</a:t>
            </a:r>
            <a:r>
              <a:rPr lang="en-US" dirty="0"/>
              <a:t> </a:t>
            </a:r>
            <a:r>
              <a:rPr lang="en-US" dirty="0" err="1"/>
              <a:t>Francija</a:t>
            </a:r>
            <a:r>
              <a:rPr lang="en-US" dirty="0"/>
              <a:t>, </a:t>
            </a:r>
            <a:r>
              <a:rPr lang="en-US" dirty="0" err="1"/>
              <a:t>Švica</a:t>
            </a:r>
            <a:r>
              <a:rPr lang="en-US" dirty="0"/>
              <a:t>, </a:t>
            </a:r>
            <a:r>
              <a:rPr lang="en-US" dirty="0" err="1"/>
              <a:t>Beneluks</a:t>
            </a:r>
            <a:r>
              <a:rPr lang="en-US" dirty="0"/>
              <a:t> in </a:t>
            </a:r>
            <a:r>
              <a:rPr lang="en-US" dirty="0" err="1"/>
              <a:t>zahodna</a:t>
            </a:r>
            <a:r>
              <a:rPr lang="en-US" dirty="0"/>
              <a:t> </a:t>
            </a:r>
            <a:r>
              <a:rPr lang="en-US" dirty="0" err="1"/>
              <a:t>Nemčija</a:t>
            </a:r>
            <a:r>
              <a:rPr lang="en-US" dirty="0"/>
              <a:t>) (</a:t>
            </a:r>
            <a:r>
              <a:rPr lang="en-US" dirty="0" err="1"/>
              <a:t>Beneluks</a:t>
            </a:r>
            <a:r>
              <a:rPr lang="en-US" dirty="0"/>
              <a:t> = </a:t>
            </a:r>
            <a:r>
              <a:rPr lang="en-US" dirty="0" err="1"/>
              <a:t>Nizozemska</a:t>
            </a:r>
            <a:r>
              <a:rPr lang="en-US" dirty="0"/>
              <a:t> + </a:t>
            </a:r>
            <a:r>
              <a:rPr lang="en-US" dirty="0" err="1"/>
              <a:t>Belgija</a:t>
            </a:r>
            <a:r>
              <a:rPr lang="en-US" dirty="0"/>
              <a:t> + </a:t>
            </a:r>
            <a:r>
              <a:rPr lang="en-US" dirty="0" err="1"/>
              <a:t>Luksemburg</a:t>
            </a:r>
            <a:r>
              <a:rPr lang="en-US" dirty="0"/>
              <a:t>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/>
              <a:t>Država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razdeljena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grofije</a:t>
            </a:r>
            <a:r>
              <a:rPr lang="en-US" dirty="0"/>
              <a:t> (200)                                 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in </a:t>
            </a:r>
            <a:r>
              <a:rPr lang="en-US" dirty="0" err="1"/>
              <a:t>mejne</a:t>
            </a:r>
            <a:r>
              <a:rPr lang="en-US" dirty="0"/>
              <a:t> </a:t>
            </a:r>
            <a:r>
              <a:rPr lang="en-US" dirty="0" err="1"/>
              <a:t>grofije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marke</a:t>
            </a:r>
            <a:r>
              <a:rPr lang="en-US" dirty="0"/>
              <a:t> (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jih</a:t>
            </a:r>
            <a:r>
              <a:rPr lang="en-US" dirty="0"/>
              <a:t> je                                          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</a:t>
            </a:r>
            <a:r>
              <a:rPr lang="en-US" dirty="0" err="1"/>
              <a:t>upravljala</a:t>
            </a:r>
            <a:r>
              <a:rPr lang="en-US" dirty="0"/>
              <a:t> </a:t>
            </a:r>
            <a:r>
              <a:rPr lang="en-US" dirty="0" err="1"/>
              <a:t>vojska</a:t>
            </a:r>
            <a:r>
              <a:rPr lang="en-US" dirty="0"/>
              <a:t>), </a:t>
            </a:r>
            <a:r>
              <a:rPr lang="en-US" dirty="0" err="1"/>
              <a:t>vendar</a:t>
            </a:r>
            <a:r>
              <a:rPr lang="en-US" dirty="0"/>
              <a:t> so se </a:t>
            </a:r>
            <a:r>
              <a:rPr lang="en-US" dirty="0" err="1"/>
              <a:t>meje</a:t>
            </a:r>
            <a:r>
              <a:rPr lang="en-US" dirty="0"/>
              <a:t>                                      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spreminjale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8BB7A742-4C45-496D-8DD1-BFA702E6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t>FRANKOVSKA DRŽAVA </a:t>
            </a:r>
          </a:p>
        </p:txBody>
      </p:sp>
      <p:pic>
        <p:nvPicPr>
          <p:cNvPr id="11268" name="Picture 2">
            <a:extLst>
              <a:ext uri="{FF2B5EF4-FFF2-40B4-BE49-F238E27FC236}">
                <a16:creationId xmlns:a16="http://schemas.microsoft.com/office/drawing/2014/main" id="{0F7ACB99-63D6-4066-9923-90E48339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781300"/>
            <a:ext cx="2263775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471BDD81-449C-4056-ABB1-7DCBC8227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/>
              <a:t>Kosti</a:t>
            </a:r>
            <a:r>
              <a:rPr lang="en-US" dirty="0"/>
              <a:t> </a:t>
            </a:r>
            <a:r>
              <a:rPr lang="en-US" dirty="0" err="1"/>
              <a:t>verjetno</a:t>
            </a:r>
            <a:r>
              <a:rPr lang="en-US" dirty="0"/>
              <a:t> </a:t>
            </a:r>
            <a:r>
              <a:rPr lang="en-US" dirty="0" err="1"/>
              <a:t>Karlove</a:t>
            </a:r>
            <a:r>
              <a:rPr lang="en-US" dirty="0"/>
              <a:t>: Po </a:t>
            </a:r>
            <a:r>
              <a:rPr lang="en-US" dirty="0" err="1"/>
              <a:t>skoraj</a:t>
            </a:r>
            <a:r>
              <a:rPr lang="en-US" dirty="0"/>
              <a:t> 26 </a:t>
            </a:r>
            <a:r>
              <a:rPr lang="en-US" dirty="0" err="1"/>
              <a:t>letih</a:t>
            </a:r>
            <a:r>
              <a:rPr lang="en-US" dirty="0"/>
              <a:t> </a:t>
            </a:r>
            <a:r>
              <a:rPr lang="en-US" dirty="0" err="1"/>
              <a:t>raziskovanja</a:t>
            </a:r>
            <a:r>
              <a:rPr lang="en-US" dirty="0"/>
              <a:t> in 1200 let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 Karla </a:t>
            </a:r>
            <a:r>
              <a:rPr lang="en-US" dirty="0" err="1"/>
              <a:t>Velikega</a:t>
            </a:r>
            <a:r>
              <a:rPr lang="en-US" dirty="0"/>
              <a:t> so </a:t>
            </a:r>
            <a:r>
              <a:rPr lang="en-US" dirty="0" err="1"/>
              <a:t>nemški</a:t>
            </a:r>
            <a:r>
              <a:rPr lang="en-US" dirty="0"/>
              <a:t> </a:t>
            </a:r>
            <a:r>
              <a:rPr lang="en-US" dirty="0" err="1"/>
              <a:t>znanstveniki</a:t>
            </a:r>
            <a:r>
              <a:rPr lang="en-US" dirty="0"/>
              <a:t> </a:t>
            </a:r>
            <a:r>
              <a:rPr lang="en-US" dirty="0" err="1"/>
              <a:t>sporočili</a:t>
            </a:r>
            <a:r>
              <a:rPr lang="en-US" dirty="0"/>
              <a:t>, da so </a:t>
            </a:r>
            <a:r>
              <a:rPr lang="en-US" dirty="0" err="1"/>
              <a:t>kosti</a:t>
            </a:r>
            <a:r>
              <a:rPr lang="en-US" dirty="0"/>
              <a:t> v </a:t>
            </a:r>
            <a:r>
              <a:rPr lang="en-US" dirty="0" err="1"/>
              <a:t>aachenski</a:t>
            </a:r>
            <a:r>
              <a:rPr lang="en-US" dirty="0"/>
              <a:t> </a:t>
            </a:r>
            <a:r>
              <a:rPr lang="en-US" dirty="0" err="1"/>
              <a:t>katedrali</a:t>
            </a:r>
            <a:r>
              <a:rPr lang="en-US" dirty="0"/>
              <a:t> </a:t>
            </a:r>
            <a:r>
              <a:rPr lang="en-US" dirty="0" err="1"/>
              <a:t>najverjetneje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. </a:t>
            </a:r>
            <a:r>
              <a:rPr lang="en-US" dirty="0" err="1"/>
              <a:t>Sarkofag</a:t>
            </a:r>
            <a:r>
              <a:rPr lang="en-US" dirty="0"/>
              <a:t> s 94 </a:t>
            </a:r>
            <a:r>
              <a:rPr lang="en-US" dirty="0" err="1"/>
              <a:t>kostmi</a:t>
            </a:r>
            <a:r>
              <a:rPr lang="en-US" dirty="0"/>
              <a:t> in </a:t>
            </a:r>
            <a:r>
              <a:rPr lang="en-US" dirty="0" err="1"/>
              <a:t>delčki</a:t>
            </a:r>
            <a:r>
              <a:rPr lang="en-US" dirty="0"/>
              <a:t> </a:t>
            </a:r>
            <a:r>
              <a:rPr lang="en-US" dirty="0" err="1"/>
              <a:t>kosti</a:t>
            </a:r>
            <a:r>
              <a:rPr lang="en-US" dirty="0"/>
              <a:t> so </a:t>
            </a:r>
            <a:r>
              <a:rPr lang="en-US" dirty="0" err="1"/>
              <a:t>odprli</a:t>
            </a:r>
            <a:r>
              <a:rPr lang="en-US" dirty="0"/>
              <a:t> </a:t>
            </a:r>
            <a:r>
              <a:rPr lang="en-US" dirty="0" err="1"/>
              <a:t>leta</a:t>
            </a:r>
            <a:r>
              <a:rPr lang="en-US" dirty="0"/>
              <a:t> 1988, </a:t>
            </a:r>
            <a:r>
              <a:rPr lang="en-US" dirty="0" err="1"/>
              <a:t>sredi</a:t>
            </a:r>
            <a:r>
              <a:rPr lang="en-US" dirty="0"/>
              <a:t> </a:t>
            </a:r>
            <a:r>
              <a:rPr lang="en-US" dirty="0" err="1"/>
              <a:t>tega</a:t>
            </a:r>
            <a:r>
              <a:rPr lang="en-US" dirty="0"/>
              <a:t> </a:t>
            </a:r>
            <a:r>
              <a:rPr lang="en-US" dirty="0" err="1"/>
              <a:t>tedna</a:t>
            </a:r>
            <a:r>
              <a:rPr lang="en-US" dirty="0"/>
              <a:t> pa </a:t>
            </a:r>
            <a:r>
              <a:rPr lang="en-US" dirty="0" err="1"/>
              <a:t>predstavili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izsledke</a:t>
            </a:r>
            <a:r>
              <a:rPr lang="en-US" dirty="0"/>
              <a:t>. </a:t>
            </a:r>
            <a:r>
              <a:rPr lang="en-US" dirty="0" err="1"/>
              <a:t>Profesor</a:t>
            </a:r>
            <a:r>
              <a:rPr lang="en-US" dirty="0"/>
              <a:t> </a:t>
            </a:r>
            <a:r>
              <a:rPr lang="en-US" dirty="0" err="1"/>
              <a:t>FrankRühli</a:t>
            </a:r>
            <a:r>
              <a:rPr lang="en-US" dirty="0"/>
              <a:t> je </a:t>
            </a:r>
            <a:r>
              <a:rPr lang="en-US" dirty="0" err="1"/>
              <a:t>dejal</a:t>
            </a:r>
            <a:r>
              <a:rPr lang="en-US" dirty="0"/>
              <a:t>: »Z </a:t>
            </a:r>
            <a:r>
              <a:rPr lang="en-US" dirty="0" err="1"/>
              <a:t>veliko</a:t>
            </a:r>
            <a:r>
              <a:rPr lang="en-US" dirty="0"/>
              <a:t> </a:t>
            </a:r>
            <a:r>
              <a:rPr lang="en-US" dirty="0" err="1"/>
              <a:t>gotovostjo</a:t>
            </a:r>
            <a:r>
              <a:rPr lang="en-US" dirty="0"/>
              <a:t>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rečemo</a:t>
            </a:r>
            <a:r>
              <a:rPr lang="en-US" dirty="0"/>
              <a:t>, da je </a:t>
            </a:r>
            <a:r>
              <a:rPr lang="en-US" dirty="0" err="1"/>
              <a:t>skelet</a:t>
            </a:r>
            <a:r>
              <a:rPr lang="en-US" dirty="0"/>
              <a:t> </a:t>
            </a:r>
            <a:r>
              <a:rPr lang="en-US" dirty="0" err="1"/>
              <a:t>Karlov</a:t>
            </a:r>
            <a:r>
              <a:rPr lang="en-US" dirty="0"/>
              <a:t>.« Na </a:t>
            </a:r>
            <a:r>
              <a:rPr lang="en-US" dirty="0" err="1"/>
              <a:t>podlagi</a:t>
            </a:r>
            <a:r>
              <a:rPr lang="en-US" dirty="0"/>
              <a:t> </a:t>
            </a:r>
            <a:r>
              <a:rPr lang="en-US" dirty="0" err="1"/>
              <a:t>dolžine</a:t>
            </a:r>
            <a:r>
              <a:rPr lang="en-US" dirty="0"/>
              <a:t> </a:t>
            </a:r>
            <a:r>
              <a:rPr lang="en-US" dirty="0" err="1"/>
              <a:t>nadlahtnice</a:t>
            </a:r>
            <a:r>
              <a:rPr lang="en-US" dirty="0"/>
              <a:t>, </a:t>
            </a:r>
            <a:r>
              <a:rPr lang="en-US" dirty="0" err="1"/>
              <a:t>stegna</a:t>
            </a:r>
            <a:r>
              <a:rPr lang="en-US" dirty="0"/>
              <a:t> in </a:t>
            </a:r>
            <a:r>
              <a:rPr lang="en-US" dirty="0" err="1"/>
              <a:t>golenice</a:t>
            </a:r>
            <a:r>
              <a:rPr lang="en-US" dirty="0"/>
              <a:t> so </a:t>
            </a:r>
            <a:r>
              <a:rPr lang="en-US" dirty="0" err="1"/>
              <a:t>znanstveniki</a:t>
            </a:r>
            <a:r>
              <a:rPr lang="en-US" dirty="0"/>
              <a:t> </a:t>
            </a:r>
            <a:r>
              <a:rPr lang="en-US" dirty="0" err="1"/>
              <a:t>sestavili</a:t>
            </a:r>
            <a:r>
              <a:rPr lang="en-US" dirty="0"/>
              <a:t> </a:t>
            </a:r>
            <a:r>
              <a:rPr lang="en-US" dirty="0" err="1"/>
              <a:t>sliko</a:t>
            </a:r>
            <a:r>
              <a:rPr lang="en-US" dirty="0"/>
              <a:t> </a:t>
            </a:r>
            <a:r>
              <a:rPr lang="en-US" dirty="0" err="1"/>
              <a:t>moškega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ustreza</a:t>
            </a:r>
            <a:r>
              <a:rPr lang="en-US" dirty="0"/>
              <a:t> </a:t>
            </a:r>
            <a:r>
              <a:rPr lang="en-US" dirty="0" err="1"/>
              <a:t>Karlovemu</a:t>
            </a:r>
            <a:r>
              <a:rPr lang="en-US" dirty="0"/>
              <a:t> </a:t>
            </a:r>
            <a:r>
              <a:rPr lang="en-US" dirty="0" err="1"/>
              <a:t>opisu</a:t>
            </a:r>
            <a:r>
              <a:rPr lang="en-US" dirty="0"/>
              <a:t>.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74A220B0-D6C4-4DE9-9805-50EDE4EB4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t>ZGODOVINA</a:t>
            </a:r>
          </a:p>
        </p:txBody>
      </p:sp>
      <p:pic>
        <p:nvPicPr>
          <p:cNvPr id="12292" name="Picture 2">
            <a:extLst>
              <a:ext uri="{FF2B5EF4-FFF2-40B4-BE49-F238E27FC236}">
                <a16:creationId xmlns:a16="http://schemas.microsoft.com/office/drawing/2014/main" id="{4F257C5D-4883-458A-BB0A-ECB047173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0"/>
            <a:ext cx="1655762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E4840FEB-2A0D-4D26-B18A-3874EFD3A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meri</a:t>
            </a:r>
            <a:r>
              <a:rPr lang="en-US" dirty="0"/>
              <a:t> Karel </a:t>
            </a:r>
            <a:r>
              <a:rPr lang="en-US" dirty="0" err="1"/>
              <a:t>Veliki</a:t>
            </a:r>
            <a:r>
              <a:rPr lang="en-US" dirty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/>
              <a:t>Kdaj</a:t>
            </a:r>
            <a:r>
              <a:rPr lang="en-US" dirty="0"/>
              <a:t> </a:t>
            </a:r>
            <a:r>
              <a:rPr lang="en-US" dirty="0" err="1"/>
              <a:t>pape</a:t>
            </a:r>
            <a:r>
              <a:rPr lang="en-US" dirty="0"/>
              <a:t> </a:t>
            </a:r>
            <a:r>
              <a:rPr lang="en-US" dirty="0" err="1"/>
              <a:t>okrona</a:t>
            </a:r>
            <a:r>
              <a:rPr lang="en-US" dirty="0"/>
              <a:t> Karla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cesarja</a:t>
            </a:r>
            <a:r>
              <a:rPr lang="en-US" dirty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/>
              <a:t>Komu</a:t>
            </a:r>
            <a:r>
              <a:rPr lang="en-US" dirty="0"/>
              <a:t> je v </a:t>
            </a:r>
            <a:r>
              <a:rPr lang="en-US" dirty="0" err="1"/>
              <a:t>srednjem</a:t>
            </a:r>
            <a:r>
              <a:rPr lang="en-US" dirty="0"/>
              <a:t> </a:t>
            </a:r>
            <a:r>
              <a:rPr lang="en-US" dirty="0" err="1"/>
              <a:t>veku</a:t>
            </a:r>
            <a:r>
              <a:rPr lang="en-US" dirty="0"/>
              <a:t> </a:t>
            </a:r>
            <a:r>
              <a:rPr lang="en-US" dirty="0" err="1"/>
              <a:t>pripadala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/>
              <a:t>Kaj</a:t>
            </a:r>
            <a:r>
              <a:rPr lang="en-US" dirty="0"/>
              <a:t> je </a:t>
            </a:r>
            <a:r>
              <a:rPr lang="en-US" dirty="0" err="1"/>
              <a:t>dobilo</a:t>
            </a:r>
            <a:r>
              <a:rPr lang="en-US" dirty="0"/>
              <a:t> </a:t>
            </a:r>
            <a:r>
              <a:rPr lang="en-US" dirty="0" err="1"/>
              <a:t>osvajanje</a:t>
            </a:r>
            <a:r>
              <a:rPr lang="en-US" dirty="0"/>
              <a:t> </a:t>
            </a:r>
            <a:r>
              <a:rPr lang="en-US" dirty="0" err="1"/>
              <a:t>misijonskih</a:t>
            </a:r>
            <a:r>
              <a:rPr lang="en-US" dirty="0"/>
              <a:t> </a:t>
            </a:r>
            <a:r>
              <a:rPr lang="en-US" dirty="0" err="1"/>
              <a:t>pohodov</a:t>
            </a:r>
            <a:r>
              <a:rPr lang="en-US" dirty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Na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grofij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razdeljena</a:t>
            </a:r>
            <a:r>
              <a:rPr lang="en-US" dirty="0"/>
              <a:t> </a:t>
            </a:r>
            <a:r>
              <a:rPr lang="en-US" dirty="0" err="1"/>
              <a:t>frankovska</a:t>
            </a:r>
            <a:r>
              <a:rPr lang="en-US" dirty="0"/>
              <a:t>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  </a:t>
            </a:r>
            <a:r>
              <a:rPr lang="en-US" dirty="0" err="1"/>
              <a:t>država</a:t>
            </a:r>
            <a:r>
              <a:rPr lang="en-US" dirty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4822DF84-7B94-4E6F-B727-D5D7E15E0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t>KVIZ</a:t>
            </a:r>
          </a:p>
        </p:txBody>
      </p:sp>
      <p:pic>
        <p:nvPicPr>
          <p:cNvPr id="13316" name="Picture 3">
            <a:extLst>
              <a:ext uri="{FF2B5EF4-FFF2-40B4-BE49-F238E27FC236}">
                <a16:creationId xmlns:a16="http://schemas.microsoft.com/office/drawing/2014/main" id="{8408A32A-AAE6-4DE9-9C91-60BFC136F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205038"/>
            <a:ext cx="1503363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vsebine 1">
            <a:extLst>
              <a:ext uri="{FF2B5EF4-FFF2-40B4-BE49-F238E27FC236}">
                <a16:creationId xmlns:a16="http://schemas.microsoft.com/office/drawing/2014/main" id="{F1C1A75F-B6EF-4DE8-B894-0DA896265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l-SI"/>
              <a:t>Zvezek </a:t>
            </a:r>
          </a:p>
          <a:p>
            <a:r>
              <a:rPr lang="en-US" altLang="sl-SI"/>
              <a:t>Ucbenik</a:t>
            </a:r>
          </a:p>
          <a:p>
            <a:r>
              <a:rPr lang="en-US" altLang="sl-SI">
                <a:hlinkClick r:id="rId2"/>
              </a:rPr>
              <a:t>http://sl.wikipedia.org/wiki/Karel_Veliki</a:t>
            </a:r>
            <a:endParaRPr lang="en-US" altLang="sl-SI"/>
          </a:p>
          <a:p>
            <a:r>
              <a:rPr lang="en-US" altLang="sl-SI">
                <a:hlinkClick r:id="rId3"/>
              </a:rPr>
              <a:t>http://www.slovenskenovice.si/novice/svet/karel-veliki-prvi-evropski-vladar-umrl-pred-1200-leti</a:t>
            </a:r>
            <a:endParaRPr lang="en-US" altLang="sl-SI"/>
          </a:p>
          <a:p>
            <a:r>
              <a:rPr lang="en-US" altLang="sl-SI">
                <a:hlinkClick r:id="rId4"/>
              </a:rPr>
              <a:t>http://sl.wikipedia.org/wiki/Frankovsko_cesarstvo</a:t>
            </a:r>
            <a:endParaRPr lang="en-US" altLang="sl-SI"/>
          </a:p>
          <a:p>
            <a:endParaRPr lang="en-US" altLang="sl-SI"/>
          </a:p>
          <a:p>
            <a:endParaRPr lang="en-US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A515BEFA-6B3C-45E4-982D-2A49948D5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t>VIRI</a:t>
            </a:r>
          </a:p>
        </p:txBody>
      </p:sp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340</Words>
  <Application>Microsoft Office PowerPoint</Application>
  <PresentationFormat>On-screen Show (4:3)</PresentationFormat>
  <Paragraphs>50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Papir</vt:lpstr>
      <vt:lpstr>KAREL VELIKI</vt:lpstr>
      <vt:lpstr>KAREL VELIKI</vt:lpstr>
      <vt:lpstr>ZAMETKI FRANCIJE, NEMČIJE, ITALIJE</vt:lpstr>
      <vt:lpstr>OBRISI NOVE EVROPE</vt:lpstr>
      <vt:lpstr>FRANKOVSKA DRŽAVA </vt:lpstr>
      <vt:lpstr>ZGODOVINA</vt:lpstr>
      <vt:lpstr>KVIZ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2019-06-03T09:15:22Z</dcterms:created>
  <dcterms:modified xsi:type="dcterms:W3CDTF">2019-06-03T09:15:22Z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