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6" r:id="rId12"/>
    <p:sldId id="264" r:id="rId13"/>
    <p:sldId id="267" r:id="rId1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AA0D5-39F3-4D3E-BEA2-15C698082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9D94E-77AB-459B-A966-CC0AA9FF5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5392E-EB18-4B6D-B4AF-AD5CC221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BD34D-225D-4D3C-B695-E8D2658E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54444-3C46-4BE1-8B81-000B65AA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5C7B3-0CD5-4B59-89D3-C6ADFC16680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9610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3FAA7-A0ED-4414-8B91-63F32EA34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36568-FEF4-4963-89FB-BB579B832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67AE5-0CBB-4B6A-A6BA-084C60D1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A26BE-7795-4200-968A-DA8AE16A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77478-EA68-4394-87BC-47C55BD5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285A4-8F03-4E96-B4F4-3F830772155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3876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2E3E8-2090-4DAE-B46B-2B3F1F46A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0AED9B-8A0C-4E57-96CC-9CD83EB3D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89FBA-DD92-41E8-9D19-56D80CC6E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374EF-3C1F-446E-BFB6-E37D9CB41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3C79B-71A3-404D-BBD0-3F3AEA20F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DE7E7-55F2-4DC5-9435-F8112D89629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5637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B6E47-8559-4218-B5CD-E0D3558F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CE3F0-29FA-4322-B275-A04A53D0B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A941C-CDC9-424A-99DA-1A38519AF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B29-DD2E-4428-8EE4-4935329B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3F339-859F-4C9E-8A4E-6D72E585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DF08-46BD-4D79-B20B-9DB4CE43CF2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1372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49C3-6B4C-47B4-9EEB-9B69889C0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003C4-98C8-4849-B4A1-89F83FEBF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11295-B6DB-4CF5-A15D-69ED375E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5E7B5-0C91-4E2C-8E18-BB398BFD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F83D7-9C83-41F1-8F04-48169FE6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E9D83-443A-4F8A-8161-764B40A9D2F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2000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AD89-55C0-41A2-9706-DAF6EB74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1BB13-F16E-44B9-8F5B-10CB956A7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440AC-BDC5-4D65-9FA9-9D811D5F4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6CF2A-C2BC-4C14-BD49-87B1B5CE9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15DCC-61BF-498C-B17E-36729B3D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78CEB-E058-442E-8042-5C4A71EB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1EEFA-97B6-4E12-A6D6-EF5A8875E7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143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34BA0-9831-42DE-A4A4-CD93E22E5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3F9C2-4298-416D-A3BB-65B832A24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DA9DB-699E-4FBF-820F-5BBB385AD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6003D9-40E3-4E65-8A56-EEDDDF5A6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2C6A2-CDA3-4123-86C5-8BF75C61B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452437-FE48-4FC1-BE63-2A1AA1B2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1910CB-344D-4E9D-BBB7-775AE8E5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CCB3A-AD6E-403C-8BBD-80D555B24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213C0-5F56-43D1-AA94-B541AF6025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0202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44F4-D569-4349-8320-657CB15B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08B6ED-F92B-4531-9E46-D99E2655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808B2-6AA5-48DB-B9A4-1BAEB289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DF383-04B4-4383-9EAC-183658A65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318F7-A709-4255-9927-42932694FB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0968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F8464-4F7A-4888-9D2D-B96AC8E1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C408D3-E5FD-4862-A4C1-5B818E5B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BF510-9540-4172-B6C7-08DE38C3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263A8-59C0-4199-9386-EC69DA9FD73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0175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A3A91-1B46-4CBB-968E-CC870E620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20283-9ED2-4113-B662-20E0DE775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9D92D-D8E6-45BA-968F-DA2CB3A28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2036F-AF0A-4A85-AA68-76D9E83C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AC0B6-DD58-46BE-81D4-17A3E484E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898A1-AFC3-4021-A4E9-C07F888C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D1379-242A-4055-8D65-47F8B7D8B42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9632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4002-052E-417B-8161-282AACE99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2BD13-F0CC-472F-8730-62BFCD23B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32409-AAE2-41DA-A95B-6203C41BA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52962-168D-4E88-80C2-A6AF04B0F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CEABF-5835-441B-AD14-2480A2518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EFE8D-E952-4DA1-99EE-CD09FFCAA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FB2AD-9658-4391-BDF1-17646DF7D1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425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5E5714-233A-4A75-9CB9-AB4699158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9A9D77F-ACFB-44A5-8AD6-BD9241170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7EF1092-2207-4BD1-BFAF-AE477475A4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538BC9-11D8-423D-86CC-F30C7D9853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F27FC3-77A0-48D4-9649-46E63FF7AD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DDD4F5-C1D2-4928-A2B8-1C8A5509846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nkhrvatskivitez.tripod.com/sitebuildercontent/sitebuilderpictures/gubec.jpg" TargetMode="External"/><Relationship Id="rId2" Type="http://schemas.openxmlformats.org/officeDocument/2006/relationships/hyperlink" Target="http://www2.arnes.si/~dsorli/Damijan/tolminski_punt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03C7892-B304-4395-A77C-BF9BE12311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l-SI" altLang="sl-SI" sz="4400"/>
              <a:t>KMEČKI UPORI NA SLOVENSKEM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E50891F-131E-4A4F-8B5E-9250973B63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6D1F05E-9864-4F69-8961-B31F61F2B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Tolminski kmečki upor (1713)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3A13388-7F81-42A4-952B-6D7D0C6CC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Posebnost: kmetje se uprejo poleg fevdalcem tudi cesarju.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Vzrok: državni davki → uničevanje mitnic in deželnih uradov.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Obseg: upor je zajel Tolminsko, Goriško in del Kranjske.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Zatrtje: upor zatre najemniška vojska, voditelje upora pa so v Gorici obsodili na smrt.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 V svojem delu »Matkova Tina« ta upor opiše Ivan Pregelj.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>
            <a:extLst>
              <a:ext uri="{FF2B5EF4-FFF2-40B4-BE49-F238E27FC236}">
                <a16:creationId xmlns:a16="http://schemas.microsoft.com/office/drawing/2014/main" id="{881B880D-2E49-4528-90D4-3113123BB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000"/>
              <a:t>Uporniki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BAE11587-A8BD-4585-8AF5-33D9A07730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6390" name="Picture 6" descr="punt4">
            <a:extLst>
              <a:ext uri="{FF2B5EF4-FFF2-40B4-BE49-F238E27FC236}">
                <a16:creationId xmlns:a16="http://schemas.microsoft.com/office/drawing/2014/main" id="{9224EE84-A485-4A14-86F1-3FE3E22F6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1" b="2930"/>
          <a:stretch>
            <a:fillRect/>
          </a:stretch>
        </p:blipFill>
        <p:spPr bwMode="auto">
          <a:xfrm>
            <a:off x="539750" y="1196975"/>
            <a:ext cx="8097838" cy="530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1C8D495-DF99-4689-98D3-DCC292C76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/>
              <a:t>Pomen kmečkih uporov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F77652A-854C-4B47-82F1-CF99905BA8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Rast kmečke samozavesti: kmečki upori so navkljub neuspehu utrjevali zavest, da se mora človek boriti za človeka vredno življenje nasproti izkoriščevalskemu fevdalcu. 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V kmečkih zvezah se je kmet naučil socialne solidarnosti, ni pa še razumel pomena slovenstva v smislu opredelitve Slovencev kot naroda.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ABBAC56-198F-4C54-BE58-776777F68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Literatura in viri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2C99E36-26F1-4E71-B574-9DE3B2955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>
                <a:hlinkClick r:id="rId2"/>
              </a:rPr>
              <a:t>http://www2.arnes.si/~dsorli/Damijan/tolminski_punt.htm</a:t>
            </a:r>
            <a:r>
              <a:rPr lang="sl-SI" altLang="sl-SI" sz="2800"/>
              <a:t>;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hlinkClick r:id="rId3"/>
              </a:rPr>
              <a:t>http://nkhrvatskivitez.tripod.com/sitebuildercontent/sitebuilderpictures/gubec.jpg</a:t>
            </a:r>
            <a:r>
              <a:rPr lang="sl-SI" altLang="sl-SI" sz="2800"/>
              <a:t>;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effectLst>
                  <a:outerShdw blurRad="38100" dist="38100" dir="2700000" algn="tl">
                    <a:srgbClr val="336699"/>
                  </a:outerShdw>
                </a:effectLst>
              </a:rPr>
              <a:t>S. Berzelak, Zgodovina 1 za tehniške in druge strokovne šole, Modrijan, 1999;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effectLst>
                  <a:outerShdw blurRad="38100" dist="38100" dir="2700000" algn="tl">
                    <a:srgbClr val="336699"/>
                  </a:outerShdw>
                </a:effectLst>
              </a:rPr>
              <a:t>J. Globočnik, M. Globočnik, A. Segalla, Zgodovina na maturi 2002, Gyrus d.o.o., 2001;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effectLst>
                  <a:outerShdw blurRad="38100" dist="38100" dir="2700000" algn="tl">
                    <a:srgbClr val="336699"/>
                  </a:outerShdw>
                </a:effectLst>
              </a:rPr>
              <a:t>A. Hozjan, Dragan Potočnik, Zgodovina 2, DZS, 2001.</a:t>
            </a:r>
          </a:p>
          <a:p>
            <a:pPr>
              <a:lnSpc>
                <a:spcPct val="90000"/>
              </a:lnSpc>
            </a:pPr>
            <a:endParaRPr lang="sl-SI" altLang="sl-SI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3E68C4F6-FB0F-4B8E-A3CC-0C8E87F2B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sl-SI" altLang="sl-SI" sz="9600"/>
            </a:br>
            <a:endParaRPr lang="sl-SI" altLang="sl-SI" sz="96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10756B2-9ED6-463C-B91F-1F02B41E495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0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l-SI" altLang="sl-SI" sz="800"/>
              <a:t> 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800"/>
          </a:p>
          <a:p>
            <a:pPr>
              <a:lnSpc>
                <a:spcPct val="80000"/>
              </a:lnSpc>
              <a:buFontTx/>
              <a:buNone/>
            </a:pPr>
            <a:endParaRPr lang="sl-SI" altLang="sl-SI" sz="800"/>
          </a:p>
          <a:p>
            <a:pPr>
              <a:lnSpc>
                <a:spcPct val="80000"/>
              </a:lnSpc>
              <a:buFontTx/>
              <a:buNone/>
            </a:pPr>
            <a:endParaRPr lang="sl-SI" altLang="sl-SI" sz="800"/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800"/>
              <a:t>            </a:t>
            </a:r>
            <a:r>
              <a:rPr lang="sl-SI" altLang="sl-SI" sz="2400"/>
              <a:t>Le vkup, le vkup, uboga gmajna!</a:t>
            </a:r>
            <a:br>
              <a:rPr lang="sl-SI" altLang="sl-SI" sz="2400"/>
            </a:br>
            <a:r>
              <a:rPr lang="sl-SI" altLang="sl-SI" sz="2400"/>
              <a:t>Heja, hejo!</a:t>
            </a:r>
            <a:br>
              <a:rPr lang="sl-SI" altLang="sl-SI" sz="2400"/>
            </a:br>
            <a:r>
              <a:rPr lang="sl-SI" altLang="sl-SI" sz="2400"/>
              <a:t>Za staro pravdo zdaj bo drajna.</a:t>
            </a:r>
            <a:br>
              <a:rPr lang="sl-SI" altLang="sl-SI" sz="2400"/>
            </a:br>
            <a:r>
              <a:rPr lang="sl-SI" altLang="sl-SI" sz="2400"/>
              <a:t>Heja, hejo!</a:t>
            </a:r>
            <a:br>
              <a:rPr lang="sl-SI" altLang="sl-SI" sz="2400"/>
            </a:br>
            <a:r>
              <a:rPr lang="sl-SI" altLang="sl-SI" sz="2400"/>
              <a:t>Zimzelen za klobuk!</a:t>
            </a:r>
            <a:br>
              <a:rPr lang="sl-SI" altLang="sl-SI" sz="2400"/>
            </a:br>
            <a:r>
              <a:rPr lang="sl-SI" altLang="sl-SI" sz="2400"/>
              <a:t>Punt naj reši nas tlačanskih muk!</a:t>
            </a:r>
            <a:br>
              <a:rPr lang="sl-SI" altLang="sl-SI" sz="2400"/>
            </a:br>
            <a:br>
              <a:rPr lang="sl-SI" altLang="sl-SI" sz="2800"/>
            </a:br>
            <a:r>
              <a:rPr lang="sl-SI" altLang="sl-SI" sz="2400"/>
              <a:t>Le vkup, v poslednji boj tlačani!</a:t>
            </a:r>
            <a:br>
              <a:rPr lang="sl-SI" altLang="sl-SI" sz="2400"/>
            </a:br>
            <a:r>
              <a:rPr lang="sl-SI" altLang="sl-SI" sz="2400"/>
              <a:t>Heja, hejo!</a:t>
            </a:r>
            <a:br>
              <a:rPr lang="sl-SI" altLang="sl-SI" sz="2400"/>
            </a:br>
            <a:r>
              <a:rPr lang="sl-SI" altLang="sl-SI" sz="2400"/>
              <a:t>Sedaj se kmečka gmajna brani!</a:t>
            </a:r>
            <a:br>
              <a:rPr lang="sl-SI" altLang="sl-SI" sz="2400"/>
            </a:br>
            <a:r>
              <a:rPr lang="sl-SI" altLang="sl-SI" sz="2400"/>
              <a:t>Heja, hejo!</a:t>
            </a:r>
            <a:br>
              <a:rPr lang="sl-SI" altLang="sl-SI" sz="2400"/>
            </a:br>
            <a:r>
              <a:rPr lang="sl-SI" altLang="sl-SI" sz="2400"/>
              <a:t>Puško, meč, kopje v dlan!</a:t>
            </a:r>
            <a:br>
              <a:rPr lang="sl-SI" altLang="sl-SI" sz="2400"/>
            </a:br>
            <a:r>
              <a:rPr lang="sl-SI" altLang="sl-SI" sz="2400"/>
              <a:t>Za svobodo bije se tlačan!</a:t>
            </a:r>
            <a:br>
              <a:rPr lang="sl-SI" altLang="sl-SI" sz="2400"/>
            </a:br>
            <a:br>
              <a:rPr lang="sl-SI" altLang="sl-SI" sz="1400"/>
            </a:br>
            <a:br>
              <a:rPr lang="sl-SI" altLang="sl-SI" sz="1400"/>
            </a:br>
            <a:br>
              <a:rPr lang="sl-SI" altLang="sl-SI" sz="1400"/>
            </a:br>
            <a:endParaRPr lang="sl-SI" altLang="sl-SI" sz="1400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0499A58-5A50-4193-9371-9588D551656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844675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l-SI" altLang="sl-SI" sz="2400"/>
              <a:t>    Iz grajskih kevdrov teče vino,</a:t>
            </a:r>
            <a:br>
              <a:rPr lang="sl-SI" altLang="sl-SI" sz="2400"/>
            </a:br>
            <a:r>
              <a:rPr lang="sl-SI" altLang="sl-SI" sz="2400"/>
              <a:t>Heja, Hejo!</a:t>
            </a:r>
            <a:br>
              <a:rPr lang="sl-SI" altLang="sl-SI" sz="2400"/>
            </a:br>
            <a:r>
              <a:rPr lang="sl-SI" altLang="sl-SI" sz="2400"/>
              <a:t>Zažgali grofu smo graščino,</a:t>
            </a:r>
            <a:br>
              <a:rPr lang="sl-SI" altLang="sl-SI" sz="2400"/>
            </a:br>
            <a:r>
              <a:rPr lang="sl-SI" altLang="sl-SI" sz="2400"/>
              <a:t>Heja, hejo!</a:t>
            </a:r>
            <a:br>
              <a:rPr lang="sl-SI" altLang="sl-SI" sz="2400"/>
            </a:br>
            <a:r>
              <a:rPr lang="sl-SI" altLang="sl-SI" sz="2400"/>
              <a:t>Grad gori, grof beži,</a:t>
            </a:r>
            <a:br>
              <a:rPr lang="sl-SI" altLang="sl-SI" sz="2400"/>
            </a:br>
            <a:r>
              <a:rPr lang="sl-SI" altLang="sl-SI" sz="2400"/>
              <a:t>vino teče naj, če teče kri! </a:t>
            </a:r>
            <a:br>
              <a:rPr lang="sl-SI" altLang="sl-SI" sz="2400"/>
            </a:br>
            <a:br>
              <a:rPr lang="sl-SI" altLang="sl-SI" sz="1400"/>
            </a:br>
            <a:endParaRPr lang="sl-SI" altLang="sl-SI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C124FF4-43FC-45B7-8B6B-D4902D2C6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/>
              <a:t>Značilnosti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FBC5AA8-E87C-4E1F-A04F-443835E53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V 15. in 16. st. pride na Slovenskem do treh večjih in približno 140 manjših krajevnih kmečkih uporov. </a:t>
            </a:r>
          </a:p>
          <a:p>
            <a:r>
              <a:rPr lang="sl-SI" altLang="sl-SI"/>
              <a:t>Osnove organizacije uporov so izhajale iz »črne vojske«, kmetje pa so se začeli povezovati v kmečke zveze (nem. die Bund → PUNT).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7CA8048-6CC3-4BD9-B7B7-A32D8687A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sl-SI" altLang="sl-SI" sz="3600"/>
              <a:t>Vzroki za kmečke upore: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149214A-CE58-4EBB-AF34-95E6E09E2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povečanje dajatev in tlake (zaradi zmanjšanja števila podložnikov in svojega razkošja),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vpadi Turkov,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vojne med fevdalci (vojne habsburškega cesarja Friderika III. za slovenske dežele, vojne z ogrskim kraljem Matijo Korvinom),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omejevanje nekmetijskih dejavnosti,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nova javna bremena v korist dežele ali deželnoknežjih uradov, 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gospodarske krize in padanje vrednosti denarja,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nezadovoljstvo z novimi obremenitvami s strani cerkve (odpustki).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823ACEF-5C34-4B0C-A609-A7630A8EE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/>
              <a:t>Kmečki upor na Koroškem (1478)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41CF2F8-1B59-4D6B-B110-80AB57FA6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</a:pPr>
            <a:r>
              <a:rPr lang="sl-SI" altLang="sl-SI" sz="2800"/>
              <a:t>Upor zajame celotno Koroško, središče pa je bilo v okolici Beljaka. </a:t>
            </a:r>
          </a:p>
          <a:p>
            <a:pPr marL="609600" indent="-609600" algn="just">
              <a:lnSpc>
                <a:spcPct val="90000"/>
              </a:lnSpc>
            </a:pPr>
            <a:r>
              <a:rPr lang="sl-SI" altLang="sl-SI" sz="2800"/>
              <a:t>Kmetje so prenehali plačevati dajatve, postavljali so kmečka sodišča in zahtevali pravico do avtonomnega odločanja o deželnih davkih. </a:t>
            </a:r>
          </a:p>
          <a:p>
            <a:pPr marL="609600" indent="-609600" algn="just">
              <a:lnSpc>
                <a:spcPct val="90000"/>
              </a:lnSpc>
            </a:pPr>
            <a:r>
              <a:rPr lang="sl-SI" altLang="sl-SI" sz="2800"/>
              <a:t>Zadušitev upora je povzročil vdor Turkov, ki so razbili vojsko upornih kmetov in tri tedne plenili po Koroškem. Preostanke uporništva je zatrla še plemiška vojska.</a:t>
            </a:r>
          </a:p>
          <a:p>
            <a:pPr marL="609600" indent="-609600">
              <a:lnSpc>
                <a:spcPct val="90000"/>
              </a:lnSpc>
            </a:pPr>
            <a:endParaRPr lang="sl-SI" altLang="sl-S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81D177-A12C-4F8E-9D82-31A74C66C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sl-SI" altLang="sl-SI" sz="3600"/>
              <a:t>Prvi vseslovenski kmečki upor (1515)</a:t>
            </a:r>
            <a:r>
              <a:rPr lang="sl-SI" altLang="sl-SI" sz="4000"/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ECFBE1-005E-419E-9E29-A04204F39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4525962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Zajame vse slovensko ozemlje (razen Goriške) in traja pet mesecev.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Povod: nespoštovanje stare pravde.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V uporih je sodelovalo 80.000 upornih kmetov, ki so uničevali gradove, mitnine pa prevzeli v lastno upravljanje.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Zaradi kmečke neenotnosti, neizurjenosti, slabšega orožja (nimajo konjenice) in slepega zaupanja v cesarja, ki jim obljubi preiskavo razmer, upor zatre le 1.500 plemiških vojakov, ki jim je na pomoč priskočila tudi cesarska vojska. Kmetje so morali povzročeno škodo nadomestiti s tlako in še vrsto let plačevati puntarski davek.</a:t>
            </a:r>
          </a:p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Prve slovenske tiskane besede.</a:t>
            </a:r>
          </a:p>
          <a:p>
            <a:pPr marL="609600" indent="-609600">
              <a:lnSpc>
                <a:spcPct val="80000"/>
              </a:lnSpc>
            </a:pPr>
            <a:endParaRPr lang="sl-SI" altLang="sl-S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43EE2DE-626A-4BA3-8D1D-36F1DA7BD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85888"/>
          </a:xfrm>
        </p:spPr>
        <p:txBody>
          <a:bodyPr/>
          <a:lstStyle/>
          <a:p>
            <a:r>
              <a:rPr lang="sl-SI" altLang="sl-SI" sz="3600"/>
              <a:t>Hrvaško-slovenski kmečki upor (1573)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3AD9FCF-7C99-48E8-A177-664019C6C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Upor izbruhne na posestvih ogrskega fevdalca Ferenca Tahyja, zajame ozemlje Hrvaškega Zagorja, Štajerske in dela Kranjske, traja pa le 14 dni.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Upor je bil skrbno načrtovan, vodila sta ga Ilija Gregorić in Ambrož Gubec – Matija.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Njihov program je predvidel podreditev kmetov cesarskemu namestništvu v Zagrebu, davke bi pobirale kmečke komisije pokrajinske in državne meje pa bi izbrisali.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l-SI" altLang="sl-SI" sz="2800"/>
              <a:t>Plemiški vojski so na pomoč priskočile čete Uskokov, ki so pri Stubici dokončno obračunale z uporniki. Maščevanje je doseglo vrh s kronanjem Matije Gubca z razbeljeno krono v Zagrebu in razčetverjenjem. Ostale vidnejše osebnosti upora so obesili po drevesih, preostale upornike pa pohabili.</a:t>
            </a:r>
          </a:p>
          <a:p>
            <a:pPr marL="609600" indent="-609600">
              <a:lnSpc>
                <a:spcPct val="80000"/>
              </a:lnSpc>
            </a:pPr>
            <a:endParaRPr lang="sl-SI" altLang="sl-S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7">
            <a:extLst>
              <a:ext uri="{FF2B5EF4-FFF2-40B4-BE49-F238E27FC236}">
                <a16:creationId xmlns:a16="http://schemas.microsoft.com/office/drawing/2014/main" id="{EB517C2F-C5EE-437B-AC08-06391AE59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000"/>
              <a:t>Usmrtitev Matije Gubca na Markovem trgu v Zagrebu (Oton Iveković)</a:t>
            </a:r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7291FBCF-DD70-460F-BA5D-75E55C7BA7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9462" name="Picture 6" descr="gubec">
            <a:extLst>
              <a:ext uri="{FF2B5EF4-FFF2-40B4-BE49-F238E27FC236}">
                <a16:creationId xmlns:a16="http://schemas.microsoft.com/office/drawing/2014/main" id="{B24396B1-1899-4743-B04F-AFE8A1BD1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0"/>
          <a:stretch>
            <a:fillRect/>
          </a:stretch>
        </p:blipFill>
        <p:spPr bwMode="auto">
          <a:xfrm>
            <a:off x="900113" y="1268413"/>
            <a:ext cx="7593012" cy="529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9A0AA2C-1341-4634-9637-FE85CE19C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/>
              <a:t>Drugi vseslovenski kmečki upor (1635)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C8E1980-9D3B-47D5-9579-40B1EE5AF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Ta upor se je razvil iz krajevnega upora na plemiškem posestvu Ojstrica med Trbovljami in Vranskim.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Vzrok: povečane dajatve, divjanje vojaških najemnikov in kontribucija kot poseben vojaški davek.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Obseg: celotna spodnja Štajerska in velik del Kranjske.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Zatrtje: neenotnost vodstva → upor zadušijo krajišniki iz Vojne krajine.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theme1.xml><?xml version="1.0" encoding="utf-8"?>
<a:theme xmlns:a="http://schemas.openxmlformats.org/drawingml/2006/main" name="Privzeti načrt">
  <a:themeElements>
    <a:clrScheme name="Privzeti načrt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730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Privzeti načrt</vt:lpstr>
      <vt:lpstr>KMEČKI UPORI NA SLOVENSKEM</vt:lpstr>
      <vt:lpstr> </vt:lpstr>
      <vt:lpstr>Značilnosti</vt:lpstr>
      <vt:lpstr>Vzroki za kmečke upore:</vt:lpstr>
      <vt:lpstr>Kmečki upor na Koroškem (1478)</vt:lpstr>
      <vt:lpstr>Prvi vseslovenski kmečki upor (1515) </vt:lpstr>
      <vt:lpstr>Hrvaško-slovenski kmečki upor (1573)</vt:lpstr>
      <vt:lpstr>Usmrtitev Matije Gubca na Markovem trgu v Zagrebu (Oton Iveković)</vt:lpstr>
      <vt:lpstr>Drugi vseslovenski kmečki upor (1635)</vt:lpstr>
      <vt:lpstr>Tolminski kmečki upor (1713)</vt:lpstr>
      <vt:lpstr>Uporniki</vt:lpstr>
      <vt:lpstr>Pomen kmečkih uporov</vt:lpstr>
      <vt:lpstr>Literatura in 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2019-06-03T09:15:24Z</dcterms:created>
  <dcterms:modified xsi:type="dcterms:W3CDTF">2019-06-03T09:15:24Z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