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59" r:id="rId5"/>
    <p:sldId id="260" r:id="rId6"/>
    <p:sldId id="258" r:id="rId7"/>
    <p:sldId id="262" r:id="rId8"/>
    <p:sldId id="275" r:id="rId9"/>
    <p:sldId id="263" r:id="rId10"/>
    <p:sldId id="264" r:id="rId11"/>
    <p:sldId id="265" r:id="rId12"/>
    <p:sldId id="266" r:id="rId13"/>
    <p:sldId id="273" r:id="rId14"/>
    <p:sldId id="272" r:id="rId15"/>
    <p:sldId id="267" r:id="rId16"/>
    <p:sldId id="274" r:id="rId17"/>
    <p:sldId id="269" r:id="rId18"/>
    <p:sldId id="277" r:id="rId19"/>
    <p:sldId id="271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419"/>
    <a:srgbClr val="7DD330"/>
    <a:srgbClr val="00CC00"/>
    <a:srgbClr val="0C7CD2"/>
    <a:srgbClr val="1F7EE7"/>
    <a:srgbClr val="AE1517"/>
    <a:srgbClr val="CC0000"/>
    <a:srgbClr val="486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154" d="100"/>
          <a:sy n="154" d="100"/>
        </p:scale>
        <p:origin x="3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B1EBE77C-F02F-4297-B594-0E5F4AF5C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EC0836A-6D10-4BFC-BEED-389AA5B229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8788B5-96B5-442A-BA2B-ABEDFDBAA593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AA50BC78-D7BD-4F3E-B3BC-5B7B4BD70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57AFCBB-31D7-430C-948A-AC8E3052B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41880E9-2B24-44F8-9E39-E35F2E0871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A880301-3851-4EC2-B9C3-523F9AD1A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EEF4-6123-45A6-A1BA-99D699FCFD2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A2CD07DD-99D9-4781-9986-E7C97FD488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F84520C2-A5D9-46B9-AFB7-4BCCA86FC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09FAE6D2-E726-4399-AE86-A1A7B8389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B2DC27-0A75-48EA-A979-8CC62C175884}" type="slidenum">
              <a:rPr lang="sl-SI" altLang="sl-SI"/>
              <a:pPr eaLnBrk="1" hangingPunct="1"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967171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821688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804111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173046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8327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7817940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384200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55332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53574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9194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134103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>
            <a:extLst>
              <a:ext uri="{FF2B5EF4-FFF2-40B4-BE49-F238E27FC236}">
                <a16:creationId xmlns:a16="http://schemas.microsoft.com/office/drawing/2014/main" id="{4D99ACC2-64B8-4F8F-B744-095964575D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76600" y="616585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latin typeface="Arial" charset="0"/>
                <a:cs typeface="Arial" charset="0"/>
                <a:hlinkClick r:id="rId13"/>
              </a:rPr>
              <a:t>Free Powerpoint </a:t>
            </a:r>
            <a:r>
              <a:rPr lang="fr-FR" dirty="0" err="1">
                <a:latin typeface="Arial" charset="0"/>
                <a:cs typeface="Arial" charset="0"/>
                <a:hlinkClick r:id="rId13"/>
              </a:rPr>
              <a:t>Templates</a:t>
            </a: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1027" name="Picture 31" descr="ihi rzejioj y e4 grj">
            <a:extLst>
              <a:ext uri="{FF2B5EF4-FFF2-40B4-BE49-F238E27FC236}">
                <a16:creationId xmlns:a16="http://schemas.microsoft.com/office/drawing/2014/main" id="{453FEE85-FF08-445C-9A04-83B802242E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>
            <a:extLst>
              <a:ext uri="{FF2B5EF4-FFF2-40B4-BE49-F238E27FC236}">
                <a16:creationId xmlns:a16="http://schemas.microsoft.com/office/drawing/2014/main" id="{893B75EB-CE04-495E-98D5-6499E79AFD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sl-SI" b="1">
                <a:solidFill>
                  <a:schemeClr val="bg1"/>
                </a:solidFill>
              </a:rPr>
              <a:t>Page </a:t>
            </a:r>
            <a:fld id="{C186A547-B46F-4F26-AD2A-D018629EE32A}" type="slidenum">
              <a:rPr lang="fr-FR" altLang="sl-SI" b="1">
                <a:solidFill>
                  <a:schemeClr val="bg1"/>
                </a:solidFill>
              </a:rPr>
              <a:pPr eaLnBrk="1" hangingPunct="1"/>
              <a:t>‹#›</a:t>
            </a:fld>
            <a:endParaRPr lang="fr-FR" altLang="sl-SI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7">
            <a:extLst>
              <a:ext uri="{FF2B5EF4-FFF2-40B4-BE49-F238E27FC236}">
                <a16:creationId xmlns:a16="http://schemas.microsoft.com/office/drawing/2014/main" id="{63E640D0-7717-4AF2-8969-15F21672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6585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sl-SI">
                <a:hlinkClick r:id="rId3"/>
              </a:rPr>
              <a:t>Free Powerpoint Templates</a:t>
            </a:r>
            <a:endParaRPr lang="fr-FR" altLang="sl-SI"/>
          </a:p>
        </p:txBody>
      </p:sp>
      <p:pic>
        <p:nvPicPr>
          <p:cNvPr id="2051" name="Picture 26" descr="hfgh jioje a65 ofj">
            <a:extLst>
              <a:ext uri="{FF2B5EF4-FFF2-40B4-BE49-F238E27FC236}">
                <a16:creationId xmlns:a16="http://schemas.microsoft.com/office/drawing/2014/main" id="{B21E7FBD-4AAD-4C48-A383-DEBB597D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4">
            <a:extLst>
              <a:ext uri="{FF2B5EF4-FFF2-40B4-BE49-F238E27FC236}">
                <a16:creationId xmlns:a16="http://schemas.microsoft.com/office/drawing/2014/main" id="{2DF3FF09-CF09-4E21-9651-50BF6523E70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84213" y="47625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z="6600" b="1">
                <a:solidFill>
                  <a:srgbClr val="483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KMEČKI UPORI NA SLOVENSKEM</a:t>
            </a:r>
          </a:p>
        </p:txBody>
      </p:sp>
      <p:sp>
        <p:nvSpPr>
          <p:cNvPr id="2053" name="Subtitle 5">
            <a:extLst>
              <a:ext uri="{FF2B5EF4-FFF2-40B4-BE49-F238E27FC236}">
                <a16:creationId xmlns:a16="http://schemas.microsoft.com/office/drawing/2014/main" id="{D164C5C2-3EF9-446B-BF7F-282446E7995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0" y="5105400"/>
            <a:ext cx="542925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sl-SI" altLang="sl-SI" dirty="0"/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AF909F0-71F7-4566-AC76-6255445252A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620713"/>
            <a:ext cx="8229600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Kmetje niso ubogali, pač pa se jih je še več pridružilo puntariji.</a:t>
            </a:r>
          </a:p>
          <a:p>
            <a:pPr eaLnBrk="1" hangingPunct="1"/>
            <a:r>
              <a:rPr lang="sl-SI" altLang="sl-SI"/>
              <a:t>Računa se, da je bilo spomladi 1515 na višku punta v puntarijo vključenih približno 80 000 podložnikov</a:t>
            </a:r>
          </a:p>
          <a:p>
            <a:pPr eaLnBrk="1" hangingPunct="1"/>
            <a:r>
              <a:rPr lang="sl-SI" altLang="sl-SI"/>
              <a:t>Puntarji so napadli in požigali gradove in ponekod pobijali gospodo.</a:t>
            </a:r>
          </a:p>
          <a:p>
            <a:pPr eaLnBrk="1" hangingPunct="1"/>
            <a:r>
              <a:rPr lang="sl-SI" altLang="sl-SI"/>
              <a:t>Plemstvo je prosilo za pomoč cesarja. Ta je sredi junija poslal najemniško vojsko, ki je skupaj z deželno plemiško vojsko pri Konjicah in Celju porazila kmečke upornike.</a:t>
            </a:r>
          </a:p>
          <a:p>
            <a:pPr eaLnBrk="1" hangingPunct="1">
              <a:buFontTx/>
              <a:buNone/>
            </a:pPr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C58C8F0-484E-4FE5-BBBF-AFB96301BA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SLOVESNKO-HRVAŠKI KMEČKI UPOR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F0E9E5D-021B-48F0-BADD-1D1A7641008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V drugi polovici 16. stoletja je prišlo do velikega kmečkega upora, ki je zajel vzhodne dele slovenske Štajerske , Kranjske, ter sosednje hrvaške pokrajine-Zagorje in Posavino.</a:t>
            </a:r>
          </a:p>
          <a:p>
            <a:pPr eaLnBrk="1" hangingPunct="1"/>
            <a:r>
              <a:rPr lang="sl-SI" altLang="sl-SI"/>
              <a:t>Upor je izbruhnil leta 1573 na zagorskih posestvih Stubica in Susengrad barona Ferenca Tahyja </a:t>
            </a:r>
          </a:p>
          <a:p>
            <a:pPr eaLnBrk="1" hangingPunct="1"/>
            <a:r>
              <a:rPr lang="sl-SI" altLang="sl-SI"/>
              <a:t>, ki je bil med kmeti osovražen zaradi svoje surovosti.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5DCEFFCB-F50A-4860-A4F9-2625B13BE7D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76250"/>
            <a:ext cx="8229600" cy="564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Kmetje  so tokrat bolje organizirani, kajti nekaj hrvaških kmetov in svobodnjakov je imelo vojaške izkušnje.</a:t>
            </a:r>
          </a:p>
          <a:p>
            <a:pPr eaLnBrk="1" hangingPunct="1"/>
            <a:r>
              <a:rPr lang="sl-SI" altLang="sl-SI"/>
              <a:t>Uporniki so zahtevali kar odstranitev fevdalcev kot nepotreben sloj družbe, ustanovitev cesarskega namestništva v Zagrebu, prevzem skrbi za mejo...</a:t>
            </a:r>
          </a:p>
          <a:p>
            <a:pPr eaLnBrk="1" hangingPunct="1"/>
            <a:r>
              <a:rPr lang="sl-SI" altLang="sl-SI"/>
              <a:t>Glavna bitka med približno 12 000 uporniki pa je bila v začetku februarja v kateri so bili kmetje hudo poraženi. Padlo naj bi jih kar 3000. Mnogi so bili pozneje žrtve plemiškega maščevanja.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7428DB84-06D2-47E9-BDCA-4D5C90EF5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3200"/>
              <a:t>Usmrtitev Matije Gubca na Markovem trgu v Zagrebu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12C77C-6ECE-4026-9237-5A51F98FC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b="4530"/>
          <a:stretch>
            <a:fillRect/>
          </a:stretch>
        </p:blipFill>
        <p:spPr>
          <a:xfrm>
            <a:off x="775440" y="1357298"/>
            <a:ext cx="7593120" cy="529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706D22AE-9988-4D8D-B11F-27E592E37E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/>
              <a:t>DRUGI VSESLOVENSKI KMEČKI UPOR</a:t>
            </a:r>
          </a:p>
        </p:txBody>
      </p:sp>
      <p:sp>
        <p:nvSpPr>
          <p:cNvPr id="15363" name="Ograda vsebine 4">
            <a:extLst>
              <a:ext uri="{FF2B5EF4-FFF2-40B4-BE49-F238E27FC236}">
                <a16:creationId xmlns:a16="http://schemas.microsoft.com/office/drawing/2014/main" id="{514C8EB8-97C3-4549-A636-928F50297B9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l-SI" altLang="sl-SI"/>
              <a:t>Ta upor se je razvil iz krajevnega upora na plemiškem posestvu Ojstrica med Trbovljami in Vranskim.</a:t>
            </a:r>
          </a:p>
          <a:p>
            <a:pPr>
              <a:lnSpc>
                <a:spcPct val="90000"/>
              </a:lnSpc>
            </a:pPr>
            <a:r>
              <a:rPr lang="sl-SI" altLang="sl-SI"/>
              <a:t>Vzrok: povečane dajatve, divjanje vojaških najemnikov in dajatve kot poseben vojaški davek.</a:t>
            </a:r>
          </a:p>
          <a:p>
            <a:pPr>
              <a:lnSpc>
                <a:spcPct val="90000"/>
              </a:lnSpc>
            </a:pPr>
            <a:r>
              <a:rPr lang="sl-SI" altLang="sl-SI"/>
              <a:t>Obsegal je celotno spodnjo Štajersko in velik del Kranjske.</a:t>
            </a:r>
          </a:p>
          <a:p>
            <a:pPr>
              <a:lnSpc>
                <a:spcPct val="90000"/>
              </a:lnSpc>
            </a:pPr>
            <a:r>
              <a:rPr lang="sl-SI" altLang="sl-SI"/>
              <a:t>Upor zadušijo krajišniki iz Vojne krajine. 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EF95490-2D1F-4B60-AF40-7BFC96A545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TOLMINSKI KMEČKI UPOR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8D648CF-8EA1-4BB7-976A-12385D4742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l-SI" altLang="sl-SI"/>
              <a:t>Kmetje se uprejo poleg fevdalcem tudi cesarju.</a:t>
            </a:r>
          </a:p>
          <a:p>
            <a:pPr>
              <a:lnSpc>
                <a:spcPct val="90000"/>
              </a:lnSpc>
            </a:pPr>
            <a:r>
              <a:rPr lang="sl-SI" altLang="sl-SI"/>
              <a:t>Vzrok za ta upor so državni davki, uničevanje mitnic in deželnih uradov.</a:t>
            </a:r>
          </a:p>
          <a:p>
            <a:pPr>
              <a:lnSpc>
                <a:spcPct val="90000"/>
              </a:lnSpc>
            </a:pPr>
            <a:r>
              <a:rPr lang="sl-SI" altLang="sl-SI"/>
              <a:t>Upor je zajel Tolminsko, Goriško in del Kranjske.</a:t>
            </a:r>
          </a:p>
          <a:p>
            <a:pPr>
              <a:lnSpc>
                <a:spcPct val="90000"/>
              </a:lnSpc>
            </a:pPr>
            <a:r>
              <a:rPr lang="sl-SI" altLang="sl-SI"/>
              <a:t>Upor zatre najemniška vojska, voditelje upora pa so v Gorici obsodili na smrt.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41C40E12-A5A7-4119-BE3D-ADBE34D2BF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/>
              <a:t>Uporniki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BA18AE-7158-483D-92D5-218E6DB3C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r="1393" b="2813"/>
          <a:stretch>
            <a:fillRect/>
          </a:stretch>
        </p:blipFill>
        <p:spPr>
          <a:xfrm>
            <a:off x="571472" y="1142984"/>
            <a:ext cx="8097840" cy="530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D028B8F-AD28-4E67-814C-C8BAF8F49D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VZROK KMEČKIH PORAZOV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4E3ED5F-B542-47CE-9E12-C389AC48FB8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l-SI" altLang="sl-SI"/>
              <a:t>Rast kmečke samozavesti: kmečki upori so navkljub neuspehu utrjevali zavest, da se mora človek boriti za človeka vredno življenje nasproti izkoriščevalskemu fevdalcu. </a:t>
            </a:r>
          </a:p>
          <a:p>
            <a:pPr>
              <a:lnSpc>
                <a:spcPct val="90000"/>
              </a:lnSpc>
            </a:pPr>
            <a:r>
              <a:rPr lang="sl-SI" altLang="sl-SI"/>
              <a:t>V kmečkih zvezah se je kmet naučil socialne solidarnosti, ni pa še razumel pomena slovenstva v smislu opredelitve Slovencev kot naroda. 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54CA49BD-FAA5-462F-AB82-BBD1E0B26E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/>
              <a:t>Prizor iz kmečke vojne</a:t>
            </a:r>
          </a:p>
        </p:txBody>
      </p:sp>
      <p:pic>
        <p:nvPicPr>
          <p:cNvPr id="4" name="Slika 3" descr="scan0018.jpg">
            <a:extLst>
              <a:ext uri="{FF2B5EF4-FFF2-40B4-BE49-F238E27FC236}">
                <a16:creationId xmlns:a16="http://schemas.microsoft.com/office/drawing/2014/main" id="{6D42D030-BE56-4FD7-ACCE-2280F906F8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715172" cy="449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08B6C78-4151-408C-B389-9FF9CAC7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VIRI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65F6F5A-273B-49AD-9B99-483AA520051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Novi vek; Janez Cvirn, Elizabeta Hriberšek B., Andrej Studen</a:t>
            </a:r>
          </a:p>
          <a:p>
            <a:pPr eaLnBrk="1" hangingPunct="1"/>
            <a:r>
              <a:rPr lang="sl-SI" altLang="sl-SI"/>
              <a:t>101 prizor iz slovenske zgodovine; Matija Mitja Štrih</a:t>
            </a:r>
          </a:p>
          <a:p>
            <a:pPr eaLnBrk="1" hangingPunct="1"/>
            <a:r>
              <a:rPr lang="sl-SI" altLang="sl-SI"/>
              <a:t>Kratka zgodovina Slovenije; Janko Prunk</a:t>
            </a:r>
          </a:p>
          <a:p>
            <a:pPr eaLnBrk="1" hangingPunct="1"/>
            <a:r>
              <a:rPr lang="sl-SI" altLang="sl-SI">
                <a:hlinkClick r:id="rId2"/>
              </a:rPr>
              <a:t>www.wikipedia.com</a:t>
            </a:r>
            <a:r>
              <a:rPr lang="sl-SI" altLang="sl-SI"/>
              <a:t>  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723D5D76-0C7F-4E29-B869-E22236638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NAJPOMEMBNEJŠI KMEČKI UPORI</a:t>
            </a:r>
          </a:p>
        </p:txBody>
      </p:sp>
      <p:sp>
        <p:nvSpPr>
          <p:cNvPr id="3075" name="Content Placeholder 4">
            <a:extLst>
              <a:ext uri="{FF2B5EF4-FFF2-40B4-BE49-F238E27FC236}">
                <a16:creationId xmlns:a16="http://schemas.microsoft.com/office/drawing/2014/main" id="{3174B85B-A3D8-437F-A986-85657036E9D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Koroški kmečki upor (1478)</a:t>
            </a:r>
          </a:p>
          <a:p>
            <a:pPr eaLnBrk="1" hangingPunct="1"/>
            <a:r>
              <a:rPr lang="sl-SI" altLang="sl-SI"/>
              <a:t>Vseslovenski kmečki upor (1515)</a:t>
            </a:r>
          </a:p>
          <a:p>
            <a:pPr eaLnBrk="1" hangingPunct="1"/>
            <a:r>
              <a:rPr lang="sl-SI" altLang="sl-SI"/>
              <a:t>Slovensko-hrvaški kmečki upor (1573)</a:t>
            </a:r>
          </a:p>
          <a:p>
            <a:pPr eaLnBrk="1" hangingPunct="1"/>
            <a:r>
              <a:rPr lang="sl-SI" altLang="sl-SI"/>
              <a:t>Drugi vseslovenski kmečki upor (1635)</a:t>
            </a:r>
          </a:p>
          <a:p>
            <a:pPr eaLnBrk="1" hangingPunct="1"/>
            <a:r>
              <a:rPr lang="sl-SI" altLang="sl-SI"/>
              <a:t>Tolminski kmečki upor (1713)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58FCF69-053A-4C9C-856B-1E2EEBBE1E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/>
              <a:t>Upor kmetov</a:t>
            </a:r>
          </a:p>
        </p:txBody>
      </p:sp>
      <p:pic>
        <p:nvPicPr>
          <p:cNvPr id="4099" name="Slika 3" descr="scan0017.jpg">
            <a:extLst>
              <a:ext uri="{FF2B5EF4-FFF2-40B4-BE49-F238E27FC236}">
                <a16:creationId xmlns:a16="http://schemas.microsoft.com/office/drawing/2014/main" id="{F7EC6B50-10CE-4454-AD42-C4F2A004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00188"/>
            <a:ext cx="51435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E3FBA5C-A13A-474A-BA02-A0767DC47E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VZROKI ZA KMEČKE UPORE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957B5A6-CA48-40C8-A044-0189A5DA328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28625" y="15716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l-SI" altLang="sl-SI"/>
              <a:t>povečanje dajatev in tlake (zaradi zmanjšanja števila podložnikov in svojega razkošja),</a:t>
            </a:r>
          </a:p>
          <a:p>
            <a:pPr>
              <a:lnSpc>
                <a:spcPct val="90000"/>
              </a:lnSpc>
            </a:pPr>
            <a:r>
              <a:rPr lang="sl-SI" altLang="sl-SI"/>
              <a:t>vpadi Turkov,</a:t>
            </a:r>
          </a:p>
          <a:p>
            <a:pPr>
              <a:lnSpc>
                <a:spcPct val="90000"/>
              </a:lnSpc>
            </a:pPr>
            <a:r>
              <a:rPr lang="sl-SI" altLang="sl-SI"/>
              <a:t>vojne med fevdalci (vojne habsburškega cesarja Friderika III. za slovenske dežele, vojne z ogrskim kraljem Matijo Korvinom),</a:t>
            </a:r>
          </a:p>
          <a:p>
            <a:pPr>
              <a:lnSpc>
                <a:spcPct val="90000"/>
              </a:lnSpc>
            </a:pPr>
            <a:r>
              <a:rPr lang="sl-SI" altLang="sl-SI"/>
              <a:t>omejevanje nekmetijskih dejavnosti,</a:t>
            </a:r>
          </a:p>
          <a:p>
            <a:pPr>
              <a:lnSpc>
                <a:spcPct val="90000"/>
              </a:lnSpc>
            </a:pPr>
            <a:r>
              <a:rPr lang="sl-SI" altLang="sl-SI"/>
              <a:t>nova javna bremena v korist dežele ali deželnoknežjih uradov, 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0A6C42B4-3F46-4F31-821B-96CD60E93AE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500063"/>
            <a:ext cx="8229600" cy="562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l-SI" altLang="sl-SI"/>
              <a:t>gospodarske krize in padanje vrednosti denarja,</a:t>
            </a:r>
          </a:p>
          <a:p>
            <a:pPr>
              <a:lnSpc>
                <a:spcPct val="90000"/>
              </a:lnSpc>
            </a:pPr>
            <a:r>
              <a:rPr lang="sl-SI" altLang="sl-SI"/>
              <a:t>nezadovoljstvo z novimi obremenitvami s strani cerkve (odpustki).</a:t>
            </a:r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6147" name="Slika 5" descr="turški vpadi xD.jpg">
            <a:extLst>
              <a:ext uri="{FF2B5EF4-FFF2-40B4-BE49-F238E27FC236}">
                <a16:creationId xmlns:a16="http://schemas.microsoft.com/office/drawing/2014/main" id="{A5EAD93D-38F5-4A72-8F9E-49DCC61E0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160" r="84566" b="69099"/>
          <a:stretch>
            <a:fillRect/>
          </a:stretch>
        </p:blipFill>
        <p:spPr bwMode="auto">
          <a:xfrm>
            <a:off x="0" y="3749675"/>
            <a:ext cx="2071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http://www.collecta.si/data/upload/numizmatika.png">
            <a:extLst>
              <a:ext uri="{FF2B5EF4-FFF2-40B4-BE49-F238E27FC236}">
                <a16:creationId xmlns:a16="http://schemas.microsoft.com/office/drawing/2014/main" id="{EBD1A5A6-3589-464C-A308-77638E95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714750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http://germanhistorydocs.ghi-dc.org/images/DB_IndulgenceAdvert.jpg">
            <a:extLst>
              <a:ext uri="{FF2B5EF4-FFF2-40B4-BE49-F238E27FC236}">
                <a16:creationId xmlns:a16="http://schemas.microsoft.com/office/drawing/2014/main" id="{B985AB18-68E5-473E-9FA0-2B33AE5B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9677" r="2834" b="38306"/>
          <a:stretch>
            <a:fillRect/>
          </a:stretch>
        </p:blipFill>
        <p:spPr bwMode="auto">
          <a:xfrm>
            <a:off x="4929188" y="3714750"/>
            <a:ext cx="42148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194C9298-D34B-4F9A-BFCD-C1624964C6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>
                <a:solidFill>
                  <a:srgbClr val="483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KOROŠKI KMEČKI UPOR</a:t>
            </a:r>
          </a:p>
        </p:txBody>
      </p:sp>
      <p:sp>
        <p:nvSpPr>
          <p:cNvPr id="7171" name="Content Placeholder 4">
            <a:extLst>
              <a:ext uri="{FF2B5EF4-FFF2-40B4-BE49-F238E27FC236}">
                <a16:creationId xmlns:a16="http://schemas.microsoft.com/office/drawing/2014/main" id="{F532F9FC-6D17-4DCF-AD7C-0DCCC734A95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Prvi so se začeli upirati kmetje na Koroškem in se v letih 1473-1476 povezali v kmečko zvezo (Bund). Od tod je prešla v slovenski jezik beseda punt-puntarji. Punt je imel središče v dravski dolini </a:t>
            </a:r>
          </a:p>
          <a:p>
            <a:pPr eaLnBrk="1" hangingPunct="1"/>
            <a:r>
              <a:rPr lang="sl-SI" altLang="sl-SI"/>
              <a:t>Zajel je skoraj vso slovensko in del nemške Koroške.</a:t>
            </a:r>
          </a:p>
          <a:p>
            <a:pPr eaLnBrk="1" hangingPunct="1"/>
            <a:r>
              <a:rPr lang="sl-SI" altLang="sl-SI"/>
              <a:t>Puntarji so odpovedali  plačevanje dajatev svojim fevdalnim gospodom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CDE58DF5-1712-4E7F-879D-71A32DC5C02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692150"/>
            <a:ext cx="8229600" cy="543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Sami so začeli pobirati dajatve in zahtevali pravico, sami odločati o deželnem davku knezu</a:t>
            </a:r>
          </a:p>
          <a:p>
            <a:pPr eaLnBrk="1" hangingPunct="1"/>
            <a:r>
              <a:rPr lang="sl-SI" altLang="sl-SI"/>
              <a:t>Začeli so voliti svoje sodnike</a:t>
            </a:r>
          </a:p>
          <a:p>
            <a:pPr eaLnBrk="1" hangingPunct="1"/>
            <a:r>
              <a:rPr lang="sl-SI" altLang="sl-SI"/>
              <a:t>Cesar je prepovedal neobičajna zbiranja kmetov in ukazal upor zatreti. Toda še preden je nastopila plemiška vojska, so poleti 1478 na Koroško pridrli Turki in potolkla 600-glavo kmečko vojno.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can0016.jpg">
            <a:extLst>
              <a:ext uri="{FF2B5EF4-FFF2-40B4-BE49-F238E27FC236}">
                <a16:creationId xmlns:a16="http://schemas.microsoft.com/office/drawing/2014/main" id="{A13EF1B8-9F5C-44E9-8DE2-3BCEAAE631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28662" y="1357298"/>
            <a:ext cx="6954280" cy="490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Naslov 5">
            <a:extLst>
              <a:ext uri="{FF2B5EF4-FFF2-40B4-BE49-F238E27FC236}">
                <a16:creationId xmlns:a16="http://schemas.microsoft.com/office/drawing/2014/main" id="{45E1A2E7-AA15-4DE2-A2E0-9C5490D719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/>
              <a:t>Spravljanje sena</a:t>
            </a:r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8141333-1DA5-4499-974C-658659C626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VSESLOVENSKI KMEČKI UPOR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F45C736-CD1B-4187-90E0-0CA65801F77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/>
              <a:t>V prvih mesecih leta 1515 je na Kranjskem zrasla velika kmečka zveza , ki se je razširila tudi na Štajersko in na Kras.</a:t>
            </a:r>
          </a:p>
          <a:p>
            <a:pPr eaLnBrk="1" hangingPunct="1"/>
            <a:r>
              <a:rPr lang="sl-SI" altLang="sl-SI"/>
              <a:t>Kmečka zveza je poslala delegacijo k cesarju Maksimilijanu v Augsburg in terjala ukinitev novo uvedenih davkov in vzpostavitev stare pravde.</a:t>
            </a:r>
          </a:p>
          <a:p>
            <a:pPr eaLnBrk="1" hangingPunct="1"/>
            <a:r>
              <a:rPr lang="sl-SI" altLang="sl-SI"/>
              <a:t>Cesar je obljubil le natančno in pošteno preiskavo ter zahteval razpustitev kmečke zveze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Modèle par défaut</vt:lpstr>
      <vt:lpstr>KMEČKI UPORI NA SLOVENSKEM</vt:lpstr>
      <vt:lpstr>NAJPOMEMBNEJŠI KMEČKI UPORI</vt:lpstr>
      <vt:lpstr>Upor kmetov</vt:lpstr>
      <vt:lpstr>VZROKI ZA KMEČKE UPORE</vt:lpstr>
      <vt:lpstr>PowerPoint Presentation</vt:lpstr>
      <vt:lpstr>KOROŠKI KMEČKI UPOR</vt:lpstr>
      <vt:lpstr>PowerPoint Presentation</vt:lpstr>
      <vt:lpstr>Spravljanje sena</vt:lpstr>
      <vt:lpstr>VSESLOVENSKI KMEČKI UPOR</vt:lpstr>
      <vt:lpstr>PowerPoint Presentation</vt:lpstr>
      <vt:lpstr>SLOVESNKO-HRVAŠKI KMEČKI UPOR</vt:lpstr>
      <vt:lpstr>PowerPoint Presentation</vt:lpstr>
      <vt:lpstr>Usmrtitev Matije Gubca na Markovem trgu v Zagrebu</vt:lpstr>
      <vt:lpstr>DRUGI VSESLOVENSKI KMEČKI UPOR</vt:lpstr>
      <vt:lpstr>TOLMINSKI KMEČKI UPOR</vt:lpstr>
      <vt:lpstr>Uporniki </vt:lpstr>
      <vt:lpstr>VZROK KMEČKIH PORAZOV</vt:lpstr>
      <vt:lpstr>Prizor iz kmečke vojne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2019-06-03T09:15:25Z</dcterms:created>
  <dcterms:modified xsi:type="dcterms:W3CDTF">2019-06-03T09:15:25Z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