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9" r:id="rId3"/>
    <p:sldId id="267" r:id="rId4"/>
    <p:sldId id="258" r:id="rId5"/>
    <p:sldId id="259" r:id="rId6"/>
    <p:sldId id="260" r:id="rId7"/>
    <p:sldId id="270" r:id="rId8"/>
    <p:sldId id="271" r:id="rId9"/>
    <p:sldId id="272" r:id="rId10"/>
    <p:sldId id="273" r:id="rId11"/>
    <p:sldId id="274" r:id="rId12"/>
    <p:sldId id="263" r:id="rId13"/>
    <p:sldId id="266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BB7B0-2DAF-4A60-8CF0-B2A6025C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2A2E-E88B-408D-BC32-34BED9F9B1C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582D0-DBC7-491D-A72B-70AF17B2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0B941-BAD9-4BA3-8D9B-893A70983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62B9F-D0D1-431E-B35B-4E4959B19B1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7689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2A80B-A034-445F-8182-360089B5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8EF83-FB6E-4547-AA0F-AC374ED561F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6A940-EA59-4CE1-9C66-10B9709E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E0FB6-5482-4E5D-A23C-47EAE0AE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586F1-930F-4DF3-A125-F693AFDCA1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3920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F1C4C-065E-432F-A984-7EE50D29B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F59F4-8A68-4388-BCE6-44572C8EE15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E4BCF-D803-4A46-A4A3-4E0B6DDD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BE042-BAC1-4B91-ADA9-7FD2527B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F3F14-F18A-4831-8D7E-2D517A6E86F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8040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D668C-F787-4174-84C9-45F942FD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5C9C-F4D7-49C0-B2A2-8A148E4FEA0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EF974-7A7F-422D-8002-61DDD26AB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918BC-64C9-4BD3-BE95-648EB11C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9AF19-C5A8-48E3-9B0F-1DD0ACC619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0986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09266-C32D-4C40-ADC0-7474ED62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3464-293E-4D94-B7DA-7A7444F5DB7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EED21-7998-42EA-B2BF-421A68A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8728A-31FA-498A-8E90-B69372250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C609C-BBFF-43F9-BFEC-502FD8F36E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934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AF343A-2E76-4675-A1B1-73DF75F3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044E3-ED3C-4569-8819-1A5B6378199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7A678B-EEF6-41E6-96A2-E76B2E7B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9E63E1-7E87-44B1-B409-0421F68B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7D4CD-8D28-4116-8BFE-93648DFD3F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5589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BAF0B3-8E47-4AC0-A2F2-B56FA527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866C-A0CA-4751-988C-5DB1AFE827D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616073-0689-487F-8D1D-18D556F04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1E550B-EBDD-4657-B29E-503E52020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CFF92-300E-4E75-AD44-D0A3660705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215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3722C4-F308-4A04-A4BC-7A656FCD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D21E8-1E26-4C0C-AC77-F6B1655DACE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59985C-5B60-4A62-85CA-95CADE237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1276D3-90E6-4961-8B55-557B26EF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9AE88-6E54-499B-90E5-37428862D73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717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B5BAD5A-B4B4-4676-8169-2E24A552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F1E5C-3D72-4173-A551-3F4C09E7FD9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F6D318-3AC7-4D54-88C1-A9927B837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55A3E9-FFCB-4D0F-9FD9-12F812BA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9082B-7B4D-423D-B9B1-6C5807FDB9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132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9784EA-A044-4910-86FC-0554BF33B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CA17C-B8B2-4596-B5DA-8B7A94353C0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AC719A-E5ED-46FF-94FB-F5C1CDBD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C61C77-D91A-48F6-8446-A00431C6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C32E2-6390-4A4B-9D29-D88A93A3D2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713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D3BE6A-A72B-4E31-AD03-699B7A2E6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E74D5-3B75-4DC5-959D-0927C88F5C2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3BEE52-CBC4-4E24-8DFC-6F4AEA0A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96BD8B-3222-490D-9E8D-0371BAA5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5B359-649F-4577-9F11-B582C71EFC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52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BAD5155-AF55-41B2-BA8E-6A76DD9C2A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3539630-8485-4BDA-8D16-B71B290849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5F337-F6C4-422B-A1A7-9D792FB86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452D16-E01A-4E34-BDB3-4D984EBF594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CF0F7-600D-48A5-B9E8-2380AA2DE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9D8AA-56F4-42CA-8B77-24223B166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057FD606-3E62-42EC-B674-499EAB74FD8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0E05-1621-4E30-AA7B-45A445B15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2133600"/>
            <a:ext cx="7772400" cy="1470025"/>
          </a:xfrm>
        </p:spPr>
        <p:txBody>
          <a:bodyPr/>
          <a:lstStyle/>
          <a:p>
            <a:r>
              <a:rPr lang="sl-SI" altLang="sl-SI" sz="5400" b="1">
                <a:solidFill>
                  <a:schemeClr val="bg1"/>
                </a:solidFill>
              </a:rPr>
              <a:t>KOROŠKI PLEBISCIT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A794E-FF5E-483E-BCA0-7133661D8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4438" y="5073650"/>
            <a:ext cx="6400800" cy="1752600"/>
          </a:xfrm>
        </p:spPr>
        <p:txBody>
          <a:bodyPr/>
          <a:lstStyle/>
          <a:p>
            <a:endParaRPr lang="sl-SI" altLang="sl-SI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41E184C-D817-41C0-A1FE-4EFBF7B9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1267" name="Content Placeholder 3">
            <a:extLst>
              <a:ext uri="{FF2B5EF4-FFF2-40B4-BE49-F238E27FC236}">
                <a16:creationId xmlns:a16="http://schemas.microsoft.com/office/drawing/2014/main" id="{D3C4D9BE-E8F5-400E-9AB3-92B3F8F852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4D3C23-8E40-4375-8B41-E2150FB3E2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620713"/>
            <a:ext cx="7212012" cy="54086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095B79-0001-4494-AC1C-449366C52D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7463"/>
            <a:ext cx="5472113" cy="712628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71E5BD-6124-47DF-A512-F3620CA3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 sz="4800">
              <a:solidFill>
                <a:schemeClr val="bg1"/>
              </a:solidFill>
            </a:endParaRPr>
          </a:p>
        </p:txBody>
      </p:sp>
      <p:sp>
        <p:nvSpPr>
          <p:cNvPr id="12292" name="Content Placeholder 3">
            <a:extLst>
              <a:ext uri="{FF2B5EF4-FFF2-40B4-BE49-F238E27FC236}">
                <a16:creationId xmlns:a16="http://schemas.microsoft.com/office/drawing/2014/main" id="{270784EB-4E2D-4791-A475-DC6584C740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261B1-790B-4EC1-8673-0F0854F21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dirty="0">
                <a:solidFill>
                  <a:schemeClr val="bg1"/>
                </a:solidFill>
              </a:rPr>
            </a:br>
            <a:br>
              <a:rPr lang="sl-SI" dirty="0">
                <a:solidFill>
                  <a:schemeClr val="bg1"/>
                </a:solidFill>
              </a:rPr>
            </a:br>
            <a:r>
              <a:rPr lang="sl-SI" dirty="0">
                <a:solidFill>
                  <a:schemeClr val="bg1"/>
                </a:solidFill>
              </a:rPr>
              <a:t>ČAS PRED PLEBISCITOM</a:t>
            </a:r>
            <a:br>
              <a:rPr lang="sl-SI" dirty="0">
                <a:solidFill>
                  <a:schemeClr val="bg1"/>
                </a:solidFill>
              </a:rPr>
            </a:br>
            <a:r>
              <a:rPr lang="sl-SI" dirty="0">
                <a:solidFill>
                  <a:schemeClr val="bg1"/>
                </a:solidFill>
              </a:rPr>
              <a:t>Intenzivna propaganda (obe strani)</a:t>
            </a:r>
            <a:br>
              <a:rPr lang="sl-SI" dirty="0">
                <a:solidFill>
                  <a:schemeClr val="bg1"/>
                </a:solidFill>
              </a:rPr>
            </a:br>
            <a:br>
              <a:rPr lang="sl-SI" dirty="0">
                <a:solidFill>
                  <a:schemeClr val="bg1"/>
                </a:solidFill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E3AA0-C231-418C-96D0-9B2E88C92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lvl="1" fontAlgn="auto">
              <a:spcAft>
                <a:spcPts val="0"/>
              </a:spcAft>
              <a:defRPr/>
            </a:pPr>
            <a:r>
              <a:rPr lang="sl-SI" sz="3600" dirty="0">
                <a:solidFill>
                  <a:schemeClr val="bg1"/>
                </a:solidFill>
              </a:rPr>
              <a:t>AVSTRIJSKA </a:t>
            </a:r>
            <a:r>
              <a:rPr lang="sl-SI" sz="1400" dirty="0">
                <a:solidFill>
                  <a:schemeClr val="bg1"/>
                </a:solidFill>
              </a:rPr>
              <a:t>- </a:t>
            </a:r>
            <a:r>
              <a:rPr lang="sl-SI" sz="2100" dirty="0">
                <a:solidFill>
                  <a:schemeClr val="bg1"/>
                </a:solidFill>
              </a:rPr>
              <a:t>razmere v kraljevini SHS kot kaotične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DB03E-2FF8-4C76-8847-FDB6171930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800" dirty="0">
                <a:solidFill>
                  <a:schemeClr val="bg1"/>
                </a:solidFill>
              </a:rPr>
              <a:t>poudarjala ekonomske koristi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800" dirty="0">
                <a:solidFill>
                  <a:schemeClr val="bg1"/>
                </a:solidFill>
              </a:rPr>
              <a:t>bratstvo med slovensko in nemško govorečimi Korošci; 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800" dirty="0">
                <a:solidFill>
                  <a:schemeClr val="bg1"/>
                </a:solidFill>
              </a:rPr>
              <a:t>uporabljali slovenski jezik! 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800" dirty="0">
                <a:solidFill>
                  <a:schemeClr val="bg1"/>
                </a:solidFill>
              </a:rPr>
              <a:t>obljube, da bo užival enakopraven status s nemščino</a:t>
            </a: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CEA0B-0604-4FA2-A982-B228D18CC0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800" dirty="0">
                <a:solidFill>
                  <a:schemeClr val="bg1"/>
                </a:solidFill>
              </a:rPr>
              <a:t>JUGOSLOVANSKA </a:t>
            </a:r>
            <a:r>
              <a:rPr lang="sl-SI" dirty="0">
                <a:solidFill>
                  <a:schemeClr val="bg1"/>
                </a:solidFill>
              </a:rPr>
              <a:t>- ni znala izkoristiti politične nestabilnosti mlade Avstrije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CA64F-1C68-414C-95F4-D420C4677C3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>
            <a:normAutofit lnSpcReduction="10000"/>
          </a:bodyPr>
          <a:lstStyle/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800" dirty="0">
                <a:solidFill>
                  <a:schemeClr val="bg1"/>
                </a:solidFill>
              </a:rPr>
              <a:t>predvsem poudarjala narodno zavest, 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800" dirty="0">
                <a:solidFill>
                  <a:schemeClr val="bg1"/>
                </a:solidFill>
              </a:rPr>
              <a:t>zelo protinemško usmerjena. 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800" dirty="0">
                <a:solidFill>
                  <a:schemeClr val="bg1"/>
                </a:solidFill>
              </a:rPr>
              <a:t>Na koncu še gospodarska vprašanja - zelo nespretni.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800" dirty="0">
                <a:solidFill>
                  <a:schemeClr val="bg1"/>
                </a:solidFill>
              </a:rPr>
              <a:t>Goljufije, posilstva vojakov</a:t>
            </a: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BBF0AA4-7BED-4A78-81A5-4D662A72E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637F-23AD-4B96-952B-13A4BE047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000">
                <a:solidFill>
                  <a:schemeClr val="bg1"/>
                </a:solidFill>
              </a:rPr>
              <a:t>Koroški plebiscit je izveden v coni A 10.10.1920.</a:t>
            </a:r>
          </a:p>
          <a:p>
            <a:pPr lvl="1"/>
            <a:r>
              <a:rPr lang="sl-SI" altLang="sl-SI">
                <a:solidFill>
                  <a:schemeClr val="bg1"/>
                </a:solidFill>
              </a:rPr>
              <a:t>Za Avstrijo je glasovalo 59,1% za kraljevino SHS pa 40,9%</a:t>
            </a:r>
          </a:p>
          <a:p>
            <a:r>
              <a:rPr lang="sl-SI" altLang="sl-SI" sz="3600">
                <a:solidFill>
                  <a:schemeClr val="bg1"/>
                </a:solidFill>
              </a:rPr>
              <a:t>Analiza: velik del narodno zavednih Slovencev za Avstrijo</a:t>
            </a:r>
            <a:endParaRPr lang="sl-SI" altLang="sl-S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80D38D68-8AD9-4636-8FA8-BB7DD63F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075" name="Content Placeholder 4">
            <a:extLst>
              <a:ext uri="{FF2B5EF4-FFF2-40B4-BE49-F238E27FC236}">
                <a16:creationId xmlns:a16="http://schemas.microsoft.com/office/drawing/2014/main" id="{A3495890-442A-48F7-BFEB-1BAF43DFC9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0"/>
            <a:ext cx="7704137" cy="3762375"/>
          </a:xfrm>
        </p:spPr>
      </p:pic>
      <p:pic>
        <p:nvPicPr>
          <p:cNvPr id="3076" name="Content Placeholder 5">
            <a:extLst>
              <a:ext uri="{FF2B5EF4-FFF2-40B4-BE49-F238E27FC236}">
                <a16:creationId xmlns:a16="http://schemas.microsoft.com/office/drawing/2014/main" id="{125C2859-F96F-471E-9DD5-9991D45600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635375"/>
            <a:ext cx="7658100" cy="32131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0B5C-3D17-4150-972C-3CF26638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- Potekal 10.10. 1920</a:t>
            </a:r>
            <a:br>
              <a:rPr lang="sl-SI" dirty="0">
                <a:solidFill>
                  <a:schemeClr val="bg1"/>
                </a:solidFill>
              </a:rPr>
            </a:br>
            <a:r>
              <a:rPr lang="sl-SI" dirty="0">
                <a:solidFill>
                  <a:schemeClr val="bg1"/>
                </a:solidFill>
              </a:rPr>
              <a:t>- Določil državno mejo med kraljevino SHS in Avstrijo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A4ACC5-040E-4792-83B5-685EC3707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628775"/>
            <a:ext cx="5759450" cy="44799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C76A7-3D80-4F83-933D-E7B4F38E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MIROVNA POGODBA V SAINT GERMAINU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23702-782D-42D7-826B-7D58175AB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10. 9. 1919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Med antantnimi silami in Avstrijo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Naj bi določila mejo med Avstrijo in kraljevino SHS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SPOR: Koroška (južni del so 1919 zasedle jugoslovanske čete)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Plebiscit naj bi bil izveden tri mesece po tem, ko stopi pogodba v veljavo, ampak je izveden kasneje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ACC38-FB3E-4B8E-BACB-528E6218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Odločili za plebiscit, ker: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79341-D62B-4ACB-AC35-358D38199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Porazi in napake jugoslovanske politike</a:t>
            </a:r>
          </a:p>
          <a:p>
            <a:r>
              <a:rPr lang="sl-SI" altLang="sl-SI">
                <a:solidFill>
                  <a:schemeClr val="bg1"/>
                </a:solidFill>
              </a:rPr>
              <a:t>Podpora Italije Angliji</a:t>
            </a:r>
          </a:p>
          <a:p>
            <a:r>
              <a:rPr lang="sl-SI" altLang="sl-SI">
                <a:solidFill>
                  <a:schemeClr val="bg1"/>
                </a:solidFill>
              </a:rPr>
              <a:t>Italija podpirala zgodovinsko mejo med Kranjsko in Koroško, VB pa mejo na Dravi </a:t>
            </a:r>
            <a:r>
              <a:rPr lang="sl-SI" altLang="sl-SI">
                <a:solidFill>
                  <a:schemeClr val="bg1"/>
                </a:solidFill>
                <a:sym typeface="Wingdings" panose="05000000000000000000" pitchFamily="2" charset="2"/>
              </a:rPr>
              <a:t> velesile oblikovale posebne komisije, da bi na terenu ugotovili voljo prebivalstva (ugotavljali pozimi!)</a:t>
            </a:r>
          </a:p>
          <a:p>
            <a:r>
              <a:rPr lang="sl-SI" altLang="sl-SI">
                <a:solidFill>
                  <a:schemeClr val="bg1"/>
                </a:solidFill>
                <a:sym typeface="Wingdings" panose="05000000000000000000" pitchFamily="2" charset="2"/>
              </a:rPr>
              <a:t>Najvplivnejša ameriška komisija (vodil Miles)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16D2-755B-412A-BF8E-B8189A8F2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GRAŠKO LJUBLJANSKI PROTOKOL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68BBC-326C-4358-9C85-37D516D08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Izdan 22. jan.1919</a:t>
            </a:r>
          </a:p>
          <a:p>
            <a:r>
              <a:rPr lang="sl-SI" altLang="sl-SI">
                <a:solidFill>
                  <a:schemeClr val="bg1"/>
                </a:solidFill>
              </a:rPr>
              <a:t>Odloči, da bo državno mejo med kr. SHS in Avstrijo izbrala ameriška komisija</a:t>
            </a:r>
          </a:p>
          <a:p>
            <a:r>
              <a:rPr lang="sl-SI" altLang="sl-SI">
                <a:solidFill>
                  <a:schemeClr val="bg1"/>
                </a:solidFill>
              </a:rPr>
              <a:t>Ameriška komisija: „Celovška kotlina enoten prostor, delitev škodljiva za razvoj.“</a:t>
            </a:r>
          </a:p>
          <a:p>
            <a:r>
              <a:rPr lang="sl-SI" altLang="sl-SI">
                <a:solidFill>
                  <a:schemeClr val="bg1"/>
                </a:solidFill>
              </a:rPr>
              <a:t>Določili,da Mežiška, Kanalska in Ziljska dolina pripadejo kr. SHS</a:t>
            </a:r>
          </a:p>
          <a:p>
            <a:r>
              <a:rPr lang="sl-SI" altLang="sl-SI">
                <a:solidFill>
                  <a:schemeClr val="bg1"/>
                </a:solidFill>
              </a:rPr>
              <a:t>O pripadnosti širšega območja - PLEBISCIT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E8E96F-1BF7-4E75-A25A-EC3937793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981075"/>
            <a:ext cx="7375525" cy="47926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6B7589-5380-46F0-8F9E-D1A5008A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000">
                <a:solidFill>
                  <a:schemeClr val="bg1"/>
                </a:solidFill>
              </a:rPr>
              <a:t>CONE</a:t>
            </a:r>
            <a:endParaRPr lang="sl-SI" altLang="sl-SI" sz="50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C6C49-8F0D-47AB-8774-90D33559E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259263" cy="4691063"/>
          </a:xfrm>
        </p:spPr>
        <p:txBody>
          <a:bodyPr/>
          <a:lstStyle/>
          <a:p>
            <a:r>
              <a:rPr lang="sl-SI" altLang="sl-SI" sz="2800">
                <a:solidFill>
                  <a:schemeClr val="bg1"/>
                </a:solidFill>
              </a:rPr>
              <a:t>Območje razdeljeno na 2 coni – A &amp; B</a:t>
            </a:r>
          </a:p>
          <a:p>
            <a:r>
              <a:rPr lang="sl-SI" altLang="sl-SI" sz="2800">
                <a:solidFill>
                  <a:schemeClr val="bg1"/>
                </a:solidFill>
              </a:rPr>
              <a:t>V B se plebiscit izvede, če v A zmaga jugoslovanska stran</a:t>
            </a:r>
          </a:p>
          <a:p>
            <a:r>
              <a:rPr lang="sl-SI" altLang="sl-SI" sz="2800">
                <a:solidFill>
                  <a:schemeClr val="bg1"/>
                </a:solidFill>
              </a:rPr>
              <a:t>Cona A – Velikovec – pod zasedbo jugoslovanske vojske</a:t>
            </a:r>
          </a:p>
          <a:p>
            <a:r>
              <a:rPr lang="sl-SI" altLang="sl-SI" sz="2800">
                <a:solidFill>
                  <a:schemeClr val="bg1"/>
                </a:solidFill>
              </a:rPr>
              <a:t>Cona B – Celovec in severno od Vrbskega jezera – uprava republike Avstrije</a:t>
            </a:r>
          </a:p>
          <a:p>
            <a:endParaRPr lang="sl-SI" altLang="sl-SI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6AF2-7F0A-46B5-A836-663672ABE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8BFE80-9B0F-4030-B40E-3FE9851090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188913"/>
            <a:ext cx="4464050" cy="6164262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0BB09D-38C2-4A4D-8943-BE888F277A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620713"/>
            <a:ext cx="4503737" cy="55451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18CD88-4C75-48FD-B93F-D3A4847DD7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3438" y="549275"/>
            <a:ext cx="7040562" cy="4243388"/>
          </a:xfrm>
        </p:spPr>
      </p:pic>
      <p:sp>
        <p:nvSpPr>
          <p:cNvPr id="10243" name="Title 1">
            <a:extLst>
              <a:ext uri="{FF2B5EF4-FFF2-40B4-BE49-F238E27FC236}">
                <a16:creationId xmlns:a16="http://schemas.microsoft.com/office/drawing/2014/main" id="{3D5FD104-D230-42D7-9ED4-8B17CE53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C86828-5D22-4AAA-8514-D072C9648B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813" y="549275"/>
            <a:ext cx="4576763" cy="56245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309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KOROŠKI PLEBISCIT</vt:lpstr>
      <vt:lpstr>PowerPoint Presentation</vt:lpstr>
      <vt:lpstr>- Potekal 10.10. 1920 - Določil državno mejo med kraljevino SHS in Avstrijo</vt:lpstr>
      <vt:lpstr>MIROVNA POGODBA V SAINT GERMAINU</vt:lpstr>
      <vt:lpstr>Odločili za plebiscit, ker:</vt:lpstr>
      <vt:lpstr>GRAŠKO LJUBLJANSKI PROTOKOL</vt:lpstr>
      <vt:lpstr>CONE</vt:lpstr>
      <vt:lpstr>PowerPoint Presentation</vt:lpstr>
      <vt:lpstr>PowerPoint Presentation</vt:lpstr>
      <vt:lpstr>PowerPoint Presentation</vt:lpstr>
      <vt:lpstr>PowerPoint Presentation</vt:lpstr>
      <vt:lpstr>  ČAS PRED PLEBISCITOM Intenzivna propaganda (obe strani)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2019-06-03T09:15:28Z</dcterms:created>
  <dcterms:modified xsi:type="dcterms:W3CDTF">2019-06-03T09:15:28Z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