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DDC3-594D-4B3B-BC9A-5CBA8FD96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ED591-3820-4128-92A7-82D1A3A2A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0A603-DF47-49CA-8DED-C536AE86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37CE8-67FC-4776-9CD4-CFEE8796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25D4-7D92-44D2-9B1A-C9B4E7D5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F011F-8934-4334-90FE-DBE31A7D32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749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20759-4397-41A1-9F6E-FA6F79B3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766AD-8673-434C-A732-F703C6248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346A7-69BB-4BB8-A951-18ADCA8DD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70EB4-892B-450A-A6C0-A0E4D417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509FF-461A-4180-BE2C-C8596807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EAC99-C33D-4F74-8D1E-753C9AB41D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629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1F99F0-778F-4D16-94F4-4A04CF9DE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D03D7-D050-4D61-921E-F988F6A25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E82D3-28C0-403A-B04D-2363DB19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7BF9D-6CCB-4D56-B28A-DEF769E4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7C216-9340-4460-AF94-732E0E95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2D942-0D41-407A-BB1F-1FFE3BDFDB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722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439A-85C7-4A3E-958F-44FE88B6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4EFDD-7756-4766-8FB4-BA5FF2492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8014C-03A9-4EAD-9556-40A78179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4DCE4-08B4-4B1A-9ED2-3DCAEAA1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22D64-3779-4509-BDE9-CD4D3B95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127DF-E907-497B-9660-4096048562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275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07C0-D8D6-46C8-9452-E891CED46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C9368-57FD-47A4-984B-47AD8416A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28FB3-CE60-47D2-8AE7-6436E50A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0DB36-CA11-4814-A4DE-7997A84DF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B09C5-1B1B-43F4-9C10-CB3ADC92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303A1-F50B-44F6-B29B-97E48190BA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167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734C-A079-4C53-9215-91482D09A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0B2AB-555E-45AD-963A-596973AB3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7FFF2-CD14-4E25-91E1-A1B24432E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530F2-B7B7-4EB2-A347-594B274E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A1B50-C33B-415D-BFB7-F804A183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1730C-9E0B-428D-86DF-8F1B14007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F0BE4-F42C-4365-A820-6A5A015CA9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886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FFCD-D402-4505-B9E8-4A8443F91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16DCA-2ADD-4C2D-A61E-99FFC662B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110C8-A2C5-45A7-9A49-95072B6BD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D99C8-D0D1-413A-9BA8-BF8BA128C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D58232-794C-49F6-9ECF-8554234A9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C70D0E-226C-47B9-B605-B90F3916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689AC-6D30-4978-877C-D12A5966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0AC4D1-3E5E-4CA1-AD9B-F1555E7D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B21C4-D44C-416E-B1A2-CCAEC6A41F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338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58DF-2CC6-4DD6-B2AB-93F5C0CD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9554B-A327-48C4-91D4-710A323E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673DC-BBB7-4A83-97DF-ED9F109F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4904C-2905-45B8-9D7A-FE68056E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626E5-7C02-45DE-826B-6E1B3CC02F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307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16FBFF-370E-4F68-A3D4-0DFB578E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156298-4216-49F6-942A-0C935EED9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67C15-3129-4821-91A2-456FAD58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5069-F72E-4F5D-A1D6-1853748A13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9039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BB07D-DBD6-4B4F-B5AD-79FA67D6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4C60-FE60-4A11-B7C0-436E5467B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20FE2-4977-4A05-9072-031A62D0F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66CB2-1EC6-404F-B495-2AB38F0C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89939-3518-46C2-86EF-69ADEEA6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90F98-F064-4E12-B35D-68DFA0543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511C-4490-404E-8207-5987E2C953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8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C049-386C-4E03-9A41-9DB587E83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1CEBFD-EFFE-49B3-8558-B6F8C5657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EB47E-7A6A-4609-A320-E5F361606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2E131-05F5-4238-AB56-5D5AE61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A4862-8568-42C7-AD1C-9B599AC9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B0C25-EC08-49B0-BE00-DED16388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AADCD-BD06-40F1-B57C-D0B5562F18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6640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44744E6-F3F5-4219-B8CA-663FBEFA8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57ABA34-5266-4DD0-8711-7640D65FF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E1FA2D57-739B-4C22-80F0-32825684A8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9D4953F6-D4B6-4DC8-9212-BB6765E1D5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25E202BB-28C1-4499-843E-1DE9442221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E7BA5F-D067-4E29-BE74-9E24BB75A68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83DB094-EFFF-4D64-BF0B-8D1B61CC7F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620713"/>
            <a:ext cx="8208963" cy="5761037"/>
          </a:xfrm>
        </p:spPr>
        <p:txBody>
          <a:bodyPr anchor="ctr"/>
          <a:lstStyle/>
          <a:p>
            <a:r>
              <a:rPr lang="sl-SI" altLang="sl-SI" sz="10000" b="1">
                <a:latin typeface="Curlz MT" pitchFamily="82" charset="0"/>
              </a:rPr>
              <a:t>Krfska</a:t>
            </a:r>
            <a:br>
              <a:rPr lang="sl-SI" altLang="sl-SI" sz="10000" b="1">
                <a:latin typeface="Curlz MT" pitchFamily="82" charset="0"/>
              </a:rPr>
            </a:br>
            <a:r>
              <a:rPr lang="sl-SI" altLang="sl-SI" sz="10000" b="1">
                <a:latin typeface="Curlz MT" pitchFamily="82" charset="0"/>
              </a:rPr>
              <a:t>deklaracija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CF52819-A273-49BE-A659-7A5FC1E697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  <p:pic>
        <p:nvPicPr>
          <p:cNvPr id="2055" name="Picture 7" descr="MCj02150360000[1]">
            <a:extLst>
              <a:ext uri="{FF2B5EF4-FFF2-40B4-BE49-F238E27FC236}">
                <a16:creationId xmlns:a16="http://schemas.microsoft.com/office/drawing/2014/main" id="{00FDE558-CAD1-4343-BB72-357FA2CE6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908050"/>
            <a:ext cx="1628775" cy="244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CE7F24-9A30-42DE-B0F0-1A5BFD9F2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50" cy="68262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46A7B89-1F5D-4626-9311-D3B486A0F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4968875" cy="5576888"/>
          </a:xfrm>
        </p:spPr>
        <p:txBody>
          <a:bodyPr/>
          <a:lstStyle/>
          <a:p>
            <a:r>
              <a:rPr lang="sl-SI" altLang="sl-SI" sz="2800"/>
              <a:t>podpisana </a:t>
            </a:r>
            <a:r>
              <a:rPr lang="sl-SI" altLang="sl-SI" sz="2800" b="1"/>
              <a:t>20.7.1917</a:t>
            </a:r>
            <a:r>
              <a:rPr lang="sl-SI" altLang="sl-SI" sz="2800"/>
              <a:t> na Krfu</a:t>
            </a:r>
          </a:p>
          <a:p>
            <a:r>
              <a:rPr lang="sl-SI" altLang="sl-SI" sz="2800"/>
              <a:t>politična deklaracija omogoči ustanovitev </a:t>
            </a:r>
            <a:r>
              <a:rPr lang="sl-SI" altLang="sl-SI" sz="2800" b="1"/>
              <a:t>Kraljevine Jugoslavije</a:t>
            </a:r>
          </a:p>
          <a:p>
            <a:r>
              <a:rPr lang="sl-SI" altLang="sl-SI" sz="2800"/>
              <a:t>podpišejo jo predstavniki Jugoslovanskega odbora (</a:t>
            </a:r>
            <a:r>
              <a:rPr lang="sl-SI" altLang="sl-SI" sz="2800" b="1"/>
              <a:t>avstro-ogrski Slovenci</a:t>
            </a:r>
            <a:r>
              <a:rPr lang="sl-SI" altLang="sl-SI" sz="2800"/>
              <a:t>,</a:t>
            </a:r>
            <a:r>
              <a:rPr lang="sl-SI" altLang="sl-SI" sz="2800" b="1"/>
              <a:t> Hrvati</a:t>
            </a:r>
            <a:r>
              <a:rPr lang="sl-SI" altLang="sl-SI" sz="2800"/>
              <a:t>, </a:t>
            </a:r>
            <a:r>
              <a:rPr lang="sl-SI" altLang="sl-SI" sz="2800" b="1"/>
              <a:t>Srbi</a:t>
            </a:r>
            <a:r>
              <a:rPr lang="sl-SI" altLang="sl-SI" sz="2800"/>
              <a:t>), ob politični podpori Velike Britanije in Francije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8ED5504D-4B15-4A8E-A508-BAACB3182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484313"/>
            <a:ext cx="2808288" cy="388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0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autoRev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4BDFE32-005D-4075-8570-1C2135458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50" cy="204787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743DD35-7C6B-478A-88A5-8DFA6AEC6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9975" y="1052513"/>
            <a:ext cx="6491288" cy="5145087"/>
          </a:xfrm>
        </p:spPr>
        <p:txBody>
          <a:bodyPr/>
          <a:lstStyle/>
          <a:p>
            <a:r>
              <a:rPr lang="sl-SI" altLang="sl-SI" sz="2800"/>
              <a:t>Jugoslovanski odbor vodi </a:t>
            </a:r>
            <a:r>
              <a:rPr lang="sl-SI" altLang="sl-SI" sz="2800" b="1"/>
              <a:t>Ante Trumbić</a:t>
            </a:r>
          </a:p>
          <a:p>
            <a:r>
              <a:rPr lang="sl-SI" altLang="sl-SI" sz="2800"/>
              <a:t>Predsednik vlade Kraljevine Srbije:  </a:t>
            </a:r>
            <a:r>
              <a:rPr lang="sl-SI" altLang="sl-SI" sz="2800" b="1"/>
              <a:t>Nikola Pašić</a:t>
            </a:r>
            <a:r>
              <a:rPr lang="sl-SI" altLang="sl-SI" sz="2800"/>
              <a:t> </a:t>
            </a:r>
          </a:p>
          <a:p>
            <a:r>
              <a:rPr lang="sl-SI" altLang="sl-SI" sz="2800"/>
              <a:t>deklaracija določi, da se bodo zakoni sprejemali z </a:t>
            </a:r>
            <a:r>
              <a:rPr lang="sl-SI" altLang="sl-SI" sz="2800" b="1"/>
              <a:t>dvotretjinsko večino</a:t>
            </a:r>
            <a:r>
              <a:rPr lang="sl-SI" altLang="sl-SI" sz="2800"/>
              <a:t> (to se kasneje ne upošteva)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C54E2837-AEE4-4FD1-A936-5605D689E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7145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5F77EE75-843D-441A-AE53-7A0BE5E2C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73463"/>
            <a:ext cx="17145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0E25185-49F6-4B7D-95D1-C3D1F9E3E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52400" cy="131762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9F70AF6-EAD3-4AB1-B560-3872449D8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18487" cy="5649913"/>
          </a:xfrm>
        </p:spPr>
        <p:txBody>
          <a:bodyPr/>
          <a:lstStyle/>
          <a:p>
            <a:r>
              <a:rPr lang="sl-SI" altLang="sl-SI" sz="2800"/>
              <a:t>južni Slovani želijo skupno parlamentarno monarhijo, ki ji vladajo </a:t>
            </a:r>
            <a:r>
              <a:rPr lang="sl-SI" altLang="sl-SI" sz="2800" b="1"/>
              <a:t>Karadžordževići</a:t>
            </a:r>
          </a:p>
          <a:p>
            <a:r>
              <a:rPr lang="sl-SI" altLang="sl-SI" sz="2800"/>
              <a:t>ker so bili Srbi v prvi svetovni vojni na strani </a:t>
            </a:r>
            <a:r>
              <a:rPr lang="sl-SI" altLang="sl-SI" sz="2800" b="1"/>
              <a:t>zaveznikov</a:t>
            </a:r>
            <a:r>
              <a:rPr lang="sl-SI" altLang="sl-SI" sz="2800"/>
              <a:t> in obenem na strani zmagovalcev, je bila kraljevina priznana</a:t>
            </a:r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endParaRPr lang="sl-SI" altLang="sl-SI" sz="2800"/>
          </a:p>
          <a:p>
            <a:r>
              <a:rPr lang="sl-SI" altLang="sl-SI" sz="2800" b="1"/>
              <a:t>Italijani</a:t>
            </a:r>
            <a:r>
              <a:rPr lang="sl-SI" altLang="sl-SI" sz="2800"/>
              <a:t> so bili potencialni srbski zavezniki in v boju proti Slovencem</a:t>
            </a:r>
          </a:p>
        </p:txBody>
      </p:sp>
      <p:pic>
        <p:nvPicPr>
          <p:cNvPr id="5124" name="Picture 4" descr="MCj04280830000[1]">
            <a:extLst>
              <a:ext uri="{FF2B5EF4-FFF2-40B4-BE49-F238E27FC236}">
                <a16:creationId xmlns:a16="http://schemas.microsoft.com/office/drawing/2014/main" id="{AF036CE6-A78F-4C7F-88AA-BC89166B1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492375"/>
            <a:ext cx="1368425" cy="160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AEDAF44-351A-4786-94CC-30ADD4A38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>
            <a:off x="8686800" y="274638"/>
            <a:ext cx="206375" cy="274637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D0E8925-64D3-4682-A297-937D2F61D8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5976938" cy="6048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v deklaracije je napisano, da so Srbi, Hrvati in slovenci eden in </a:t>
            </a:r>
            <a:r>
              <a:rPr lang="sl-SI" altLang="sl-SI" sz="2800" b="1"/>
              <a:t>isti narod po krvi</a:t>
            </a:r>
            <a:r>
              <a:rPr lang="sl-SI" altLang="sl-SI" sz="2800"/>
              <a:t>,</a:t>
            </a:r>
            <a:r>
              <a:rPr lang="sl-SI" altLang="sl-SI" sz="2800" b="1"/>
              <a:t> jeziku</a:t>
            </a:r>
            <a:r>
              <a:rPr lang="sl-SI" altLang="sl-SI" sz="2800"/>
              <a:t>,</a:t>
            </a:r>
            <a:r>
              <a:rPr lang="sl-SI" altLang="sl-SI" sz="2800" b="1"/>
              <a:t> po občutku enotnosti</a:t>
            </a:r>
            <a:r>
              <a:rPr lang="sl-SI" altLang="sl-SI" sz="2800"/>
              <a:t>...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s tem se </a:t>
            </a:r>
            <a:r>
              <a:rPr lang="sl-SI" altLang="sl-SI" sz="2800" b="1"/>
              <a:t>Ivan Cankar</a:t>
            </a:r>
            <a:r>
              <a:rPr lang="sl-SI" altLang="sl-SI" sz="2800"/>
              <a:t> ni strinjal, zato je v </a:t>
            </a:r>
            <a:r>
              <a:rPr lang="sl-SI" altLang="sl-SI" sz="2800" b="1"/>
              <a:t>Trstu</a:t>
            </a:r>
            <a:r>
              <a:rPr lang="sl-SI" altLang="sl-SI" sz="2800"/>
              <a:t> podal javni protest v svojem predavanju </a:t>
            </a:r>
            <a:r>
              <a:rPr lang="sl-SI" altLang="sl-SI" sz="2800" i="1"/>
              <a:t>Slovenci in Jugoslovani</a:t>
            </a:r>
          </a:p>
          <a:p>
            <a:pPr>
              <a:lnSpc>
                <a:spcPct val="90000"/>
              </a:lnSpc>
            </a:pPr>
            <a:r>
              <a:rPr lang="sl-SI" altLang="sl-SI" sz="2800" u="sng"/>
              <a:t>Cankar pove, da smo Slovenci samostojen narod!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zaradi tega je bil nanj izveden </a:t>
            </a:r>
            <a:r>
              <a:rPr lang="sl-SI" altLang="sl-SI" sz="2800" b="1"/>
              <a:t>atentat</a:t>
            </a:r>
            <a:r>
              <a:rPr lang="sl-SI" altLang="sl-SI" sz="2800"/>
              <a:t>, v katerem so ga pretepli do smrti (danes: umrl naj bi zaradi bolezni)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3E6BACAB-DD45-47A3-B45C-26C82CEA0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765175"/>
            <a:ext cx="1931987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Curlz MT</vt:lpstr>
      <vt:lpstr>Privzeti načrt</vt:lpstr>
      <vt:lpstr>Krfska deklaracija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2019-06-03T09:15:29Z</dcterms:created>
  <dcterms:modified xsi:type="dcterms:W3CDTF">2019-06-03T09:15:29Z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