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  <a:srgbClr val="9900CC"/>
    <a:srgbClr val="6600CC"/>
    <a:srgbClr val="990099"/>
    <a:srgbClr val="000099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78945-3661-414C-A397-1DBF165B7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A35B6-52A6-4715-AA1F-0C1ABF205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25B3C-EC28-4F54-961D-13A928F44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C6D7F-1FF9-4705-86B9-4FD5F60D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9347A-620C-4E4F-8A53-442F60C1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C38DC-BC4D-4D77-B742-1723222CBB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990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7F69-661C-4129-A5C0-4EDA9B1A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EE86C-2DB4-4865-AE52-D2847D430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CC335-D2A9-4323-AE84-814AFC80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F01E4-4086-49C1-A875-0EE0BAE5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7540C-80F1-49BC-A6FD-35583C01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29ABB-FD13-4D84-B83F-7CB873525A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6175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0D08CB-BB54-414A-9424-74FF2577E9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111C1-DB82-48B8-BD6D-DEDFD7324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E4084-C351-4A82-ABAB-FE6EFB94F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C613C-4A63-40C7-82B8-6711D73EB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ACEE8-3BD0-414F-B5AE-8E06F5A0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12F07-DBFD-43EE-89AA-A2953AE9FDD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654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2A76-5556-45FD-B204-914AB56C6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C6B2D-FAC4-456C-821D-CA886C105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78109-C23A-4365-A66D-241BAF7B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5E9C0-65C8-4675-9278-6B5F37A2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5CB8D-5CF1-4432-988C-473A343B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95BE2-F345-44E8-9474-E70A5438751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1298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EC74D-F8A6-49B8-8199-984F4180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97562A-4053-4C1A-B698-281C23429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5FA89-0635-4290-80C9-49522D00B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BD9F8-B4B2-442C-9C76-095B02A0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6F5F6-65CE-47A3-AA36-52F87D84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171E4-816A-4573-97F3-79196F23BA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32651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24CB-041E-4655-8CE0-E1DB67A6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25BA-D5CD-47DB-A6E9-C28D35577F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3DD587-D6BE-43C2-88C4-5CF0F1E8D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868B1-E7AB-40D3-A165-B5F5100B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81109-C274-4478-8C06-47C07269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BF5CA-E23B-403A-8E7B-115DE353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D54F6-B059-4284-B149-2A5B75776C4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4399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4DDE1-8777-4079-BCF2-7D94DE6A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6C580-9D24-42A0-85AF-5D91B6A9A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AF686-F30F-4EA9-9A34-BFDF96E17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54E2C8-68C7-4874-AD1F-ACC843EA9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012B70-7CB1-4F44-BBA0-AC4F7303E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E7BCC2-7895-43B4-993D-966CE8A9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3DC91E-AE78-474C-B794-CCAAC3546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9E504-F0A9-4E48-9D2B-D9CD29AB9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0FD7E-90A1-4171-A468-D8A10484AB2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0187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F93D7-0CB6-47DA-BACD-4F31A964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1A5FD8-ED22-4C52-A4BD-EA216F2C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4D585-CBF5-4BB0-AB92-81840971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F7B8C7-4850-41D8-94CE-C15765FF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0FA8D-AE4E-4339-A388-5435E651DA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1842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E6AA6-B6C4-41D0-8D32-B23BA1E3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F7C9D-4F77-4449-94F9-A8C6D4552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AB54D-25E3-47C0-BB4F-9BC16BB08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DB97E-4DEE-45DC-8C34-7352C3E95C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87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23C2A-87ED-4E60-A1F2-FCFFB50B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8D9F8-1D7F-4B7D-95FC-316AD6712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2C030-73B8-43CD-8637-17272C6E0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ABFE2-4E30-4838-943F-F57CC29D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04D0C-1D70-4FA1-84FC-DF44234C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6C1C9-480C-4ECD-8990-5D76D1608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5C5BE-8D55-4251-B940-6D288AB0CF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4243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956C-F8EE-47E8-9455-7CAF68918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94FC0-D563-4048-9662-FB59E0935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D9E93-1A6D-4C61-8E26-9B42FFCFC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F8EDC-D79D-405A-ACFE-2D8E0ECF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C4AE1-27D9-4233-94AC-13996ED26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66285-A08A-417B-A529-C3C16A20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33977-5D71-4A2D-93FA-F5A3765CA5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741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FFEB654-6746-43ED-B02C-41801323D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3E31E4-4EE5-439C-81B1-82F3F7C5C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7B3CE6-C686-4CFE-9F89-CDA4D9D9FCB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7064F9-13CC-4D81-8997-6518828A88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010A656-E980-4252-B9BA-9527B0CE13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9440467-D74A-4896-B6BB-ED0EF31764BF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C6C8EDA-F77A-4212-B685-0B70CE7A4B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8204200" cy="1470025"/>
          </a:xfrm>
        </p:spPr>
        <p:txBody>
          <a:bodyPr anchor="ctr"/>
          <a:lstStyle/>
          <a:p>
            <a:r>
              <a:rPr lang="sl-SI" altLang="sl-SI" sz="66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KRIŽARSKE VOJNE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F2BCB1F-7450-4D0D-865F-03BDB09835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 rev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4CC2D32-B161-463F-9C73-EB6BEE254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>
                <a:solidFill>
                  <a:schemeClr val="bg1"/>
                </a:solidFill>
                <a:latin typeface="Garamond" panose="02020404030301010803" pitchFamily="18" charset="0"/>
              </a:rPr>
              <a:t>ČETRTA KRIŽARSKA VOJNA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F828C8-A1CF-49FB-B7E3-9677FC79EF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642350" cy="4525963"/>
          </a:xfrm>
        </p:spPr>
        <p:txBody>
          <a:bodyPr/>
          <a:lstStyle/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v korist Beničanom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1202: papež Innocent III.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Aleksij IV. Prosi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križarje, da njegovemu očetu 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za ustrezno plačilo pomagajo 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osvojiti bizantinski prestol</a:t>
            </a:r>
          </a:p>
        </p:txBody>
      </p:sp>
      <p:pic>
        <p:nvPicPr>
          <p:cNvPr id="11268" name="Picture 4" descr="innocent">
            <a:extLst>
              <a:ext uri="{FF2B5EF4-FFF2-40B4-BE49-F238E27FC236}">
                <a16:creationId xmlns:a16="http://schemas.microsoft.com/office/drawing/2014/main" id="{3CEAC6C3-A667-4F55-84AB-C14F37630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1268413"/>
            <a:ext cx="3438525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9893CF08-B78C-4F33-A675-41B35D657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mesto oplenili in uničili večji del umetnostnih zakladov</a:t>
            </a:r>
          </a:p>
          <a:p>
            <a:r>
              <a:rPr lang="it-IT" altLang="sl-SI">
                <a:solidFill>
                  <a:schemeClr val="bg1"/>
                </a:solidFill>
                <a:latin typeface="Garamond" panose="02020404030301010803" pitchFamily="18" charset="0"/>
              </a:rPr>
              <a:t>1204 so ustanovili Latinsko cesarstvo</a:t>
            </a:r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Grčijo razdelijo na majhne kneževine ( s tem dokončno razpade Vzhodna rimska država ). 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ti križarji niso nikoli prišli do svete dežele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pokaže se resnični namen križarjev</a:t>
            </a:r>
          </a:p>
          <a:p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E16D98A-D0CE-4265-9A44-0000A1733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>
                <a:latin typeface="Garamond" panose="02020404030301010803" pitchFamily="18" charset="0"/>
              </a:rPr>
              <a:t>KRIŽARJI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40E2D1-1E82-48A6-BB6A-DA09ECD60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božji vitezi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vitezi, princi, kmetje in romarji 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zagotovljeno odpuščanje grehov in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>
                <a:latin typeface="Garamond" panose="02020404030301010803" pitchFamily="18" charset="0"/>
              </a:rPr>
              <a:t>	zaščita posesti med odsotnostjo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veliko mrtvih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prinesli veliko novih stvari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plačani pohodi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po koncu obtoženi krivoverstva</a:t>
            </a:r>
          </a:p>
          <a:p>
            <a:pPr>
              <a:lnSpc>
                <a:spcPct val="90000"/>
              </a:lnSpc>
            </a:pPr>
            <a:r>
              <a:rPr lang="sl-SI" altLang="sl-SI" sz="2800">
                <a:latin typeface="Garamond" panose="02020404030301010803" pitchFamily="18" charset="0"/>
              </a:rPr>
              <a:t>veliki poboji RKC</a:t>
            </a:r>
          </a:p>
          <a:p>
            <a:pPr>
              <a:lnSpc>
                <a:spcPct val="90000"/>
              </a:lnSpc>
            </a:pPr>
            <a:endParaRPr lang="sl-SI" altLang="sl-SI" sz="2800"/>
          </a:p>
        </p:txBody>
      </p:sp>
      <p:pic>
        <p:nvPicPr>
          <p:cNvPr id="3076" name="Picture 4" descr="crusader2">
            <a:extLst>
              <a:ext uri="{FF2B5EF4-FFF2-40B4-BE49-F238E27FC236}">
                <a16:creationId xmlns:a16="http://schemas.microsoft.com/office/drawing/2014/main" id="{A9BE7E78-5DE2-423D-9AC7-31FFBC830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20713"/>
            <a:ext cx="2379663" cy="544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AE725CB-6A18-4836-A611-472FB6ABC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>
                <a:solidFill>
                  <a:schemeClr val="bg1"/>
                </a:solidFill>
                <a:latin typeface="Garamond" panose="02020404030301010803" pitchFamily="18" charset="0"/>
              </a:rPr>
              <a:t>ZAČETEK KRIŽARSKIH VOJN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F1CACD3-0D14-4119-A95D-5982DF21B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856662" cy="4525963"/>
          </a:xfrm>
        </p:spPr>
        <p:txBody>
          <a:bodyPr/>
          <a:lstStyle/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11. st.: Bizantinsko cesarstvo ogrožajo Seldžuki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Aleksij I. za pomoč zaprosi papeža Urbana II.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uresničitev ideje o svetovnem 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gospostvu in podreditev 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bizantinske cerkve 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27. november 1095: cerkveni 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zbor v Clermontu</a:t>
            </a:r>
          </a:p>
          <a:p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4100" name="Picture 4" descr="CouncilofClermont">
            <a:extLst>
              <a:ext uri="{FF2B5EF4-FFF2-40B4-BE49-F238E27FC236}">
                <a16:creationId xmlns:a16="http://schemas.microsoft.com/office/drawing/2014/main" id="{BA8AFE24-9898-48B3-A683-6249A63AC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997200"/>
            <a:ext cx="2971800" cy="345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DEE3B97-B274-4DDA-B6E6-CD4519600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sl-SI" altLang="sl-SI" b="1" u="sng">
                <a:solidFill>
                  <a:schemeClr val="bg1"/>
                </a:solidFill>
                <a:latin typeface="Garamond" panose="02020404030301010803" pitchFamily="18" charset="0"/>
              </a:rPr>
              <a:t>PRVA KRIŽARSKA VOJNA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847C881-EFFC-43E6-AD40-E90BD687B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4525962"/>
          </a:xfrm>
        </p:spPr>
        <p:txBody>
          <a:bodyPr/>
          <a:lstStyle/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takoj po papeževem pozivu, leta 1096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vojska revežev ( puščavnik Peter iz Amiensa )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viteški križarski pohod ( ropali in morili )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1099: Jeruzalem po 4-tedenskem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obleganju zavzamejo s 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pomočjo stolpa</a:t>
            </a:r>
          </a:p>
        </p:txBody>
      </p:sp>
      <p:pic>
        <p:nvPicPr>
          <p:cNvPr id="5124" name="Picture 4" descr="jerusalem">
            <a:extLst>
              <a:ext uri="{FF2B5EF4-FFF2-40B4-BE49-F238E27FC236}">
                <a16:creationId xmlns:a16="http://schemas.microsoft.com/office/drawing/2014/main" id="{AF9ED3DC-C9DF-4BF7-8E31-D74DEBDE6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500438"/>
            <a:ext cx="4679950" cy="335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E869EFA-44DA-4AE5-A057-9CB421FC0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869EEED-9ABE-449E-9029-105A5B175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229600" cy="6408737"/>
          </a:xfrm>
        </p:spPr>
        <p:txBody>
          <a:bodyPr/>
          <a:lstStyle/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po zavzetju so pobili večino prebivalcev 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fevdalne državice (Edessa, Antiohija, Tripoli in Jeruzalemsko kraljestvo) 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posebni duhovno-viteški redovi:</a:t>
            </a:r>
          </a:p>
          <a:p>
            <a:pPr lvl="1"/>
            <a:r>
              <a:rPr lang="sl-SI" altLang="sl-SI" sz="3200">
                <a:solidFill>
                  <a:schemeClr val="bg1"/>
                </a:solidFill>
                <a:latin typeface="Garamond" panose="02020404030301010803" pitchFamily="18" charset="0"/>
              </a:rPr>
              <a:t>templarji</a:t>
            </a:r>
          </a:p>
          <a:p>
            <a:pPr lvl="1"/>
            <a:r>
              <a:rPr lang="sl-SI" altLang="sl-SI" sz="3200">
                <a:solidFill>
                  <a:schemeClr val="bg1"/>
                </a:solidFill>
                <a:latin typeface="Garamond" panose="02020404030301010803" pitchFamily="18" charset="0"/>
              </a:rPr>
              <a:t>ivanovci ali špitalarji </a:t>
            </a:r>
          </a:p>
          <a:p>
            <a:pPr lvl="1"/>
            <a:r>
              <a:rPr lang="sl-SI" altLang="sl-SI" sz="3200">
                <a:solidFill>
                  <a:schemeClr val="bg1"/>
                </a:solidFill>
                <a:latin typeface="Garamond" panose="02020404030301010803" pitchFamily="18" charset="0"/>
              </a:rPr>
              <a:t>nemški viteški red </a:t>
            </a:r>
          </a:p>
          <a:p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6148" name="Picture 4" descr="1099jerusalem">
            <a:extLst>
              <a:ext uri="{FF2B5EF4-FFF2-40B4-BE49-F238E27FC236}">
                <a16:creationId xmlns:a16="http://schemas.microsoft.com/office/drawing/2014/main" id="{1983E629-B498-4CC7-BA61-66EB160AF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565400"/>
            <a:ext cx="4319587" cy="378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6DF75FD-EF4B-4028-89A6-BEAE8F7A6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>
                <a:solidFill>
                  <a:schemeClr val="bg1"/>
                </a:solidFill>
                <a:latin typeface="Garamond" panose="02020404030301010803" pitchFamily="18" charset="0"/>
              </a:rPr>
              <a:t>DRUGA KRIŽARSKA VOJNA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C0988C6-F424-487D-BAC4-71302A273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785225" cy="4525962"/>
          </a:xfrm>
        </p:spPr>
        <p:txBody>
          <a:bodyPr/>
          <a:lstStyle/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1146: papež Evgenij III. in Bernard iz Clairvauxa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povod: seldžuška osvojitev križarske države Edesse</a:t>
            </a:r>
          </a:p>
          <a:p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voditelja: nemški cesar Konrad III. in francoski kralj Ludvik VII.</a:t>
            </a:r>
          </a:p>
        </p:txBody>
      </p:sp>
      <p:pic>
        <p:nvPicPr>
          <p:cNvPr id="7172" name="Picture 4" descr="B_Eugen_III">
            <a:extLst>
              <a:ext uri="{FF2B5EF4-FFF2-40B4-BE49-F238E27FC236}">
                <a16:creationId xmlns:a16="http://schemas.microsoft.com/office/drawing/2014/main" id="{7F9DA3DC-4A51-42E6-B81A-98A677D93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429000"/>
            <a:ext cx="2678112" cy="331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200px-Konrad_III_Miniatur_13_Jahrhundert">
            <a:extLst>
              <a:ext uri="{FF2B5EF4-FFF2-40B4-BE49-F238E27FC236}">
                <a16:creationId xmlns:a16="http://schemas.microsoft.com/office/drawing/2014/main" id="{233913FF-F0BB-419B-AC4B-18023942C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213100"/>
            <a:ext cx="13271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300px-Louis_VII_bnf_i1_0077">
            <a:extLst>
              <a:ext uri="{FF2B5EF4-FFF2-40B4-BE49-F238E27FC236}">
                <a16:creationId xmlns:a16="http://schemas.microsoft.com/office/drawing/2014/main" id="{61D663BE-013B-4087-9D7C-AD7433F07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573463"/>
            <a:ext cx="3240087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F41D1A6-D566-4ACD-9352-8D3CD8729C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041CF62-A10D-4930-87F0-CF31A913C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2332038"/>
            <a:ext cx="8229600" cy="4525962"/>
          </a:xfrm>
        </p:spPr>
        <p:txBody>
          <a:bodyPr/>
          <a:lstStyle/>
          <a:p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sultan Saladin dobi egiptovski </a:t>
            </a:r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kalifat 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in zavzame </a:t>
            </a:r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Damask</a:t>
            </a:r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Saraceni vnovič zased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ejo</a:t>
            </a:r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J</a:t>
            </a:r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eruzalem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r>
              <a:rPr lang="de-DE" altLang="sl-SI">
                <a:solidFill>
                  <a:schemeClr val="bg1"/>
                </a:solidFill>
                <a:latin typeface="Garamond" panose="02020404030301010803" pitchFamily="18" charset="0"/>
              </a:rPr>
              <a:t>leta 1149 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in s tem</a:t>
            </a:r>
          </a:p>
          <a:p>
            <a:pPr>
              <a:buFontTx/>
              <a:buNone/>
            </a:pP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	se konča druga križarska vojna</a:t>
            </a:r>
          </a:p>
          <a:p>
            <a:endParaRPr lang="sl-SI" altLang="sl-SI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8196" name="Picture 4" descr="395px-SaladinRexAegypti">
            <a:extLst>
              <a:ext uri="{FF2B5EF4-FFF2-40B4-BE49-F238E27FC236}">
                <a16:creationId xmlns:a16="http://schemas.microsoft.com/office/drawing/2014/main" id="{CAA67941-FF5F-41BA-AA45-EE612AC6A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412875"/>
            <a:ext cx="3316288" cy="504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75E8663-A4B5-44A6-BFBF-3BB9187C28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 u="sng">
                <a:latin typeface="Garamond" panose="02020404030301010803" pitchFamily="18" charset="0"/>
              </a:rPr>
              <a:t>TRETJA KRIŽARSKA VOJNA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694D2DC-D111-4A6C-A931-768906E66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r>
              <a:rPr lang="sl-SI" altLang="sl-SI">
                <a:latin typeface="Garamond" panose="02020404030301010803" pitchFamily="18" charset="0"/>
              </a:rPr>
              <a:t>kraljeva križarska vojna</a:t>
            </a:r>
          </a:p>
          <a:p>
            <a:r>
              <a:rPr lang="sl-SI" altLang="sl-SI">
                <a:latin typeface="Garamond" panose="02020404030301010803" pitchFamily="18" charset="0"/>
              </a:rPr>
              <a:t>1189: papež Gregor VIII.</a:t>
            </a:r>
          </a:p>
          <a:p>
            <a:r>
              <a:rPr lang="pl-PL" altLang="sl-SI">
                <a:latin typeface="Garamond" panose="02020404030301010803" pitchFamily="18" charset="0"/>
              </a:rPr>
              <a:t>povod: padec Jeruzalema</a:t>
            </a:r>
          </a:p>
          <a:p>
            <a:r>
              <a:rPr lang="sl-SI" altLang="sl-SI">
                <a:latin typeface="Garamond" panose="02020404030301010803" pitchFamily="18" charset="0"/>
              </a:rPr>
              <a:t>voditelja: </a:t>
            </a:r>
          </a:p>
          <a:p>
            <a:pPr>
              <a:buFontTx/>
              <a:buNone/>
            </a:pPr>
            <a:r>
              <a:rPr lang="sl-SI" altLang="sl-SI">
                <a:latin typeface="Garamond" panose="02020404030301010803" pitchFamily="18" charset="0"/>
              </a:rPr>
              <a:t>	</a:t>
            </a:r>
            <a:r>
              <a:rPr lang="de-DE" altLang="sl-SI">
                <a:latin typeface="Garamond" panose="02020404030301010803" pitchFamily="18" charset="0"/>
              </a:rPr>
              <a:t>Friderik Barbarossa </a:t>
            </a:r>
            <a:r>
              <a:rPr lang="sl-SI" altLang="sl-SI">
                <a:latin typeface="Garamond" panose="02020404030301010803" pitchFamily="18" charset="0"/>
              </a:rPr>
              <a:t>( kopno )</a:t>
            </a:r>
          </a:p>
          <a:p>
            <a:pPr>
              <a:buFontTx/>
              <a:buNone/>
            </a:pPr>
            <a:r>
              <a:rPr lang="sl-SI" altLang="sl-SI">
                <a:latin typeface="Garamond" panose="02020404030301010803" pitchFamily="18" charset="0"/>
              </a:rPr>
              <a:t>	in Rihard Levjesrčni ( morje )</a:t>
            </a:r>
          </a:p>
        </p:txBody>
      </p:sp>
      <p:pic>
        <p:nvPicPr>
          <p:cNvPr id="9220" name="Picture 4" descr="150px-B_Gregor_VIII">
            <a:extLst>
              <a:ext uri="{FF2B5EF4-FFF2-40B4-BE49-F238E27FC236}">
                <a16:creationId xmlns:a16="http://schemas.microsoft.com/office/drawing/2014/main" id="{5B819040-AFB5-4FCC-A8FF-8761D31F3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557338"/>
            <a:ext cx="3228975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53D4A28-3725-47BC-BDE1-EDC60D127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FE6B55E-DD25-482F-9713-FAD446D4F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229600" cy="4525962"/>
          </a:xfrm>
        </p:spPr>
        <p:txBody>
          <a:bodyPr/>
          <a:lstStyle/>
          <a:p>
            <a:r>
              <a:rPr lang="de-DE" altLang="sl-SI">
                <a:latin typeface="Garamond" panose="02020404030301010803" pitchFamily="18" charset="0"/>
              </a:rPr>
              <a:t>nemški križarj</a:t>
            </a:r>
            <a:r>
              <a:rPr lang="sl-SI" altLang="sl-SI">
                <a:latin typeface="Garamond" panose="02020404030301010803" pitchFamily="18" charset="0"/>
              </a:rPr>
              <a:t>i</a:t>
            </a:r>
            <a:r>
              <a:rPr lang="de-DE" altLang="sl-SI">
                <a:latin typeface="Garamond" panose="02020404030301010803" pitchFamily="18" charset="0"/>
              </a:rPr>
              <a:t> s sultanom Saladinom sklen</a:t>
            </a:r>
            <a:r>
              <a:rPr lang="sl-SI" altLang="sl-SI">
                <a:latin typeface="Garamond" panose="02020404030301010803" pitchFamily="18" charset="0"/>
              </a:rPr>
              <a:t>ejo</a:t>
            </a:r>
            <a:r>
              <a:rPr lang="de-DE" altLang="sl-SI">
                <a:latin typeface="Garamond" panose="02020404030301010803" pitchFamily="18" charset="0"/>
              </a:rPr>
              <a:t> pogodbo, ki je dovoljevala kristjanom romanje v Jeruzalem</a:t>
            </a:r>
            <a:r>
              <a:rPr lang="sl-SI" altLang="sl-SI">
                <a:latin typeface="Garamond" panose="02020404030301010803" pitchFamily="18" charset="0"/>
              </a:rPr>
              <a:t> </a:t>
            </a:r>
          </a:p>
          <a:p>
            <a:r>
              <a:rPr lang="sl-SI" altLang="sl-SI">
                <a:latin typeface="Garamond" panose="02020404030301010803" pitchFamily="18" charset="0"/>
              </a:rPr>
              <a:t>domov se vrnejo leta 1192, p</a:t>
            </a:r>
            <a:r>
              <a:rPr lang="de-DE" altLang="sl-SI">
                <a:latin typeface="Garamond" panose="02020404030301010803" pitchFamily="18" charset="0"/>
              </a:rPr>
              <a:t>ravega cilja</a:t>
            </a:r>
            <a:r>
              <a:rPr lang="sl-SI" altLang="sl-SI">
                <a:latin typeface="Garamond" panose="02020404030301010803" pitchFamily="18" charset="0"/>
              </a:rPr>
              <a:t> </a:t>
            </a:r>
          </a:p>
          <a:p>
            <a:pPr>
              <a:buFontTx/>
              <a:buNone/>
            </a:pPr>
            <a:r>
              <a:rPr lang="sl-SI" altLang="sl-SI">
                <a:latin typeface="Garamond" panose="02020404030301010803" pitchFamily="18" charset="0"/>
              </a:rPr>
              <a:t>	( </a:t>
            </a:r>
            <a:r>
              <a:rPr lang="de-DE" altLang="sl-SI">
                <a:latin typeface="Garamond" panose="02020404030301010803" pitchFamily="18" charset="0"/>
              </a:rPr>
              <a:t>osvoboditve svetega mesta</a:t>
            </a:r>
            <a:r>
              <a:rPr lang="sl-SI" altLang="sl-SI">
                <a:latin typeface="Garamond" panose="02020404030301010803" pitchFamily="18" charset="0"/>
              </a:rPr>
              <a:t> )</a:t>
            </a:r>
            <a:r>
              <a:rPr lang="de-DE" altLang="sl-SI">
                <a:latin typeface="Garamond" panose="02020404030301010803" pitchFamily="18" charset="0"/>
              </a:rPr>
              <a:t> pa niso dosegli</a:t>
            </a:r>
            <a:r>
              <a:rPr lang="sl-SI" altLang="sl-SI">
                <a:latin typeface="Garamond" panose="02020404030301010803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Default Design</vt:lpstr>
      <vt:lpstr>KRIŽARSKE VOJNE</vt:lpstr>
      <vt:lpstr>KRIŽARJI</vt:lpstr>
      <vt:lpstr>ZAČETEK KRIŽARSKIH VOJN</vt:lpstr>
      <vt:lpstr>PRVA KRIŽARSKA VOJNA</vt:lpstr>
      <vt:lpstr>PowerPoint Presentation</vt:lpstr>
      <vt:lpstr>DRUGA KRIŽARSKA VOJNA</vt:lpstr>
      <vt:lpstr>PowerPoint Presentation</vt:lpstr>
      <vt:lpstr>TRETJA KRIŽARSKA VOJNA</vt:lpstr>
      <vt:lpstr>PowerPoint Presentation</vt:lpstr>
      <vt:lpstr>ČETRTA KRIŽARSKA VOJNA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2019-06-03T09:15:30Z</dcterms:created>
  <dcterms:modified xsi:type="dcterms:W3CDTF">2019-06-03T09:15:30Z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