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78" r:id="rId4"/>
    <p:sldId id="258" r:id="rId5"/>
    <p:sldId id="259" r:id="rId6"/>
    <p:sldId id="261" r:id="rId7"/>
    <p:sldId id="262" r:id="rId8"/>
    <p:sldId id="265" r:id="rId9"/>
    <p:sldId id="267" r:id="rId10"/>
    <p:sldId id="263" r:id="rId11"/>
    <p:sldId id="264" r:id="rId12"/>
    <p:sldId id="268" r:id="rId13"/>
    <p:sldId id="266" r:id="rId14"/>
    <p:sldId id="279" r:id="rId15"/>
    <p:sldId id="269" r:id="rId16"/>
    <p:sldId id="274" r:id="rId17"/>
    <p:sldId id="270" r:id="rId18"/>
    <p:sldId id="275" r:id="rId19"/>
    <p:sldId id="271" r:id="rId20"/>
    <p:sldId id="272" r:id="rId21"/>
    <p:sldId id="273" r:id="rId22"/>
    <p:sldId id="277" r:id="rId23"/>
    <p:sldId id="276" r:id="rId2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29" autoAdjust="0"/>
  </p:normalViewPr>
  <p:slideViewPr>
    <p:cSldViewPr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08D91-D241-4E78-A239-A059F8C4E204}" type="doc">
      <dgm:prSet loTypeId="urn:microsoft.com/office/officeart/2008/layout/VerticalCurvedList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sl-SI"/>
        </a:p>
      </dgm:t>
    </dgm:pt>
    <dgm:pt modelId="{4C6EE59E-3DCE-42BF-B338-B17E3A701DC6}">
      <dgm:prSet phldrT="[besedilo]"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UVOD</a:t>
          </a:r>
        </a:p>
      </dgm:t>
    </dgm:pt>
    <dgm:pt modelId="{49BC201E-180B-41D3-B79A-289B8B4BEB90}" type="parTrans" cxnId="{F7ED730B-4563-483A-873A-47A334C22D71}">
      <dgm:prSet/>
      <dgm:spPr/>
      <dgm:t>
        <a:bodyPr/>
        <a:lstStyle/>
        <a:p>
          <a:endParaRPr lang="sl-SI"/>
        </a:p>
      </dgm:t>
    </dgm:pt>
    <dgm:pt modelId="{365FDA04-0323-4ED0-9EE7-313B436B5525}" type="sibTrans" cxnId="{F7ED730B-4563-483A-873A-47A334C22D71}">
      <dgm:prSet/>
      <dgm:spPr/>
      <dgm:t>
        <a:bodyPr/>
        <a:lstStyle/>
        <a:p>
          <a:endParaRPr lang="sl-SI"/>
        </a:p>
      </dgm:t>
    </dgm:pt>
    <dgm:pt modelId="{64680F5C-BDAD-44DE-B0CC-AF7329E88E40}">
      <dgm:prSet phldrT="[besedilo]"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ZAČETKI IN ŠIRJENJE</a:t>
          </a:r>
        </a:p>
      </dgm:t>
    </dgm:pt>
    <dgm:pt modelId="{FF201D2D-87B2-4CA8-836A-CAE05EA72D10}" type="parTrans" cxnId="{AF2FE25A-B34D-4096-8513-67A29958B7C3}">
      <dgm:prSet/>
      <dgm:spPr/>
      <dgm:t>
        <a:bodyPr/>
        <a:lstStyle/>
        <a:p>
          <a:endParaRPr lang="sl-SI"/>
        </a:p>
      </dgm:t>
    </dgm:pt>
    <dgm:pt modelId="{BE89F612-B67A-4229-8E40-0327DD431D28}" type="sibTrans" cxnId="{AF2FE25A-B34D-4096-8513-67A29958B7C3}">
      <dgm:prSet/>
      <dgm:spPr/>
      <dgm:t>
        <a:bodyPr/>
        <a:lstStyle/>
        <a:p>
          <a:endParaRPr lang="sl-SI"/>
        </a:p>
      </dgm:t>
    </dgm:pt>
    <dgm:pt modelId="{7F387B7F-BD50-4C91-A251-DCC357B4F163}">
      <dgm:prSet phldrT="[besedilo]"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PREGANJANJE IN ZMAGA KRŠČANSTVA</a:t>
          </a:r>
        </a:p>
      </dgm:t>
    </dgm:pt>
    <dgm:pt modelId="{7D723303-4CAD-4538-BF61-F7EC65FD9845}" type="parTrans" cxnId="{703E49D6-A272-48EC-89B3-0381A0F05115}">
      <dgm:prSet/>
      <dgm:spPr/>
      <dgm:t>
        <a:bodyPr/>
        <a:lstStyle/>
        <a:p>
          <a:endParaRPr lang="sl-SI"/>
        </a:p>
      </dgm:t>
    </dgm:pt>
    <dgm:pt modelId="{EAB2E978-39E3-4F91-9034-2BB55B22817F}" type="sibTrans" cxnId="{703E49D6-A272-48EC-89B3-0381A0F05115}">
      <dgm:prSet/>
      <dgm:spPr/>
      <dgm:t>
        <a:bodyPr/>
        <a:lstStyle/>
        <a:p>
          <a:endParaRPr lang="sl-SI"/>
        </a:p>
      </dgm:t>
    </dgm:pt>
    <dgm:pt modelId="{588D3E15-4CEE-4C8B-B2BE-62045F7D63B5}">
      <dgm:prSet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KRIŽARSKE VOJNE</a:t>
          </a:r>
        </a:p>
      </dgm:t>
    </dgm:pt>
    <dgm:pt modelId="{0DBF0814-3D87-4508-AC4D-7A35585B6DA6}" type="parTrans" cxnId="{85A43CFC-37AF-4C30-8BCB-46712F471554}">
      <dgm:prSet/>
      <dgm:spPr/>
      <dgm:t>
        <a:bodyPr/>
        <a:lstStyle/>
        <a:p>
          <a:endParaRPr lang="sl-SI"/>
        </a:p>
      </dgm:t>
    </dgm:pt>
    <dgm:pt modelId="{54281D18-F154-4360-BB36-EF5151B99395}" type="sibTrans" cxnId="{85A43CFC-37AF-4C30-8BCB-46712F471554}">
      <dgm:prSet/>
      <dgm:spPr/>
      <dgm:t>
        <a:bodyPr/>
        <a:lstStyle/>
        <a:p>
          <a:endParaRPr lang="sl-SI"/>
        </a:p>
      </dgm:t>
    </dgm:pt>
    <dgm:pt modelId="{B26D110B-0C49-44D1-A7DD-B37966C4D0B7}">
      <dgm:prSet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BIBLIJA ALI SVETO PISMO</a:t>
          </a:r>
        </a:p>
      </dgm:t>
    </dgm:pt>
    <dgm:pt modelId="{CD7959DB-60DC-4D29-9430-6CB86DCE0B15}" type="parTrans" cxnId="{9C1E91C3-7FBD-4580-9DBA-D716917CDC57}">
      <dgm:prSet/>
      <dgm:spPr/>
      <dgm:t>
        <a:bodyPr/>
        <a:lstStyle/>
        <a:p>
          <a:endParaRPr lang="sl-SI"/>
        </a:p>
      </dgm:t>
    </dgm:pt>
    <dgm:pt modelId="{F64247EC-4735-4858-94D2-9619DA43AF51}" type="sibTrans" cxnId="{9C1E91C3-7FBD-4580-9DBA-D716917CDC57}">
      <dgm:prSet/>
      <dgm:spPr/>
      <dgm:t>
        <a:bodyPr/>
        <a:lstStyle/>
        <a:p>
          <a:endParaRPr lang="sl-SI"/>
        </a:p>
      </dgm:t>
    </dgm:pt>
    <dgm:pt modelId="{B767F999-E440-4429-915A-ED002E9AEBF2}">
      <dgm:prSet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KRŠČANSTVO DANES</a:t>
          </a:r>
        </a:p>
      </dgm:t>
    </dgm:pt>
    <dgm:pt modelId="{A50D6E47-2970-4080-8AB1-1DB4A964C370}" type="parTrans" cxnId="{53725C00-0DD5-4F66-81F5-C2D9D7EAC861}">
      <dgm:prSet/>
      <dgm:spPr/>
      <dgm:t>
        <a:bodyPr/>
        <a:lstStyle/>
        <a:p>
          <a:endParaRPr lang="sl-SI"/>
        </a:p>
      </dgm:t>
    </dgm:pt>
    <dgm:pt modelId="{9923F723-5B9A-450E-BF96-E23D0EFB7751}" type="sibTrans" cxnId="{53725C00-0DD5-4F66-81F5-C2D9D7EAC861}">
      <dgm:prSet/>
      <dgm:spPr/>
      <dgm:t>
        <a:bodyPr/>
        <a:lstStyle/>
        <a:p>
          <a:endParaRPr lang="sl-SI"/>
        </a:p>
      </dgm:t>
    </dgm:pt>
    <dgm:pt modelId="{D93F2B11-CEF8-47F6-B8E9-5263C2ACFBFE}">
      <dgm:prSet custT="1"/>
      <dgm:spPr/>
      <dgm:t>
        <a:bodyPr/>
        <a:lstStyle/>
        <a:p>
          <a:r>
            <a:rPr lang="sl-SI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ZAKLJUČEK</a:t>
          </a:r>
        </a:p>
      </dgm:t>
    </dgm:pt>
    <dgm:pt modelId="{BEA1EF50-B9CE-4CA8-85C9-4C8EE6C2C131}" type="parTrans" cxnId="{63841272-4850-43C2-B695-DD4BE392DEBE}">
      <dgm:prSet/>
      <dgm:spPr/>
      <dgm:t>
        <a:bodyPr/>
        <a:lstStyle/>
        <a:p>
          <a:endParaRPr lang="sl-SI"/>
        </a:p>
      </dgm:t>
    </dgm:pt>
    <dgm:pt modelId="{C1AD1328-7512-4610-9932-928636957013}" type="sibTrans" cxnId="{63841272-4850-43C2-B695-DD4BE392DEBE}">
      <dgm:prSet/>
      <dgm:spPr/>
      <dgm:t>
        <a:bodyPr/>
        <a:lstStyle/>
        <a:p>
          <a:endParaRPr lang="sl-SI"/>
        </a:p>
      </dgm:t>
    </dgm:pt>
    <dgm:pt modelId="{48735414-7D67-480A-80E4-2A9DB843AE59}" type="pres">
      <dgm:prSet presAssocID="{7A308D91-D241-4E78-A239-A059F8C4E204}" presName="Name0" presStyleCnt="0">
        <dgm:presLayoutVars>
          <dgm:chMax val="7"/>
          <dgm:chPref val="7"/>
          <dgm:dir/>
        </dgm:presLayoutVars>
      </dgm:prSet>
      <dgm:spPr/>
    </dgm:pt>
    <dgm:pt modelId="{313D59EA-3349-43DF-BAD8-90A689754141}" type="pres">
      <dgm:prSet presAssocID="{7A308D91-D241-4E78-A239-A059F8C4E204}" presName="Name1" presStyleCnt="0"/>
      <dgm:spPr/>
    </dgm:pt>
    <dgm:pt modelId="{547BB76C-85DC-4CC6-8178-251F5908C69B}" type="pres">
      <dgm:prSet presAssocID="{7A308D91-D241-4E78-A239-A059F8C4E204}" presName="cycle" presStyleCnt="0"/>
      <dgm:spPr/>
    </dgm:pt>
    <dgm:pt modelId="{33F56F93-9EA4-445B-9332-CB7794895543}" type="pres">
      <dgm:prSet presAssocID="{7A308D91-D241-4E78-A239-A059F8C4E204}" presName="srcNode" presStyleLbl="node1" presStyleIdx="0" presStyleCnt="7"/>
      <dgm:spPr/>
    </dgm:pt>
    <dgm:pt modelId="{DA74692C-7CDE-4F9F-8C5F-830E70C19797}" type="pres">
      <dgm:prSet presAssocID="{7A308D91-D241-4E78-A239-A059F8C4E204}" presName="conn" presStyleLbl="parChTrans1D2" presStyleIdx="0" presStyleCnt="1"/>
      <dgm:spPr/>
    </dgm:pt>
    <dgm:pt modelId="{29D27ACC-0A41-4CAA-8B11-61CA35725509}" type="pres">
      <dgm:prSet presAssocID="{7A308D91-D241-4E78-A239-A059F8C4E204}" presName="extraNode" presStyleLbl="node1" presStyleIdx="0" presStyleCnt="7"/>
      <dgm:spPr/>
    </dgm:pt>
    <dgm:pt modelId="{CCB83E05-C158-4E23-9C5B-50B0B416E954}" type="pres">
      <dgm:prSet presAssocID="{7A308D91-D241-4E78-A239-A059F8C4E204}" presName="dstNode" presStyleLbl="node1" presStyleIdx="0" presStyleCnt="7"/>
      <dgm:spPr/>
    </dgm:pt>
    <dgm:pt modelId="{A98F5072-7B6A-4502-8FDF-A015984A47A8}" type="pres">
      <dgm:prSet presAssocID="{4C6EE59E-3DCE-42BF-B338-B17E3A701DC6}" presName="text_1" presStyleLbl="node1" presStyleIdx="0" presStyleCnt="7">
        <dgm:presLayoutVars>
          <dgm:bulletEnabled val="1"/>
        </dgm:presLayoutVars>
      </dgm:prSet>
      <dgm:spPr/>
    </dgm:pt>
    <dgm:pt modelId="{5546BA00-380B-416B-B695-C19486536CDC}" type="pres">
      <dgm:prSet presAssocID="{4C6EE59E-3DCE-42BF-B338-B17E3A701DC6}" presName="accent_1" presStyleCnt="0"/>
      <dgm:spPr/>
    </dgm:pt>
    <dgm:pt modelId="{D314BCD3-C336-45AB-9324-26D039C52948}" type="pres">
      <dgm:prSet presAssocID="{4C6EE59E-3DCE-42BF-B338-B17E3A701DC6}" presName="accentRepeatNode" presStyleLbl="solidFgAcc1" presStyleIdx="0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EE709652-3BA7-4F3C-A35B-ABD603DB5CF4}" type="pres">
      <dgm:prSet presAssocID="{64680F5C-BDAD-44DE-B0CC-AF7329E88E40}" presName="text_2" presStyleLbl="node1" presStyleIdx="1" presStyleCnt="7">
        <dgm:presLayoutVars>
          <dgm:bulletEnabled val="1"/>
        </dgm:presLayoutVars>
      </dgm:prSet>
      <dgm:spPr/>
    </dgm:pt>
    <dgm:pt modelId="{CE33A2B7-D618-4530-BC14-900C54F12331}" type="pres">
      <dgm:prSet presAssocID="{64680F5C-BDAD-44DE-B0CC-AF7329E88E40}" presName="accent_2" presStyleCnt="0"/>
      <dgm:spPr/>
    </dgm:pt>
    <dgm:pt modelId="{115C9251-EE37-4A0A-A2A8-04F39A635C69}" type="pres">
      <dgm:prSet presAssocID="{64680F5C-BDAD-44DE-B0CC-AF7329E88E40}" presName="accentRepeatNode" presStyleLbl="solidFgAcc1" presStyleIdx="1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B4BF06C9-ACEB-4794-8A5E-C1341BE98B18}" type="pres">
      <dgm:prSet presAssocID="{7F387B7F-BD50-4C91-A251-DCC357B4F163}" presName="text_3" presStyleLbl="node1" presStyleIdx="2" presStyleCnt="7">
        <dgm:presLayoutVars>
          <dgm:bulletEnabled val="1"/>
        </dgm:presLayoutVars>
      </dgm:prSet>
      <dgm:spPr/>
    </dgm:pt>
    <dgm:pt modelId="{8B99A628-B972-4B01-96DD-E363B0A72DAA}" type="pres">
      <dgm:prSet presAssocID="{7F387B7F-BD50-4C91-A251-DCC357B4F163}" presName="accent_3" presStyleCnt="0"/>
      <dgm:spPr/>
    </dgm:pt>
    <dgm:pt modelId="{46497E70-2364-4F3B-9BDB-F04D02DBDA4E}" type="pres">
      <dgm:prSet presAssocID="{7F387B7F-BD50-4C91-A251-DCC357B4F163}" presName="accentRepeatNode" presStyleLbl="solidFgAcc1" presStyleIdx="2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FEFFFF53-D9E9-40A2-9416-7A8557610314}" type="pres">
      <dgm:prSet presAssocID="{588D3E15-4CEE-4C8B-B2BE-62045F7D63B5}" presName="text_4" presStyleLbl="node1" presStyleIdx="3" presStyleCnt="7">
        <dgm:presLayoutVars>
          <dgm:bulletEnabled val="1"/>
        </dgm:presLayoutVars>
      </dgm:prSet>
      <dgm:spPr/>
    </dgm:pt>
    <dgm:pt modelId="{05356982-052C-4F32-B8BC-2633E872D5D4}" type="pres">
      <dgm:prSet presAssocID="{588D3E15-4CEE-4C8B-B2BE-62045F7D63B5}" presName="accent_4" presStyleCnt="0"/>
      <dgm:spPr/>
    </dgm:pt>
    <dgm:pt modelId="{F40EDAF0-8FA6-428D-8F36-6F4B37262729}" type="pres">
      <dgm:prSet presAssocID="{588D3E15-4CEE-4C8B-B2BE-62045F7D63B5}" presName="accentRepeatNode" presStyleLbl="solidFgAcc1" presStyleIdx="3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D8A87DA1-0B3C-4C87-9F04-114AB6F81C2D}" type="pres">
      <dgm:prSet presAssocID="{B26D110B-0C49-44D1-A7DD-B37966C4D0B7}" presName="text_5" presStyleLbl="node1" presStyleIdx="4" presStyleCnt="7">
        <dgm:presLayoutVars>
          <dgm:bulletEnabled val="1"/>
        </dgm:presLayoutVars>
      </dgm:prSet>
      <dgm:spPr/>
    </dgm:pt>
    <dgm:pt modelId="{0A2085B4-CF0A-43E0-9107-BDE7B93AF04F}" type="pres">
      <dgm:prSet presAssocID="{B26D110B-0C49-44D1-A7DD-B37966C4D0B7}" presName="accent_5" presStyleCnt="0"/>
      <dgm:spPr/>
    </dgm:pt>
    <dgm:pt modelId="{86048F34-1A13-4CDD-8AFA-D1F6C13483E6}" type="pres">
      <dgm:prSet presAssocID="{B26D110B-0C49-44D1-A7DD-B37966C4D0B7}" presName="accentRepeatNode" presStyleLbl="solidFgAcc1" presStyleIdx="4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78F80A45-E1C4-4C6B-83EB-11C9D1841099}" type="pres">
      <dgm:prSet presAssocID="{B767F999-E440-4429-915A-ED002E9AEBF2}" presName="text_6" presStyleLbl="node1" presStyleIdx="5" presStyleCnt="7">
        <dgm:presLayoutVars>
          <dgm:bulletEnabled val="1"/>
        </dgm:presLayoutVars>
      </dgm:prSet>
      <dgm:spPr/>
    </dgm:pt>
    <dgm:pt modelId="{FA2E54CC-5D91-4BF7-81A0-24B108CE6E99}" type="pres">
      <dgm:prSet presAssocID="{B767F999-E440-4429-915A-ED002E9AEBF2}" presName="accent_6" presStyleCnt="0"/>
      <dgm:spPr/>
    </dgm:pt>
    <dgm:pt modelId="{60AC865C-81F5-4546-944F-60075B38F255}" type="pres">
      <dgm:prSet presAssocID="{B767F999-E440-4429-915A-ED002E9AEBF2}" presName="accentRepeatNode" presStyleLbl="solidFgAcc1" presStyleIdx="5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  <dgm:pt modelId="{E3913E10-8A2E-4317-BC18-1C905F635625}" type="pres">
      <dgm:prSet presAssocID="{D93F2B11-CEF8-47F6-B8E9-5263C2ACFBFE}" presName="text_7" presStyleLbl="node1" presStyleIdx="6" presStyleCnt="7">
        <dgm:presLayoutVars>
          <dgm:bulletEnabled val="1"/>
        </dgm:presLayoutVars>
      </dgm:prSet>
      <dgm:spPr/>
    </dgm:pt>
    <dgm:pt modelId="{4322E006-D236-4714-BD47-3EC0A857CA11}" type="pres">
      <dgm:prSet presAssocID="{D93F2B11-CEF8-47F6-B8E9-5263C2ACFBFE}" presName="accent_7" presStyleCnt="0"/>
      <dgm:spPr/>
    </dgm:pt>
    <dgm:pt modelId="{36B888A3-3CDB-46DC-9062-BA4E6FFAC48D}" type="pres">
      <dgm:prSet presAssocID="{D93F2B11-CEF8-47F6-B8E9-5263C2ACFBFE}" presName="accentRepeatNode" presStyleLbl="solidFgAcc1" presStyleIdx="6" presStyleCnt="7"/>
      <dgm:spPr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>
          <a:solidFill>
            <a:schemeClr val="bg1">
              <a:lumMod val="75000"/>
            </a:schemeClr>
          </a:solidFill>
        </a:ln>
      </dgm:spPr>
    </dgm:pt>
  </dgm:ptLst>
  <dgm:cxnLst>
    <dgm:cxn modelId="{53725C00-0DD5-4F66-81F5-C2D9D7EAC861}" srcId="{7A308D91-D241-4E78-A239-A059F8C4E204}" destId="{B767F999-E440-4429-915A-ED002E9AEBF2}" srcOrd="5" destOrd="0" parTransId="{A50D6E47-2970-4080-8AB1-1DB4A964C370}" sibTransId="{9923F723-5B9A-450E-BF96-E23D0EFB7751}"/>
    <dgm:cxn modelId="{F7ED730B-4563-483A-873A-47A334C22D71}" srcId="{7A308D91-D241-4E78-A239-A059F8C4E204}" destId="{4C6EE59E-3DCE-42BF-B338-B17E3A701DC6}" srcOrd="0" destOrd="0" parTransId="{49BC201E-180B-41D3-B79A-289B8B4BEB90}" sibTransId="{365FDA04-0323-4ED0-9EE7-313B436B5525}"/>
    <dgm:cxn modelId="{BB78D51D-35E1-4744-A2E1-9E12B833584E}" type="presOf" srcId="{7F387B7F-BD50-4C91-A251-DCC357B4F163}" destId="{B4BF06C9-ACEB-4794-8A5E-C1341BE98B18}" srcOrd="0" destOrd="0" presId="urn:microsoft.com/office/officeart/2008/layout/VerticalCurvedList"/>
    <dgm:cxn modelId="{8A8DEB2A-E884-498F-97F7-D82D79072C73}" type="presOf" srcId="{4C6EE59E-3DCE-42BF-B338-B17E3A701DC6}" destId="{A98F5072-7B6A-4502-8FDF-A015984A47A8}" srcOrd="0" destOrd="0" presId="urn:microsoft.com/office/officeart/2008/layout/VerticalCurvedList"/>
    <dgm:cxn modelId="{63841272-4850-43C2-B695-DD4BE392DEBE}" srcId="{7A308D91-D241-4E78-A239-A059F8C4E204}" destId="{D93F2B11-CEF8-47F6-B8E9-5263C2ACFBFE}" srcOrd="6" destOrd="0" parTransId="{BEA1EF50-B9CE-4CA8-85C9-4C8EE6C2C131}" sibTransId="{C1AD1328-7512-4610-9932-928636957013}"/>
    <dgm:cxn modelId="{ECFD6A59-F8F7-4D1D-A103-10924365124B}" type="presOf" srcId="{B26D110B-0C49-44D1-A7DD-B37966C4D0B7}" destId="{D8A87DA1-0B3C-4C87-9F04-114AB6F81C2D}" srcOrd="0" destOrd="0" presId="urn:microsoft.com/office/officeart/2008/layout/VerticalCurvedList"/>
    <dgm:cxn modelId="{4EE32D7A-41F7-488E-A0C0-2278864ACB86}" type="presOf" srcId="{365FDA04-0323-4ED0-9EE7-313B436B5525}" destId="{DA74692C-7CDE-4F9F-8C5F-830E70C19797}" srcOrd="0" destOrd="0" presId="urn:microsoft.com/office/officeart/2008/layout/VerticalCurvedList"/>
    <dgm:cxn modelId="{AF2FE25A-B34D-4096-8513-67A29958B7C3}" srcId="{7A308D91-D241-4E78-A239-A059F8C4E204}" destId="{64680F5C-BDAD-44DE-B0CC-AF7329E88E40}" srcOrd="1" destOrd="0" parTransId="{FF201D2D-87B2-4CA8-836A-CAE05EA72D10}" sibTransId="{BE89F612-B67A-4229-8E40-0327DD431D28}"/>
    <dgm:cxn modelId="{34B64A92-C6C5-4DDB-8E05-90862A65C072}" type="presOf" srcId="{588D3E15-4CEE-4C8B-B2BE-62045F7D63B5}" destId="{FEFFFF53-D9E9-40A2-9416-7A8557610314}" srcOrd="0" destOrd="0" presId="urn:microsoft.com/office/officeart/2008/layout/VerticalCurvedList"/>
    <dgm:cxn modelId="{419E1F93-5640-4FA6-848A-9B9414F8E29D}" type="presOf" srcId="{64680F5C-BDAD-44DE-B0CC-AF7329E88E40}" destId="{EE709652-3BA7-4F3C-A35B-ABD603DB5CF4}" srcOrd="0" destOrd="0" presId="urn:microsoft.com/office/officeart/2008/layout/VerticalCurvedList"/>
    <dgm:cxn modelId="{73886AAD-B3F1-4023-B7AC-655D8D142114}" type="presOf" srcId="{D93F2B11-CEF8-47F6-B8E9-5263C2ACFBFE}" destId="{E3913E10-8A2E-4317-BC18-1C905F635625}" srcOrd="0" destOrd="0" presId="urn:microsoft.com/office/officeart/2008/layout/VerticalCurvedList"/>
    <dgm:cxn modelId="{9C1E91C3-7FBD-4580-9DBA-D716917CDC57}" srcId="{7A308D91-D241-4E78-A239-A059F8C4E204}" destId="{B26D110B-0C49-44D1-A7DD-B37966C4D0B7}" srcOrd="4" destOrd="0" parTransId="{CD7959DB-60DC-4D29-9430-6CB86DCE0B15}" sibTransId="{F64247EC-4735-4858-94D2-9619DA43AF51}"/>
    <dgm:cxn modelId="{703E49D6-A272-48EC-89B3-0381A0F05115}" srcId="{7A308D91-D241-4E78-A239-A059F8C4E204}" destId="{7F387B7F-BD50-4C91-A251-DCC357B4F163}" srcOrd="2" destOrd="0" parTransId="{7D723303-4CAD-4538-BF61-F7EC65FD9845}" sibTransId="{EAB2E978-39E3-4F91-9034-2BB55B22817F}"/>
    <dgm:cxn modelId="{162A19DB-E086-4F97-9C23-9A3C559112B4}" type="presOf" srcId="{7A308D91-D241-4E78-A239-A059F8C4E204}" destId="{48735414-7D67-480A-80E4-2A9DB843AE59}" srcOrd="0" destOrd="0" presId="urn:microsoft.com/office/officeart/2008/layout/VerticalCurvedList"/>
    <dgm:cxn modelId="{9DA288DF-0FE6-43D8-B5AB-C72BB4EC3CBF}" type="presOf" srcId="{B767F999-E440-4429-915A-ED002E9AEBF2}" destId="{78F80A45-E1C4-4C6B-83EB-11C9D1841099}" srcOrd="0" destOrd="0" presId="urn:microsoft.com/office/officeart/2008/layout/VerticalCurvedList"/>
    <dgm:cxn modelId="{85A43CFC-37AF-4C30-8BCB-46712F471554}" srcId="{7A308D91-D241-4E78-A239-A059F8C4E204}" destId="{588D3E15-4CEE-4C8B-B2BE-62045F7D63B5}" srcOrd="3" destOrd="0" parTransId="{0DBF0814-3D87-4508-AC4D-7A35585B6DA6}" sibTransId="{54281D18-F154-4360-BB36-EF5151B99395}"/>
    <dgm:cxn modelId="{4DD994A6-DBF2-4CAD-B177-B02670B85801}" type="presParOf" srcId="{48735414-7D67-480A-80E4-2A9DB843AE59}" destId="{313D59EA-3349-43DF-BAD8-90A689754141}" srcOrd="0" destOrd="0" presId="urn:microsoft.com/office/officeart/2008/layout/VerticalCurvedList"/>
    <dgm:cxn modelId="{D005B038-9AA4-43B7-A6FB-576E71D56E9D}" type="presParOf" srcId="{313D59EA-3349-43DF-BAD8-90A689754141}" destId="{547BB76C-85DC-4CC6-8178-251F5908C69B}" srcOrd="0" destOrd="0" presId="urn:microsoft.com/office/officeart/2008/layout/VerticalCurvedList"/>
    <dgm:cxn modelId="{CC80DF6B-0BC1-492F-B560-7085975D6871}" type="presParOf" srcId="{547BB76C-85DC-4CC6-8178-251F5908C69B}" destId="{33F56F93-9EA4-445B-9332-CB7794895543}" srcOrd="0" destOrd="0" presId="urn:microsoft.com/office/officeart/2008/layout/VerticalCurvedList"/>
    <dgm:cxn modelId="{B0DA9B84-C4FB-4428-80D3-A9CC5EE2ECAF}" type="presParOf" srcId="{547BB76C-85DC-4CC6-8178-251F5908C69B}" destId="{DA74692C-7CDE-4F9F-8C5F-830E70C19797}" srcOrd="1" destOrd="0" presId="urn:microsoft.com/office/officeart/2008/layout/VerticalCurvedList"/>
    <dgm:cxn modelId="{B0168146-AB79-4BA9-ABC4-00F5163CF819}" type="presParOf" srcId="{547BB76C-85DC-4CC6-8178-251F5908C69B}" destId="{29D27ACC-0A41-4CAA-8B11-61CA35725509}" srcOrd="2" destOrd="0" presId="urn:microsoft.com/office/officeart/2008/layout/VerticalCurvedList"/>
    <dgm:cxn modelId="{E685E160-2ECB-4F12-BB26-49BEB3B09707}" type="presParOf" srcId="{547BB76C-85DC-4CC6-8178-251F5908C69B}" destId="{CCB83E05-C158-4E23-9C5B-50B0B416E954}" srcOrd="3" destOrd="0" presId="urn:microsoft.com/office/officeart/2008/layout/VerticalCurvedList"/>
    <dgm:cxn modelId="{310FA9A2-1813-4BDF-B385-0371C5A7171C}" type="presParOf" srcId="{313D59EA-3349-43DF-BAD8-90A689754141}" destId="{A98F5072-7B6A-4502-8FDF-A015984A47A8}" srcOrd="1" destOrd="0" presId="urn:microsoft.com/office/officeart/2008/layout/VerticalCurvedList"/>
    <dgm:cxn modelId="{86C06370-4A19-4BAA-8B10-CB33C11C9E1A}" type="presParOf" srcId="{313D59EA-3349-43DF-BAD8-90A689754141}" destId="{5546BA00-380B-416B-B695-C19486536CDC}" srcOrd="2" destOrd="0" presId="urn:microsoft.com/office/officeart/2008/layout/VerticalCurvedList"/>
    <dgm:cxn modelId="{512E296C-38E5-4275-A8D4-A91423CE8033}" type="presParOf" srcId="{5546BA00-380B-416B-B695-C19486536CDC}" destId="{D314BCD3-C336-45AB-9324-26D039C52948}" srcOrd="0" destOrd="0" presId="urn:microsoft.com/office/officeart/2008/layout/VerticalCurvedList"/>
    <dgm:cxn modelId="{350DA5F0-71FC-4346-AD86-4DB5CAF8A788}" type="presParOf" srcId="{313D59EA-3349-43DF-BAD8-90A689754141}" destId="{EE709652-3BA7-4F3C-A35B-ABD603DB5CF4}" srcOrd="3" destOrd="0" presId="urn:microsoft.com/office/officeart/2008/layout/VerticalCurvedList"/>
    <dgm:cxn modelId="{DDB18A1B-BAD1-4DF8-9071-71AAF6C02185}" type="presParOf" srcId="{313D59EA-3349-43DF-BAD8-90A689754141}" destId="{CE33A2B7-D618-4530-BC14-900C54F12331}" srcOrd="4" destOrd="0" presId="urn:microsoft.com/office/officeart/2008/layout/VerticalCurvedList"/>
    <dgm:cxn modelId="{D6535FFE-C83A-4A47-B4B2-172C663CE6A9}" type="presParOf" srcId="{CE33A2B7-D618-4530-BC14-900C54F12331}" destId="{115C9251-EE37-4A0A-A2A8-04F39A635C69}" srcOrd="0" destOrd="0" presId="urn:microsoft.com/office/officeart/2008/layout/VerticalCurvedList"/>
    <dgm:cxn modelId="{F9BAB2D3-24AA-4667-A71E-1F29137110B6}" type="presParOf" srcId="{313D59EA-3349-43DF-BAD8-90A689754141}" destId="{B4BF06C9-ACEB-4794-8A5E-C1341BE98B18}" srcOrd="5" destOrd="0" presId="urn:microsoft.com/office/officeart/2008/layout/VerticalCurvedList"/>
    <dgm:cxn modelId="{7BB5C2EA-3C3D-4EBF-9BB2-81FCB41B2795}" type="presParOf" srcId="{313D59EA-3349-43DF-BAD8-90A689754141}" destId="{8B99A628-B972-4B01-96DD-E363B0A72DAA}" srcOrd="6" destOrd="0" presId="urn:microsoft.com/office/officeart/2008/layout/VerticalCurvedList"/>
    <dgm:cxn modelId="{7EAC2180-C8ED-44C9-870A-316A0864D802}" type="presParOf" srcId="{8B99A628-B972-4B01-96DD-E363B0A72DAA}" destId="{46497E70-2364-4F3B-9BDB-F04D02DBDA4E}" srcOrd="0" destOrd="0" presId="urn:microsoft.com/office/officeart/2008/layout/VerticalCurvedList"/>
    <dgm:cxn modelId="{28EFE440-274E-49C0-B8D0-2EF13E02216F}" type="presParOf" srcId="{313D59EA-3349-43DF-BAD8-90A689754141}" destId="{FEFFFF53-D9E9-40A2-9416-7A8557610314}" srcOrd="7" destOrd="0" presId="urn:microsoft.com/office/officeart/2008/layout/VerticalCurvedList"/>
    <dgm:cxn modelId="{C74E49A0-5620-451C-95AD-92383A316FE2}" type="presParOf" srcId="{313D59EA-3349-43DF-BAD8-90A689754141}" destId="{05356982-052C-4F32-B8BC-2633E872D5D4}" srcOrd="8" destOrd="0" presId="urn:microsoft.com/office/officeart/2008/layout/VerticalCurvedList"/>
    <dgm:cxn modelId="{B63FAF63-F31A-4EE7-95E5-8FBA52E2C97F}" type="presParOf" srcId="{05356982-052C-4F32-B8BC-2633E872D5D4}" destId="{F40EDAF0-8FA6-428D-8F36-6F4B37262729}" srcOrd="0" destOrd="0" presId="urn:microsoft.com/office/officeart/2008/layout/VerticalCurvedList"/>
    <dgm:cxn modelId="{E950878E-55D6-4872-AAAF-0F8EAC841576}" type="presParOf" srcId="{313D59EA-3349-43DF-BAD8-90A689754141}" destId="{D8A87DA1-0B3C-4C87-9F04-114AB6F81C2D}" srcOrd="9" destOrd="0" presId="urn:microsoft.com/office/officeart/2008/layout/VerticalCurvedList"/>
    <dgm:cxn modelId="{80F35078-349A-4C5C-9E09-421E3A6C5610}" type="presParOf" srcId="{313D59EA-3349-43DF-BAD8-90A689754141}" destId="{0A2085B4-CF0A-43E0-9107-BDE7B93AF04F}" srcOrd="10" destOrd="0" presId="urn:microsoft.com/office/officeart/2008/layout/VerticalCurvedList"/>
    <dgm:cxn modelId="{99A42958-38C9-4C88-A261-D5533015D82B}" type="presParOf" srcId="{0A2085B4-CF0A-43E0-9107-BDE7B93AF04F}" destId="{86048F34-1A13-4CDD-8AFA-D1F6C13483E6}" srcOrd="0" destOrd="0" presId="urn:microsoft.com/office/officeart/2008/layout/VerticalCurvedList"/>
    <dgm:cxn modelId="{7161BC0D-98B2-4A4D-810B-0B36DD2B7762}" type="presParOf" srcId="{313D59EA-3349-43DF-BAD8-90A689754141}" destId="{78F80A45-E1C4-4C6B-83EB-11C9D1841099}" srcOrd="11" destOrd="0" presId="urn:microsoft.com/office/officeart/2008/layout/VerticalCurvedList"/>
    <dgm:cxn modelId="{95AB78B5-E4ED-45DE-9CED-B47684059611}" type="presParOf" srcId="{313D59EA-3349-43DF-BAD8-90A689754141}" destId="{FA2E54CC-5D91-4BF7-81A0-24B108CE6E99}" srcOrd="12" destOrd="0" presId="urn:microsoft.com/office/officeart/2008/layout/VerticalCurvedList"/>
    <dgm:cxn modelId="{9659B48E-11C0-4DA9-A09C-4107C4D58EA7}" type="presParOf" srcId="{FA2E54CC-5D91-4BF7-81A0-24B108CE6E99}" destId="{60AC865C-81F5-4546-944F-60075B38F255}" srcOrd="0" destOrd="0" presId="urn:microsoft.com/office/officeart/2008/layout/VerticalCurvedList"/>
    <dgm:cxn modelId="{918FC3D0-5D8E-45C8-92FC-EC42997380D3}" type="presParOf" srcId="{313D59EA-3349-43DF-BAD8-90A689754141}" destId="{E3913E10-8A2E-4317-BC18-1C905F635625}" srcOrd="13" destOrd="0" presId="urn:microsoft.com/office/officeart/2008/layout/VerticalCurvedList"/>
    <dgm:cxn modelId="{9D945A0E-B0B9-4142-8F12-BE67DFC0BE90}" type="presParOf" srcId="{313D59EA-3349-43DF-BAD8-90A689754141}" destId="{4322E006-D236-4714-BD47-3EC0A857CA11}" srcOrd="14" destOrd="0" presId="urn:microsoft.com/office/officeart/2008/layout/VerticalCurvedList"/>
    <dgm:cxn modelId="{4A4EA763-A2FB-4348-ADCC-1AD1864A0AD3}" type="presParOf" srcId="{4322E006-D236-4714-BD47-3EC0A857CA11}" destId="{36B888A3-3CDB-46DC-9062-BA4E6FFAC4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4692C-7CDE-4F9F-8C5F-830E70C19797}">
      <dsp:nvSpPr>
        <dsp:cNvPr id="0" name=""/>
        <dsp:cNvSpPr/>
      </dsp:nvSpPr>
      <dsp:spPr>
        <a:xfrm>
          <a:off x="-5388519" y="-825548"/>
          <a:ext cx="6419400" cy="6419400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55000" cap="flat" cmpd="thickThin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F5072-7B6A-4502-8FDF-A015984A47A8}">
      <dsp:nvSpPr>
        <dsp:cNvPr id="0" name=""/>
        <dsp:cNvSpPr/>
      </dsp:nvSpPr>
      <dsp:spPr>
        <a:xfrm>
          <a:off x="334496" y="216767"/>
          <a:ext cx="5746190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UVOD</a:t>
          </a:r>
        </a:p>
      </dsp:txBody>
      <dsp:txXfrm>
        <a:off x="334496" y="216767"/>
        <a:ext cx="5746190" cy="433343"/>
      </dsp:txXfrm>
    </dsp:sp>
    <dsp:sp modelId="{D314BCD3-C336-45AB-9324-26D039C52948}">
      <dsp:nvSpPr>
        <dsp:cNvPr id="0" name=""/>
        <dsp:cNvSpPr/>
      </dsp:nvSpPr>
      <dsp:spPr>
        <a:xfrm>
          <a:off x="63656" y="162599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709652-3BA7-4F3C-A35B-ABD603DB5CF4}">
      <dsp:nvSpPr>
        <dsp:cNvPr id="0" name=""/>
        <dsp:cNvSpPr/>
      </dsp:nvSpPr>
      <dsp:spPr>
        <a:xfrm>
          <a:off x="726927" y="867163"/>
          <a:ext cx="5353759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6667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6667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6667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6667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ZAČETKI IN ŠIRJENJE</a:t>
          </a:r>
        </a:p>
      </dsp:txBody>
      <dsp:txXfrm>
        <a:off x="726927" y="867163"/>
        <a:ext cx="5353759" cy="433343"/>
      </dsp:txXfrm>
    </dsp:sp>
    <dsp:sp modelId="{115C9251-EE37-4A0A-A2A8-04F39A635C69}">
      <dsp:nvSpPr>
        <dsp:cNvPr id="0" name=""/>
        <dsp:cNvSpPr/>
      </dsp:nvSpPr>
      <dsp:spPr>
        <a:xfrm>
          <a:off x="456088" y="812995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BF06C9-ACEB-4794-8A5E-C1341BE98B18}">
      <dsp:nvSpPr>
        <dsp:cNvPr id="0" name=""/>
        <dsp:cNvSpPr/>
      </dsp:nvSpPr>
      <dsp:spPr>
        <a:xfrm>
          <a:off x="941978" y="1517083"/>
          <a:ext cx="5138708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13333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PREGANJANJE IN ZMAGA KRŠČANSTVA</a:t>
          </a:r>
        </a:p>
      </dsp:txBody>
      <dsp:txXfrm>
        <a:off x="941978" y="1517083"/>
        <a:ext cx="5138708" cy="433343"/>
      </dsp:txXfrm>
    </dsp:sp>
    <dsp:sp modelId="{46497E70-2364-4F3B-9BDB-F04D02DBDA4E}">
      <dsp:nvSpPr>
        <dsp:cNvPr id="0" name=""/>
        <dsp:cNvSpPr/>
      </dsp:nvSpPr>
      <dsp:spPr>
        <a:xfrm>
          <a:off x="671138" y="1462915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FFFF53-D9E9-40A2-9416-7A8557610314}">
      <dsp:nvSpPr>
        <dsp:cNvPr id="0" name=""/>
        <dsp:cNvSpPr/>
      </dsp:nvSpPr>
      <dsp:spPr>
        <a:xfrm>
          <a:off x="1010642" y="2167480"/>
          <a:ext cx="5070045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0000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20000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KRIŽARSKE VOJNE</a:t>
          </a:r>
        </a:p>
      </dsp:txBody>
      <dsp:txXfrm>
        <a:off x="1010642" y="2167480"/>
        <a:ext cx="5070045" cy="433343"/>
      </dsp:txXfrm>
    </dsp:sp>
    <dsp:sp modelId="{F40EDAF0-8FA6-428D-8F36-6F4B37262729}">
      <dsp:nvSpPr>
        <dsp:cNvPr id="0" name=""/>
        <dsp:cNvSpPr/>
      </dsp:nvSpPr>
      <dsp:spPr>
        <a:xfrm>
          <a:off x="739802" y="2113312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A87DA1-0B3C-4C87-9F04-114AB6F81C2D}">
      <dsp:nvSpPr>
        <dsp:cNvPr id="0" name=""/>
        <dsp:cNvSpPr/>
      </dsp:nvSpPr>
      <dsp:spPr>
        <a:xfrm>
          <a:off x="941978" y="2817876"/>
          <a:ext cx="5138708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26667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BIBLIJA ALI SVETO PISMO</a:t>
          </a:r>
        </a:p>
      </dsp:txBody>
      <dsp:txXfrm>
        <a:off x="941978" y="2817876"/>
        <a:ext cx="5138708" cy="433343"/>
      </dsp:txXfrm>
    </dsp:sp>
    <dsp:sp modelId="{86048F34-1A13-4CDD-8AFA-D1F6C13483E6}">
      <dsp:nvSpPr>
        <dsp:cNvPr id="0" name=""/>
        <dsp:cNvSpPr/>
      </dsp:nvSpPr>
      <dsp:spPr>
        <a:xfrm>
          <a:off x="671138" y="2763708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F80A45-E1C4-4C6B-83EB-11C9D1841099}">
      <dsp:nvSpPr>
        <dsp:cNvPr id="0" name=""/>
        <dsp:cNvSpPr/>
      </dsp:nvSpPr>
      <dsp:spPr>
        <a:xfrm>
          <a:off x="726927" y="3467796"/>
          <a:ext cx="5353759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3333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3333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33333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3333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KRŠČANSTVO DANES</a:t>
          </a:r>
        </a:p>
      </dsp:txBody>
      <dsp:txXfrm>
        <a:off x="726927" y="3467796"/>
        <a:ext cx="5353759" cy="433343"/>
      </dsp:txXfrm>
    </dsp:sp>
    <dsp:sp modelId="{60AC865C-81F5-4546-944F-60075B38F255}">
      <dsp:nvSpPr>
        <dsp:cNvPr id="0" name=""/>
        <dsp:cNvSpPr/>
      </dsp:nvSpPr>
      <dsp:spPr>
        <a:xfrm>
          <a:off x="456088" y="3413628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913E10-8A2E-4317-BC18-1C905F635625}">
      <dsp:nvSpPr>
        <dsp:cNvPr id="0" name=""/>
        <dsp:cNvSpPr/>
      </dsp:nvSpPr>
      <dsp:spPr>
        <a:xfrm>
          <a:off x="334496" y="4118193"/>
          <a:ext cx="5746190" cy="43334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15000"/>
                <a:satMod val="180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hade val="45000"/>
                <a:satMod val="170000"/>
              </a:schemeClr>
            </a:gs>
            <a:gs pos="70000">
              <a:schemeClr val="accent1">
                <a:alpha val="90000"/>
                <a:hueOff val="0"/>
                <a:satOff val="0"/>
                <a:lumOff val="0"/>
                <a:alphaOff val="-40000"/>
                <a:tint val="99000"/>
                <a:shade val="65000"/>
                <a:satMod val="155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396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ZAKLJUČEK</a:t>
          </a:r>
        </a:p>
      </dsp:txBody>
      <dsp:txXfrm>
        <a:off x="334496" y="4118193"/>
        <a:ext cx="5746190" cy="433343"/>
      </dsp:txXfrm>
    </dsp:sp>
    <dsp:sp modelId="{36B888A3-3CDB-46DC-9062-BA4E6FFAC48D}">
      <dsp:nvSpPr>
        <dsp:cNvPr id="0" name=""/>
        <dsp:cNvSpPr/>
      </dsp:nvSpPr>
      <dsp:spPr>
        <a:xfrm>
          <a:off x="63656" y="4064025"/>
          <a:ext cx="541679" cy="541679"/>
        </a:xfrm>
        <a:prstGeom prst="ellipse">
          <a:avLst/>
        </a:prstGeom>
        <a:gradFill flip="none" rotWithShape="1">
          <a:gsLst>
            <a:gs pos="0">
              <a:schemeClr val="bg1">
                <a:lumMod val="75000"/>
                <a:tint val="66000"/>
                <a:satMod val="160000"/>
              </a:schemeClr>
            </a:gs>
            <a:gs pos="50000">
              <a:schemeClr val="bg1">
                <a:lumMod val="75000"/>
                <a:tint val="44500"/>
                <a:satMod val="160000"/>
              </a:schemeClr>
            </a:gs>
            <a:gs pos="100000">
              <a:schemeClr val="bg1">
                <a:lumMod val="7500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F41D6937-CC27-4B23-95FC-FE11BE2469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4E0D2FC5-6C96-4FD7-84C9-C0AE8F8A5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E972FE-3854-4C2E-B084-0E006BF5D1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7E7537CF-5615-4EC3-9639-DA8BB70EBF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CBEEAE99-EAC7-4520-91E1-E9CB9B2F6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730C6A83-EEC5-4F5E-AD56-BD44CDD20B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4E4C23CB-9912-4E97-A8AD-A7FD87D95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F0FB08A-AB0B-43F0-B6EC-4FB3145D426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grada stranske slike 1">
            <a:extLst>
              <a:ext uri="{FF2B5EF4-FFF2-40B4-BE49-F238E27FC236}">
                <a16:creationId xmlns:a16="http://schemas.microsoft.com/office/drawing/2014/main" id="{00BC99FC-954D-472F-B90B-7FB52C005A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Ograda opomb 2">
            <a:extLst>
              <a:ext uri="{FF2B5EF4-FFF2-40B4-BE49-F238E27FC236}">
                <a16:creationId xmlns:a16="http://schemas.microsoft.com/office/drawing/2014/main" id="{3FB4D92E-3B1A-481C-AC75-752C9F7CB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31748" name="Ograda številke diapozitiva 3">
            <a:extLst>
              <a:ext uri="{FF2B5EF4-FFF2-40B4-BE49-F238E27FC236}">
                <a16:creationId xmlns:a16="http://schemas.microsoft.com/office/drawing/2014/main" id="{4D19D0E6-8410-4EE5-86A1-49C5878C63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30CD8F32-2771-447B-A74E-30FDB6371325}" type="slidenum">
              <a:rPr lang="sl-SI" altLang="sl-SI">
                <a:latin typeface="Calibri" panose="020F0502020204030204" pitchFamily="34" charset="0"/>
              </a:rPr>
              <a:pPr/>
              <a:t>7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9">
            <a:extLst>
              <a:ext uri="{FF2B5EF4-FFF2-40B4-BE49-F238E27FC236}">
                <a16:creationId xmlns:a16="http://schemas.microsoft.com/office/drawing/2014/main" id="{ED5D7520-2E50-4EAD-8DDE-D1FE595A350A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>
            <a:extLst>
              <a:ext uri="{FF2B5EF4-FFF2-40B4-BE49-F238E27FC236}">
                <a16:creationId xmlns:a16="http://schemas.microsoft.com/office/drawing/2014/main" id="{DBDF9BD8-1C90-4F0D-A8E7-E3ACCB62D93B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očno 6">
              <a:extLst>
                <a:ext uri="{FF2B5EF4-FFF2-40B4-BE49-F238E27FC236}">
                  <a16:creationId xmlns:a16="http://schemas.microsoft.com/office/drawing/2014/main" id="{E2FB5034-FDCF-4981-A13B-F672D91E4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rostoročno 7">
              <a:extLst>
                <a:ext uri="{FF2B5EF4-FFF2-40B4-BE49-F238E27FC236}">
                  <a16:creationId xmlns:a16="http://schemas.microsoft.com/office/drawing/2014/main" id="{A6C533F6-5478-4E7F-AB0B-D21D4D399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Prostoročno 10">
              <a:extLst>
                <a:ext uri="{FF2B5EF4-FFF2-40B4-BE49-F238E27FC236}">
                  <a16:creationId xmlns:a16="http://schemas.microsoft.com/office/drawing/2014/main" id="{3E8DD71C-AE53-4661-912B-F63D1DC41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Raven povezovalnik 11">
              <a:extLst>
                <a:ext uri="{FF2B5EF4-FFF2-40B4-BE49-F238E27FC236}">
                  <a16:creationId xmlns:a16="http://schemas.microsoft.com/office/drawing/2014/main" id="{6A5485C9-49EC-4FC3-B19A-FBD930DFD840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11" name="Ograda datuma 29">
            <a:extLst>
              <a:ext uri="{FF2B5EF4-FFF2-40B4-BE49-F238E27FC236}">
                <a16:creationId xmlns:a16="http://schemas.microsoft.com/office/drawing/2014/main" id="{CBC1679A-5AEE-463E-962C-4EB3F6D2E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2EC86F-6D3A-40AA-B282-A3F7640CD3B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2" name="Ograda noge 18">
            <a:extLst>
              <a:ext uri="{FF2B5EF4-FFF2-40B4-BE49-F238E27FC236}">
                <a16:creationId xmlns:a16="http://schemas.microsoft.com/office/drawing/2014/main" id="{55F50EE2-240F-48F1-B162-859AE630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6">
            <a:extLst>
              <a:ext uri="{FF2B5EF4-FFF2-40B4-BE49-F238E27FC236}">
                <a16:creationId xmlns:a16="http://schemas.microsoft.com/office/drawing/2014/main" id="{9E734902-9788-4623-828B-233176D10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41CAFB-B9D3-4F53-9866-77A39F7C9FD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153231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9B11895D-463A-41DC-B96C-0ECE2AA1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00F4-0BF5-4905-A16B-CF5BA7C01CA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D5A394CF-E532-47F3-A6E6-741BF54D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9BA9E5B6-D814-469D-8ABC-21BB8B6B9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E9733-5B6D-4DDF-A13D-38B85DF12B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040425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77E9EFF8-5995-4425-ADC6-099EE3E2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B4516-E757-4930-B0FC-EEDB17E8A1D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E3667F9D-E3F6-4FD3-83AA-6D567BA6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689DC523-7279-4B7A-8129-EA6DEA4F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32218-FDE1-46A2-894F-51A8096E243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6839528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FC878012-69D4-4023-A2A3-6B4012EB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9C28B-E437-4DA3-8DAC-98D6423F004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B93EC048-F09F-40D2-B05E-6F414760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A1713D30-E158-442D-B8F5-72A28A3B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A83EA-8927-4384-86D4-6A12230423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984757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karnice 6">
            <a:extLst>
              <a:ext uri="{FF2B5EF4-FFF2-40B4-BE49-F238E27FC236}">
                <a16:creationId xmlns:a16="http://schemas.microsoft.com/office/drawing/2014/main" id="{299AF902-F8B7-4B87-8788-5E17DDB85D9D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Škarnice 7">
            <a:extLst>
              <a:ext uri="{FF2B5EF4-FFF2-40B4-BE49-F238E27FC236}">
                <a16:creationId xmlns:a16="http://schemas.microsoft.com/office/drawing/2014/main" id="{F1D0270B-EE35-4098-80AB-E16DCF27D1CC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EDC28BB3-43E4-4FB8-8B2A-C847F6B2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FF89-40DD-48BD-B387-95FA9A324FC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543CC219-EF2D-417C-A4A5-6A70CD95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FE371E10-B3F6-49FF-B421-0B71BCAE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FC50A-04EF-46F4-841F-552836BBF50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5219751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F2E2D22B-6651-4F50-B777-C49ACFB2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DAB79-C34E-4A9F-9D44-8B9F218649E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55104C98-A127-4295-8C09-94274E8E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C5CF9B4D-4E7F-4FAB-B7A9-27CDBFC9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0D39E-D3E3-4542-875E-55F48CE333B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91327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737AF270-80AE-4EC7-8041-81AF3B55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CE7F1-5CBB-4EEB-8CE1-93C2B8A9C79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CCD0F051-10A6-4F34-BD56-BCFD1181B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4D032669-B91B-4627-80E4-8C3953DE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ECBBA-0439-4CBB-BB29-C9FB58913D9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6294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9">
            <a:extLst>
              <a:ext uri="{FF2B5EF4-FFF2-40B4-BE49-F238E27FC236}">
                <a16:creationId xmlns:a16="http://schemas.microsoft.com/office/drawing/2014/main" id="{6F143619-EADA-44BA-8B98-43AF846D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9844-B537-4F74-8A45-C8A0F04DC57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1">
            <a:extLst>
              <a:ext uri="{FF2B5EF4-FFF2-40B4-BE49-F238E27FC236}">
                <a16:creationId xmlns:a16="http://schemas.microsoft.com/office/drawing/2014/main" id="{A0A9C0AF-0FC4-4E04-8468-886C1D8A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17">
            <a:extLst>
              <a:ext uri="{FF2B5EF4-FFF2-40B4-BE49-F238E27FC236}">
                <a16:creationId xmlns:a16="http://schemas.microsoft.com/office/drawing/2014/main" id="{24B06570-192E-4AAA-9018-3930864E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4EEF1-2DCA-48D6-A7A7-659769C7918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891101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091370FA-A10E-42BE-8708-3D2CFB27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96C6-4064-4983-91AF-56A89C9D4E5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E2E5362D-8EC7-4D43-BF4F-7D2EE1FC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97C6CA60-3645-4B51-92C3-087707DF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971E7-2911-4AEB-9B7E-A3792DDF729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862418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2A4AB50C-5719-430F-AB0A-EF769507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7149D-0036-4A63-90E0-528029369D8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D722F643-D7ED-4063-A76D-3505D5BB9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59D631EF-5BCA-4BA2-8438-6A43699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CF027-455E-4D44-BCAB-B45D72E7407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831799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očno 7">
            <a:extLst>
              <a:ext uri="{FF2B5EF4-FFF2-40B4-BE49-F238E27FC236}">
                <a16:creationId xmlns:a16="http://schemas.microsoft.com/office/drawing/2014/main" id="{4891D9BE-27CC-495F-85F2-E0AB372755DA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ostoročno 8">
            <a:extLst>
              <a:ext uri="{FF2B5EF4-FFF2-40B4-BE49-F238E27FC236}">
                <a16:creationId xmlns:a16="http://schemas.microsoft.com/office/drawing/2014/main" id="{9DD4E758-1246-488D-8623-AFCB36FAA755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7" name="Pravokotni trikotnik 9">
            <a:extLst>
              <a:ext uri="{FF2B5EF4-FFF2-40B4-BE49-F238E27FC236}">
                <a16:creationId xmlns:a16="http://schemas.microsoft.com/office/drawing/2014/main" id="{11557732-2CC0-4276-8FE9-93A2A98792FE}"/>
              </a:ext>
            </a:extLst>
          </p:cNvPr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povezovalnik 10">
            <a:extLst>
              <a:ext uri="{FF2B5EF4-FFF2-40B4-BE49-F238E27FC236}">
                <a16:creationId xmlns:a16="http://schemas.microsoft.com/office/drawing/2014/main" id="{A13CA2D2-5459-4529-A909-505F926F9F8F}"/>
              </a:ext>
            </a:extLst>
          </p:cNvPr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karnice 11">
            <a:extLst>
              <a:ext uri="{FF2B5EF4-FFF2-40B4-BE49-F238E27FC236}">
                <a16:creationId xmlns:a16="http://schemas.microsoft.com/office/drawing/2014/main" id="{FA9FFCAF-EAA7-4FC7-A687-0C2C80474261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Škarnice 12">
            <a:extLst>
              <a:ext uri="{FF2B5EF4-FFF2-40B4-BE49-F238E27FC236}">
                <a16:creationId xmlns:a16="http://schemas.microsoft.com/office/drawing/2014/main" id="{57157E67-EE25-4507-BCAB-C4A757D15B7D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1" name="Ograda datuma 4">
            <a:extLst>
              <a:ext uri="{FF2B5EF4-FFF2-40B4-BE49-F238E27FC236}">
                <a16:creationId xmlns:a16="http://schemas.microsoft.com/office/drawing/2014/main" id="{73975C3B-C0F9-41A1-9AD8-10F479C3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C681501-9751-4C79-ADB9-ADD0CBCB7EA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2" name="Ograda noge 5">
            <a:extLst>
              <a:ext uri="{FF2B5EF4-FFF2-40B4-BE49-F238E27FC236}">
                <a16:creationId xmlns:a16="http://schemas.microsoft.com/office/drawing/2014/main" id="{F8FFD113-C07A-4ABB-A48D-47DF0C90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6">
            <a:extLst>
              <a:ext uri="{FF2B5EF4-FFF2-40B4-BE49-F238E27FC236}">
                <a16:creationId xmlns:a16="http://schemas.microsoft.com/office/drawing/2014/main" id="{B1367E56-6104-4F03-8904-A50CC5AC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190B1-EFF0-4F1B-8ACC-842004BC08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2619192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>
            <a:extLst>
              <a:ext uri="{FF2B5EF4-FFF2-40B4-BE49-F238E27FC236}">
                <a16:creationId xmlns:a16="http://schemas.microsoft.com/office/drawing/2014/main" id="{8172ABDD-1FC0-4D65-B39E-9F3FC66E5058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Prostoročno 11">
            <a:extLst>
              <a:ext uri="{FF2B5EF4-FFF2-40B4-BE49-F238E27FC236}">
                <a16:creationId xmlns:a16="http://schemas.microsoft.com/office/drawing/2014/main" id="{DE1D2AC9-76AB-489A-B71F-6E01C8193490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14" name="Pravokotni trikotnik 13">
            <a:extLst>
              <a:ext uri="{FF2B5EF4-FFF2-40B4-BE49-F238E27FC236}">
                <a16:creationId xmlns:a16="http://schemas.microsoft.com/office/drawing/2014/main" id="{7EF68451-E156-46D8-83D9-07A9444801F1}"/>
              </a:ext>
            </a:extLst>
          </p:cNvPr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Raven povezovalnik 14">
            <a:extLst>
              <a:ext uri="{FF2B5EF4-FFF2-40B4-BE49-F238E27FC236}">
                <a16:creationId xmlns:a16="http://schemas.microsoft.com/office/drawing/2014/main" id="{A01E589F-B211-46A2-B716-013CB27ECCA5}"/>
              </a:ext>
            </a:extLst>
          </p:cNvPr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>
            <a:extLst>
              <a:ext uri="{FF2B5EF4-FFF2-40B4-BE49-F238E27FC236}">
                <a16:creationId xmlns:a16="http://schemas.microsoft.com/office/drawing/2014/main" id="{0903B80A-3381-4D12-AD0E-7205D450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033" name="Ograda besedila 29">
            <a:extLst>
              <a:ext uri="{FF2B5EF4-FFF2-40B4-BE49-F238E27FC236}">
                <a16:creationId xmlns:a16="http://schemas.microsoft.com/office/drawing/2014/main" id="{D35D78A4-B40C-4A25-A3DB-E81BDBC151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B1C63A1B-966C-4C6F-A798-2499EF4F6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A31476C-F4D0-407C-B72A-CD753813CD5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2C6158FF-026A-4366-AD55-45C581A74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E130DE58-02CA-464C-B193-D16854BC8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7B071C7-5156-44F6-9096-0A3F311E72E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yewitnesstohistory.com/images/christians1a.jpg" TargetMode="External"/><Relationship Id="rId3" Type="http://schemas.openxmlformats.org/officeDocument/2006/relationships/hyperlink" Target="http://sl.wikipedia.org/wiki/Kr%C5%A1%C4%8Danstvo" TargetMode="External"/><Relationship Id="rId7" Type="http://schemas.openxmlformats.org/officeDocument/2006/relationships/hyperlink" Target="http://www.usu.edu/markdamen/1320Hist&amp;Civ/slides/13xity/mapspreadofxity.jpg" TargetMode="External"/><Relationship Id="rId12" Type="http://schemas.openxmlformats.org/officeDocument/2006/relationships/hyperlink" Target="http://www.delo.si/assets/media/picture/20081017/biblija.jpg?rev=1" TargetMode="External"/><Relationship Id="rId2" Type="http://schemas.openxmlformats.org/officeDocument/2006/relationships/hyperlink" Target="http://sl.wikipedia.org/wiki/Reformac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3/3e/Tintosoup.jpg" TargetMode="External"/><Relationship Id="rId11" Type="http://schemas.openxmlformats.org/officeDocument/2006/relationships/hyperlink" Target="http://upload.wikimedia.org/wikipedia/commons/5/5c/1099jerusalem.jpg" TargetMode="External"/><Relationship Id="rId5" Type="http://schemas.openxmlformats.org/officeDocument/2006/relationships/hyperlink" Target="http://metro-portal.hr/img/repository/2010/01/web_image/kumranski_spisi_pecina_wiki.jpeg" TargetMode="External"/><Relationship Id="rId10" Type="http://schemas.openxmlformats.org/officeDocument/2006/relationships/hyperlink" Target="http://findingjustice.org/wp-content/uploads/2012/05/distribution-of-world-religions-map.png" TargetMode="External"/><Relationship Id="rId4" Type="http://schemas.openxmlformats.org/officeDocument/2006/relationships/hyperlink" Target="https://www.google.si/url?sa=t&amp;rct=j&amp;q=&amp;esrc=s&amp;source=web&amp;cd=4&amp;cad=rja&amp;ved=0CEAQFjAD&amp;url=http://korenine.skavt.net/korenine/ankaran1/ankaran_zg_krscanstva.doc&amp;ei=ouPUZisB4WWswbO5IGgDA&amp;usg=AFQjCNGDD3Zn41RXQvdNHmZvGBMaufpAfw&amp;bvm=bv.46340616,d.Yms" TargetMode="External"/><Relationship Id="rId9" Type="http://schemas.openxmlformats.org/officeDocument/2006/relationships/hyperlink" Target="http://luka.bubi.si/files/2009/04/christian_cross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B6CAB2-D08C-41EA-94D4-BD47AEAC7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30549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 dirty="0"/>
              <a:t>KRŠČANSTVO</a:t>
            </a:r>
          </a:p>
        </p:txBody>
      </p:sp>
      <p:sp>
        <p:nvSpPr>
          <p:cNvPr id="7171" name="Podnaslov 2">
            <a:extLst>
              <a:ext uri="{FF2B5EF4-FFF2-40B4-BE49-F238E27FC236}">
                <a16:creationId xmlns:a16="http://schemas.microsoft.com/office/drawing/2014/main" id="{0EA96501-E101-49E5-A5EA-4718BE828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916113"/>
            <a:ext cx="7772400" cy="609600"/>
          </a:xfrm>
        </p:spPr>
        <p:txBody>
          <a:bodyPr/>
          <a:lstStyle/>
          <a:p>
            <a:pPr marR="0" algn="ctr"/>
            <a:r>
              <a:rPr lang="sl-SI" altLang="sl-SI"/>
              <a:t>Projektna naloga pri zgodovini</a:t>
            </a:r>
          </a:p>
        </p:txBody>
      </p:sp>
      <p:sp>
        <p:nvSpPr>
          <p:cNvPr id="7172" name="PoljeZBesedilom 3">
            <a:extLst>
              <a:ext uri="{FF2B5EF4-FFF2-40B4-BE49-F238E27FC236}">
                <a16:creationId xmlns:a16="http://schemas.microsoft.com/office/drawing/2014/main" id="{EAFDC69B-45E5-489B-83A4-49F680EE4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76700"/>
            <a:ext cx="626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sl-SI" altLang="sl-SI"/>
              <a:t>Celje, šolsko leto 2012/2013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FEC4D34-EA71-4022-AE11-6F4992D99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Rimsko cesarstvo preganja kristjane</a:t>
            </a:r>
          </a:p>
          <a:p>
            <a:pPr lvl="1"/>
            <a:r>
              <a:rPr lang="sl-SI" altLang="sl-SI" sz="2000"/>
              <a:t>zavračanje kompromisov</a:t>
            </a:r>
          </a:p>
          <a:p>
            <a:pPr lvl="1"/>
            <a:r>
              <a:rPr lang="sl-SI" altLang="sl-SI" sz="2000"/>
              <a:t>Kristus je edini Gospod</a:t>
            </a:r>
          </a:p>
          <a:p>
            <a:pPr lvl="1"/>
            <a:r>
              <a:rPr lang="sl-SI" altLang="sl-SI" sz="2000"/>
              <a:t>zavračali darovanje cesarjem</a:t>
            </a:r>
          </a:p>
          <a:p>
            <a:pPr lvl="1"/>
            <a:r>
              <a:rPr lang="sl-SI" altLang="sl-SI" sz="2000"/>
              <a:t>kanibali, brezbožci, privrženci svobodne ljubezni</a:t>
            </a:r>
          </a:p>
          <a:p>
            <a:r>
              <a:rPr lang="sl-SI" altLang="sl-SI" sz="2400"/>
              <a:t>prvo preganjanje</a:t>
            </a:r>
          </a:p>
          <a:p>
            <a:pPr lvl="1"/>
            <a:r>
              <a:rPr lang="sl-SI" altLang="sl-SI" sz="2000"/>
              <a:t>Neron (požig Rima)</a:t>
            </a:r>
          </a:p>
          <a:p>
            <a:pPr lvl="1"/>
            <a:r>
              <a:rPr lang="sl-SI" altLang="sl-SI" sz="2000"/>
              <a:t>usmrtitve</a:t>
            </a:r>
          </a:p>
          <a:p>
            <a:r>
              <a:rPr lang="sl-SI" altLang="sl-SI" sz="2400"/>
              <a:t>Dioklecijanovo preganjanje</a:t>
            </a:r>
          </a:p>
          <a:p>
            <a:pPr lvl="1"/>
            <a:r>
              <a:rPr lang="sl-SI" altLang="sl-SI" sz="2000"/>
              <a:t>eno zadnjih in najhujših</a:t>
            </a:r>
          </a:p>
          <a:p>
            <a:pPr lvl="1"/>
            <a:r>
              <a:rPr lang="sl-SI" altLang="sl-SI" sz="2000"/>
              <a:t>Dioklecijan</a:t>
            </a:r>
          </a:p>
          <a:p>
            <a:pPr lvl="1"/>
            <a:r>
              <a:rPr lang="sl-SI" altLang="sl-SI" sz="2000"/>
              <a:t>4 edikti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D2490B65-54E6-4D12-AF5F-2B892A2CD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PREGANJANJE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FC7AF064-DCE6-4C37-95C4-419439F4D35A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57CA90B7-3139-4348-B5AD-74E5DB5EAA64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D01A8E95-C69F-4818-A5BA-96C79FF9AF25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7" name="Slika 6" descr="http://www.eyewitnesstohistory.com/images/christians1a.jpg">
            <a:extLst>
              <a:ext uri="{FF2B5EF4-FFF2-40B4-BE49-F238E27FC236}">
                <a16:creationId xmlns:a16="http://schemas.microsoft.com/office/drawing/2014/main" id="{6FE687ED-6079-43D2-8C9C-92F5F64C9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716338"/>
            <a:ext cx="36004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CAC38EC2-A579-427C-BF70-30EC1CC83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4. stol. - Konstantin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spopad z </a:t>
            </a:r>
            <a:r>
              <a:rPr lang="sl-SI" sz="2000" dirty="0" err="1"/>
              <a:t>Maksencijem</a:t>
            </a:r>
            <a:r>
              <a:rPr lang="sl-SI" sz="2000" dirty="0"/>
              <a:t> (državljanska vojna)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obrne se na Boga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sl-SI" sz="1800" dirty="0"/>
              <a:t>križ z napisom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zmaga, zasluge pripiše krščanstvu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milanski edikt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verska svoboda kristjanov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lateranska palača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posestva, ugodnosti 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391: krščanstvo edina dovoljena vera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Teodozij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l-SI" sz="2400" dirty="0"/>
              <a:t>Bitka ob </a:t>
            </a:r>
            <a:r>
              <a:rPr lang="sl-SI" sz="2400" dirty="0" err="1"/>
              <a:t>Frigidu</a:t>
            </a:r>
            <a:endParaRPr lang="sl-SI" sz="2400" dirty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sl-SI" sz="2000" dirty="0"/>
              <a:t>zadnji poskus, da bi se država vrnila v poganstvo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859E0E09-859B-49C4-B504-7CA5216F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ZMAGA KRŠČANSTVA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0AC5099A-BA56-402A-A628-58DB5A4450C6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1A03CF2A-6AAE-4120-BB60-3E1DAD2DB59D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796AA8BD-6733-4797-8326-ED2C19C8A5B7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655E2C-2A8C-437B-9B7C-AF2E317F32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 dirty="0"/>
              <a:t>KRIŽARSKE VOJNE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23A33CF-8493-45A7-9B28-F0BA85677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11. stol.</a:t>
            </a:r>
          </a:p>
          <a:p>
            <a:pPr lvl="1"/>
            <a:r>
              <a:rPr lang="sl-SI" altLang="sl-SI" sz="2000"/>
              <a:t>seldžuki ogrožajo Bizantinsko cesarstvo</a:t>
            </a:r>
          </a:p>
          <a:p>
            <a:pPr lvl="1"/>
            <a:r>
              <a:rPr lang="sl-SI" altLang="sl-SI" sz="2000"/>
              <a:t>Aleksej Komnen za pomoč prosi papeža Urbana II.</a:t>
            </a:r>
          </a:p>
          <a:p>
            <a:r>
              <a:rPr lang="sl-SI" altLang="sl-SI" sz="2400"/>
              <a:t>sveta dežela v rokah nevernikov</a:t>
            </a:r>
          </a:p>
          <a:p>
            <a:r>
              <a:rPr lang="sl-SI" altLang="sl-SI" sz="2400"/>
              <a:t>12. stol.</a:t>
            </a:r>
          </a:p>
          <a:p>
            <a:pPr lvl="1"/>
            <a:r>
              <a:rPr lang="sl-SI" altLang="sl-SI" sz="2000"/>
              <a:t>papež pozove na križarsko vojno</a:t>
            </a:r>
          </a:p>
          <a:p>
            <a:pPr lvl="2"/>
            <a:r>
              <a:rPr lang="sl-SI" altLang="sl-SI" sz="1800"/>
              <a:t>globoka verska razsežnost</a:t>
            </a:r>
          </a:p>
          <a:p>
            <a:pPr lvl="2"/>
            <a:r>
              <a:rPr lang="sl-SI" altLang="sl-SI" sz="1800"/>
              <a:t>popoln odpustek</a:t>
            </a:r>
          </a:p>
          <a:p>
            <a:r>
              <a:rPr lang="sl-SI" altLang="sl-SI" sz="2400"/>
              <a:t>prvič, da je papež odobril sveto vojno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D4D2EEBB-D08C-45AC-A376-B32D14DF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KRIŽARSKE VOJNE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4CC889A0-ACD7-4E00-9894-BD054A4D4B7A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1DDD8EA9-D59C-45B1-9DAE-7436F85480E6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F6DA6767-4926-4E70-B35C-2BAA08848C0B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60AE0BDD-DDF7-4D5B-87BC-29C774795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prva križarska vojna</a:t>
            </a:r>
          </a:p>
          <a:p>
            <a:pPr lvl="1"/>
            <a:r>
              <a:rPr lang="sl-SI" altLang="sl-SI" sz="2000"/>
              <a:t>Francozi, Italijani, Normani, Flamci</a:t>
            </a:r>
          </a:p>
          <a:p>
            <a:pPr lvl="1"/>
            <a:r>
              <a:rPr lang="sl-SI" altLang="sl-SI" sz="2000"/>
              <a:t>tisoči kmetov</a:t>
            </a:r>
          </a:p>
          <a:p>
            <a:pPr lvl="2"/>
            <a:r>
              <a:rPr lang="sl-SI" altLang="sl-SI" sz="2000"/>
              <a:t>samostojni</a:t>
            </a:r>
          </a:p>
          <a:p>
            <a:pPr lvl="2"/>
            <a:r>
              <a:rPr lang="sl-SI" altLang="sl-SI" sz="2000"/>
              <a:t>spori z vitezi</a:t>
            </a:r>
          </a:p>
          <a:p>
            <a:pPr lvl="1"/>
            <a:r>
              <a:rPr lang="sl-SI" altLang="sl-SI" sz="2000"/>
              <a:t>1099: osvojijo Jeruzalem</a:t>
            </a:r>
          </a:p>
          <a:p>
            <a:pPr lvl="2"/>
            <a:r>
              <a:rPr lang="sl-SI" altLang="sl-SI" sz="1800"/>
              <a:t>fevdalne državice</a:t>
            </a:r>
          </a:p>
          <a:p>
            <a:r>
              <a:rPr lang="sl-SI" altLang="sl-SI" sz="2400"/>
              <a:t>druga križarska vojna</a:t>
            </a:r>
          </a:p>
          <a:p>
            <a:pPr lvl="1"/>
            <a:r>
              <a:rPr lang="sl-SI" altLang="sl-SI" sz="2000"/>
              <a:t>padec Edese</a:t>
            </a:r>
          </a:p>
          <a:p>
            <a:pPr lvl="1"/>
            <a:r>
              <a:rPr lang="sl-SI" altLang="sl-SI" sz="2000"/>
              <a:t>sv. Bernard</a:t>
            </a:r>
          </a:p>
          <a:p>
            <a:pPr lvl="1"/>
            <a:r>
              <a:rPr lang="sl-SI" altLang="sl-SI" sz="2000"/>
              <a:t>2 neprofesionalni, nepovezani vojski</a:t>
            </a:r>
          </a:p>
          <a:p>
            <a:pPr lvl="2"/>
            <a:r>
              <a:rPr lang="sl-SI" altLang="sl-SI" sz="1800"/>
              <a:t>katastrofalen izid</a:t>
            </a:r>
          </a:p>
          <a:p>
            <a:endParaRPr lang="sl-SI" altLang="sl-SI" sz="240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25929CAD-D1A8-4B41-8579-199F51A4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PRVA IN DRUGA KRIŽARSKA VOJNA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04F6E40-792C-4925-A40F-FF0D34AFC358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818919F8-6531-47B8-9AD2-EC0C3F2B06CA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D527A661-B771-486E-A640-B4FB462DEB2F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7" name="Slika 6" descr="http://upload.wikimedia.org/wikipedia/commons/5/5c/1099jerusalem.jpg">
            <a:extLst>
              <a:ext uri="{FF2B5EF4-FFF2-40B4-BE49-F238E27FC236}">
                <a16:creationId xmlns:a16="http://schemas.microsoft.com/office/drawing/2014/main" id="{A7529DD4-B259-4366-B46C-E2F171E19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412875"/>
            <a:ext cx="3095625" cy="290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7D46390-A685-4869-BAAB-EC435E9B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tretja križarska vojna</a:t>
            </a:r>
          </a:p>
          <a:p>
            <a:pPr lvl="1"/>
            <a:r>
              <a:rPr lang="sl-SI" altLang="sl-SI" sz="2000"/>
              <a:t>padec Jeruzalema</a:t>
            </a:r>
          </a:p>
          <a:p>
            <a:pPr lvl="1"/>
            <a:r>
              <a:rPr lang="sl-SI" altLang="sl-SI" sz="2000"/>
              <a:t>Gregor VII.</a:t>
            </a:r>
          </a:p>
          <a:p>
            <a:pPr lvl="1"/>
            <a:r>
              <a:rPr lang="sl-SI" altLang="sl-SI" sz="2000"/>
              <a:t>Božje premirje</a:t>
            </a:r>
          </a:p>
          <a:p>
            <a:pPr lvl="1"/>
            <a:r>
              <a:rPr lang="sl-SI" altLang="sl-SI" sz="2000"/>
              <a:t>Jeruzalema niso osvojili</a:t>
            </a:r>
          </a:p>
          <a:p>
            <a:r>
              <a:rPr lang="sl-SI" altLang="sl-SI" sz="2400"/>
              <a:t>četrta križarska vojna</a:t>
            </a:r>
          </a:p>
          <a:p>
            <a:pPr lvl="1"/>
            <a:r>
              <a:rPr lang="sl-SI" altLang="sl-SI" sz="2000"/>
              <a:t>osvojijo in plenijo po Carigradu</a:t>
            </a:r>
          </a:p>
          <a:p>
            <a:pPr lvl="2"/>
            <a:r>
              <a:rPr lang="sl-SI" altLang="sl-SI" sz="1800"/>
              <a:t>resnični namen križarjev (dobiček)</a:t>
            </a:r>
          </a:p>
          <a:p>
            <a:pPr lvl="1"/>
            <a:r>
              <a:rPr lang="sl-SI" altLang="sl-SI" sz="2000"/>
              <a:t>ustanovitev latinskega cesarstva</a:t>
            </a:r>
          </a:p>
          <a:p>
            <a:pPr lvl="1"/>
            <a:endParaRPr lang="sl-SI" altLang="sl-SI" sz="2000"/>
          </a:p>
          <a:p>
            <a:r>
              <a:rPr lang="sl-SI" altLang="sl-SI" sz="2400"/>
              <a:t>niso pridobili neizpodbitne oblasti</a:t>
            </a:r>
          </a:p>
          <a:p>
            <a:r>
              <a:rPr lang="sl-SI" altLang="sl-SI" sz="2400"/>
              <a:t>zadržale vdore Turkov</a:t>
            </a:r>
          </a:p>
          <a:p>
            <a:pPr lvl="1"/>
            <a:endParaRPr lang="sl-SI" altLang="sl-SI" sz="200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3E573C4-5B4B-4D17-88B4-EB11B25F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TRETJA IN ČETRTA KRIŽARSKA VOJNA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7DEDD778-C6B4-4210-BA12-005BB89F55AD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658D9125-780E-4715-B46D-703D1D02C6EF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8E35502F-6F21-48DC-A5BA-361F236E3783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070F87-F163-46DC-9CAD-6091ED6D65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 dirty="0"/>
              <a:t>BIBLIJA ALI</a:t>
            </a:r>
            <a:br>
              <a:rPr lang="sl-SI" sz="6000" dirty="0"/>
            </a:br>
            <a:r>
              <a:rPr lang="sl-SI" sz="6000" dirty="0"/>
              <a:t>SVETO PISMO</a:t>
            </a: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AE898457-15D8-4A63-A7B2-5F5F88856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19650"/>
          </a:xfrm>
        </p:spPr>
        <p:txBody>
          <a:bodyPr/>
          <a:lstStyle/>
          <a:p>
            <a:r>
              <a:rPr lang="sl-SI" altLang="sl-SI" sz="2400"/>
              <a:t>sveta knjiga krščanstva</a:t>
            </a:r>
          </a:p>
          <a:p>
            <a:r>
              <a:rPr lang="sl-SI" altLang="sl-SI" sz="2400"/>
              <a:t>dva dela</a:t>
            </a:r>
          </a:p>
          <a:p>
            <a:pPr lvl="1"/>
            <a:r>
              <a:rPr lang="sl-SI" altLang="sl-SI" sz="2000"/>
              <a:t>Stara zaveza</a:t>
            </a:r>
          </a:p>
          <a:p>
            <a:pPr lvl="2"/>
            <a:r>
              <a:rPr lang="sl-SI" altLang="sl-SI" sz="1800"/>
              <a:t>hebrejščina, armenščina, grščina</a:t>
            </a:r>
          </a:p>
          <a:p>
            <a:pPr lvl="2"/>
            <a:r>
              <a:rPr lang="sl-SI" altLang="sl-SI" sz="1800"/>
              <a:t>zgodovina judov pred Jezusom</a:t>
            </a:r>
          </a:p>
          <a:p>
            <a:pPr lvl="2"/>
            <a:r>
              <a:rPr lang="sl-SI" altLang="sl-SI" sz="1800"/>
              <a:t>kristjani in judje</a:t>
            </a:r>
          </a:p>
          <a:p>
            <a:pPr lvl="1"/>
            <a:r>
              <a:rPr lang="sl-SI" altLang="sl-SI" sz="2000"/>
              <a:t>Nova zaveza</a:t>
            </a:r>
          </a:p>
          <a:p>
            <a:pPr lvl="2"/>
            <a:r>
              <a:rPr lang="sl-SI" altLang="sl-SI" sz="1800"/>
              <a:t>grščina</a:t>
            </a:r>
          </a:p>
          <a:p>
            <a:pPr lvl="2"/>
            <a:r>
              <a:rPr lang="sl-SI" altLang="sl-SI" sz="1800"/>
              <a:t>življenje in dela Jezusa, zgodovina kristjanov po Jezusovi smrti, Apokalipsa</a:t>
            </a:r>
          </a:p>
          <a:p>
            <a:pPr lvl="2"/>
            <a:r>
              <a:rPr lang="sl-SI" altLang="sl-SI" sz="1800"/>
              <a:t>samo kristjani</a:t>
            </a:r>
          </a:p>
          <a:p>
            <a:r>
              <a:rPr lang="sl-SI" altLang="sl-SI" sz="2400"/>
              <a:t>več kot 2100 jezikov (Jurij Dalmatin)</a:t>
            </a:r>
          </a:p>
          <a:p>
            <a:r>
              <a:rPr lang="sl-SI" altLang="sl-SI" sz="2400"/>
              <a:t>pomembno kulturno in versko delo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866EE2B-2380-4A2E-8BEE-753A6639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BIBLIJA ALI SVETO PISMO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1EFED1F-6EFA-472D-86FA-98757F4EB1CB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A761C983-A436-41B4-9D52-3DCAE9BDFCD0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667D6F27-325A-4949-B6DD-DD390E724172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23557" name="Slika 6" descr="http://www.delo.si/assets/media/picture/20081017/biblija.jpg?rev=1">
            <a:extLst>
              <a:ext uri="{FF2B5EF4-FFF2-40B4-BE49-F238E27FC236}">
                <a16:creationId xmlns:a16="http://schemas.microsoft.com/office/drawing/2014/main" id="{2276F174-2487-4F68-BA86-AF86AF8D6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557338"/>
            <a:ext cx="3382963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1A90FB-BF95-4BAF-9960-EEBF2DD4C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5400" dirty="0"/>
              <a:t>KRŠČANSTVO DANES</a:t>
            </a: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7ABCD489-DF6A-43D1-BC9A-0C7A3C801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najbolj razširjena religija</a:t>
            </a:r>
          </a:p>
          <a:p>
            <a:r>
              <a:rPr lang="sl-SI" altLang="sl-SI"/>
              <a:t>deli se na več vej</a:t>
            </a:r>
          </a:p>
          <a:p>
            <a:pPr lvl="1"/>
            <a:r>
              <a:rPr lang="sl-SI" altLang="sl-SI"/>
              <a:t>katoliki (največ)</a:t>
            </a:r>
          </a:p>
          <a:p>
            <a:pPr lvl="1"/>
            <a:r>
              <a:rPr lang="sl-SI" altLang="sl-SI"/>
              <a:t>protestanti</a:t>
            </a:r>
          </a:p>
          <a:p>
            <a:pPr lvl="1"/>
            <a:r>
              <a:rPr lang="sl-SI" altLang="sl-SI"/>
              <a:t>pravoslavci</a:t>
            </a:r>
          </a:p>
          <a:p>
            <a:pPr lvl="1"/>
            <a:r>
              <a:rPr lang="sl-SI" altLang="sl-SI"/>
              <a:t>anglikanci</a:t>
            </a:r>
          </a:p>
          <a:p>
            <a:pPr lvl="1"/>
            <a:r>
              <a:rPr lang="sl-SI" altLang="sl-SI"/>
              <a:t>binkoštni kristjani in karizmatiki</a:t>
            </a:r>
          </a:p>
          <a:p>
            <a:pPr lvl="1"/>
            <a:r>
              <a:rPr lang="sl-SI" altLang="sl-SI"/>
              <a:t>neodvisni kristjani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B513603-F257-4BFD-BF99-81CE880B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KRŠČANSTVO DANES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59614630-941F-47F4-9DB7-92A2321FB247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0C5F249C-E30E-4357-81C4-3EB032E47902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AF927F21-62D4-4D09-B3B0-F38DDBE64CEC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766CFE13-8CE0-430E-A96B-F2B8DBBB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KAZALO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F1754AB-AEC0-4447-8189-22A10A783957}"/>
              </a:ext>
            </a:extLst>
          </p:cNvPr>
          <p:cNvGraphicFramePr/>
          <p:nvPr/>
        </p:nvGraphicFramePr>
        <p:xfrm>
          <a:off x="1524000" y="1397000"/>
          <a:ext cx="614434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grada vsebine 8">
            <a:extLst>
              <a:ext uri="{FF2B5EF4-FFF2-40B4-BE49-F238E27FC236}">
                <a16:creationId xmlns:a16="http://schemas.microsoft.com/office/drawing/2014/main" id="{8E8804B2-D287-46C0-8BA5-93E75D4BD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7838" y="5141913"/>
          <a:ext cx="5848350" cy="1535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30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</a:rPr>
                        <a:t>Verstva</a:t>
                      </a:r>
                      <a:endParaRPr lang="sl-SI" sz="13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Letna rast (v %)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</a:rPr>
                        <a:t>Absolutna rast (na dan)</a:t>
                      </a:r>
                      <a:endParaRPr lang="sl-SI" sz="13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Kristjani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+1,3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+80.000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Judje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-0,6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/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Islam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+1,7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+79.000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Hinduizem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+1,7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/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Budizem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1,1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/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30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Ateisti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</a:rPr>
                        <a:t>/</a:t>
                      </a:r>
                      <a:endParaRPr lang="sl-SI" sz="13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</a:rPr>
                        <a:t>300</a:t>
                      </a:r>
                      <a:endParaRPr lang="sl-SI" sz="13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5" marR="685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Naslov 2">
            <a:extLst>
              <a:ext uri="{FF2B5EF4-FFF2-40B4-BE49-F238E27FC236}">
                <a16:creationId xmlns:a16="http://schemas.microsoft.com/office/drawing/2014/main" id="{F3D65C8A-F5B5-4D6A-BF33-99ED8AAD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RAST IN ŠTEVILO PRIPADNIKOV KRŠČANSTVA IN DRUGIH VER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D5C34A1-271A-4551-B210-3E9E9CC8ADD8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557E490E-37A8-4094-BCE4-0BA239200291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48304B83-1C94-4288-9375-061866AE0A71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F154E6D-39C1-4B6E-96CC-97E808C63D26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1484784"/>
          <a:ext cx="8280921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7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7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Verstva</a:t>
                      </a:r>
                      <a:endParaRPr lang="sl-SI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Število pripadnikov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Svetovni delež prebivalstva (v %)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653"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Kristjani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Rimokatoliki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1,15 milijarde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16,4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1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Binkoštni kristjani in karizmatiki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612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9,5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6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Protestanti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426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6,0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6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Neodvisni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380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5,4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6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Anglikanci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87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1,2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6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Pravoslavci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270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3,6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653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Kristjani skupaj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2,3 milijarde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31,0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Judje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13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0,2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Islam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1,6 milijarde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19,2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Hinduizem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950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13,6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Budizem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470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6,7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Ateisti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140 milijonov</a:t>
                      </a:r>
                      <a:endParaRPr lang="sl-SI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2,0</a:t>
                      </a:r>
                      <a:endParaRPr lang="sl-SI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PoljeZBesedilom 7">
            <a:extLst>
              <a:ext uri="{FF2B5EF4-FFF2-40B4-BE49-F238E27FC236}">
                <a16:creationId xmlns:a16="http://schemas.microsoft.com/office/drawing/2014/main" id="{D451FBF0-4C2A-42EB-B3B7-6C167A4C5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97425"/>
            <a:ext cx="4319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sl-SI" altLang="sl-SI" sz="1200"/>
              <a:t>Tabela 1: Št. pripadnikov krščanstva in drugih ver</a:t>
            </a: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641241A7-53DE-4513-BF86-0B8981B31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8" y="5157788"/>
            <a:ext cx="2232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r>
              <a:rPr lang="sl-SI" altLang="sl-SI" sz="1200"/>
              <a:t>Tabela 2:Rast krščanstva in drugih ver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1CC70E8C-4F14-4809-876B-FA04B639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KRŠČANSTVO IN DRUGE VERE NA ZEMLJEVIDU SVETA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1D8E5EF7-90BE-4861-9736-9B6E08D8BB27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A4B3A9E9-342E-4852-B506-23C5034454A8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B2A022D1-0C74-428B-9DC4-01E6E715012E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7" name="Slika 6" descr="http://findingjustice.org/wp-content/uploads/2012/05/distribution-of-world-religions-map.png">
            <a:extLst>
              <a:ext uri="{FF2B5EF4-FFF2-40B4-BE49-F238E27FC236}">
                <a16:creationId xmlns:a16="http://schemas.microsoft.com/office/drawing/2014/main" id="{953FECDA-3F6D-4808-946C-E80FDED5C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88407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grada vsebine 1">
            <a:extLst>
              <a:ext uri="{FF2B5EF4-FFF2-40B4-BE49-F238E27FC236}">
                <a16:creationId xmlns:a16="http://schemas.microsoft.com/office/drawing/2014/main" id="{76D9B346-09B3-4E0E-8AA4-C600AAC1F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monoteistična religija</a:t>
            </a:r>
          </a:p>
          <a:p>
            <a:r>
              <a:rPr lang="sl-SI" altLang="sl-SI" sz="2400"/>
              <a:t>nastala iz judovstva</a:t>
            </a:r>
          </a:p>
          <a:p>
            <a:r>
              <a:rPr lang="sl-SI" altLang="sl-SI" sz="2400"/>
              <a:t>Jezus Kristus</a:t>
            </a:r>
          </a:p>
          <a:p>
            <a:r>
              <a:rPr lang="sl-SI" altLang="sl-SI" sz="2400"/>
              <a:t>apostoli</a:t>
            </a:r>
          </a:p>
          <a:p>
            <a:r>
              <a:rPr lang="sl-SI" altLang="sl-SI" sz="2400"/>
              <a:t>preganjanje, nato državna vera</a:t>
            </a:r>
          </a:p>
          <a:p>
            <a:r>
              <a:rPr lang="sl-SI" altLang="sl-SI" sz="2400"/>
              <a:t>križarske vojne</a:t>
            </a:r>
          </a:p>
          <a:p>
            <a:r>
              <a:rPr lang="sl-SI" altLang="sl-SI" sz="2400"/>
              <a:t>Biblija ali Sveto pismo</a:t>
            </a:r>
          </a:p>
          <a:p>
            <a:r>
              <a:rPr lang="sl-SI" altLang="sl-SI" sz="2400"/>
              <a:t>najbolj razširjena religija</a:t>
            </a:r>
          </a:p>
          <a:p>
            <a:r>
              <a:rPr lang="sl-SI" altLang="sl-SI" sz="2400"/>
              <a:t>več vej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9294A29E-2462-4E65-8061-75D14C1F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ZAKLJUČEK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755B4BC6-24EB-453F-9C54-C6C500EFF2C0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4A2D17DF-6A51-482B-9119-9F250B8C2FA8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2F492131-63BF-430B-B10B-DB3D5D48CD96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28677" name="Slika 6" descr="http://i341.photobucket.com/albums/o367/brian77_album/christianity.png">
            <a:extLst>
              <a:ext uri="{FF2B5EF4-FFF2-40B4-BE49-F238E27FC236}">
                <a16:creationId xmlns:a16="http://schemas.microsoft.com/office/drawing/2014/main" id="{0374FBD2-695D-402F-AED8-79C6E915F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938338"/>
            <a:ext cx="3629025" cy="301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grada vsebine 1">
            <a:extLst>
              <a:ext uri="{FF2B5EF4-FFF2-40B4-BE49-F238E27FC236}">
                <a16:creationId xmlns:a16="http://schemas.microsoft.com/office/drawing/2014/main" id="{EE504514-B66F-4E38-AED6-D91AB0DDB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9175"/>
          </a:xfrm>
        </p:spPr>
        <p:txBody>
          <a:bodyPr/>
          <a:lstStyle/>
          <a:p>
            <a:r>
              <a:rPr lang="sl-SI" altLang="sl-SI" sz="900"/>
              <a:t>LABOA, Juan Maria. 1999. Krščanstvo – 2000 let. Koper: Ognjišče. ISBN 961-6308-06-8.</a:t>
            </a:r>
          </a:p>
          <a:p>
            <a:r>
              <a:rPr lang="sl-SI" altLang="sl-SI" sz="900"/>
              <a:t>BRODNIK, Vilma, JERNEJČIČ Robert in ZGAGA Srečko. 2009. Zgodovina 1: Učbenik za prvi letnik gimnazije. Ljubljana: DZS. ISBN 978-961-02-0066-6.</a:t>
            </a:r>
          </a:p>
          <a:p>
            <a:r>
              <a:rPr lang="sl-SI" altLang="sl-SI" sz="900"/>
              <a:t>2000 let krščanstva: Ilustrirana zgodovina Cerkve v barvah. 1991. Ljubljana: ZSK, Založba Mihelač.</a:t>
            </a:r>
          </a:p>
          <a:p>
            <a:r>
              <a:rPr lang="sl-SI" altLang="sl-SI" sz="900"/>
              <a:t>Reformacija [online]. [18. 4. 2013, 14:28], [citirano 12. 5. 2013]. Dostopno na: </a:t>
            </a:r>
            <a:r>
              <a:rPr lang="sl-SI" altLang="sl-SI" sz="900" u="sng">
                <a:hlinkClick r:id="rId2"/>
              </a:rPr>
              <a:t>http://sl.wikipedia.org/wiki/Reformacija</a:t>
            </a:r>
            <a:r>
              <a:rPr lang="sl-SI" altLang="sl-SI" sz="900"/>
              <a:t>.</a:t>
            </a:r>
          </a:p>
          <a:p>
            <a:r>
              <a:rPr lang="sl-SI" altLang="sl-SI" sz="900"/>
              <a:t>Krščanstvo [online]. [18. 4. 2013, 14:28], [citirano 8. 5. 2013]. Dostopno na: </a:t>
            </a:r>
            <a:r>
              <a:rPr lang="sl-SI" altLang="sl-SI" sz="900" u="sng">
                <a:hlinkClick r:id="rId3"/>
              </a:rPr>
              <a:t>http://sl.wikipedia.org/wiki/Kr%C5%A1%C4%8Danstvo</a:t>
            </a:r>
            <a:r>
              <a:rPr lang="sl-SI" altLang="sl-SI" sz="900"/>
              <a:t>.</a:t>
            </a:r>
          </a:p>
          <a:p>
            <a:r>
              <a:rPr lang="sl-SI" altLang="sl-SI" sz="900"/>
              <a:t>Zgodovina krščanstva [online]. [citirano 5. 5. 2013]. Dostopno na:</a:t>
            </a:r>
          </a:p>
          <a:p>
            <a:r>
              <a:rPr lang="sl-SI" altLang="sl-SI" sz="900" u="sng">
                <a:hlinkClick r:id="rId4"/>
              </a:rPr>
              <a:t>https://www.google.si/url?sa=t&amp;rct=j&amp;q=&amp;esrc=s&amp;source=web&amp;cd=4&amp;cad=rja&amp;ved=0CEAQFjAD&amp;url=http%3A%2F%2Fkorenine.skavt.net%2Fkorenine%2Fankaran1%2Fankaran_zg_krscanstva.doc&amp;ei=ouPUZisB4WWswbO5IGgDA&amp;usg=AFQjCNGDD3Zn41RXQvdNHmZvGBMaufpAfw&amp;bvm=bv.46340616,d.Yms</a:t>
            </a:r>
            <a:r>
              <a:rPr lang="sl-SI" altLang="sl-SI" sz="900"/>
              <a:t>.</a:t>
            </a:r>
          </a:p>
          <a:p>
            <a:r>
              <a:rPr lang="sl-SI" altLang="sl-SI" sz="900"/>
              <a:t>Kumranske jame [online]. Dostopno na:</a:t>
            </a:r>
          </a:p>
          <a:p>
            <a:r>
              <a:rPr lang="sl-SI" altLang="sl-SI" sz="900" u="sng">
                <a:hlinkClick r:id="rId5"/>
              </a:rPr>
              <a:t>http://metro-portal.hr/img/repository/2010/01/web_image/kumranski_spisi_pecina_wiki.jpeg</a:t>
            </a:r>
            <a:endParaRPr lang="sl-SI" altLang="sl-SI" sz="900"/>
          </a:p>
          <a:p>
            <a:r>
              <a:rPr lang="sl-SI" altLang="sl-SI" sz="900"/>
              <a:t>Zadnja večerja [online]. Dostopno na:</a:t>
            </a:r>
          </a:p>
          <a:p>
            <a:r>
              <a:rPr lang="sl-SI" altLang="sl-SI" sz="900" u="sng">
                <a:hlinkClick r:id="rId6"/>
              </a:rPr>
              <a:t>http://upload.wikimedia.org/wikipedia/commons/3/3e/Tintosoup.jpg</a:t>
            </a:r>
            <a:endParaRPr lang="sl-SI" altLang="sl-SI" sz="900"/>
          </a:p>
          <a:p>
            <a:r>
              <a:rPr lang="sl-SI" altLang="sl-SI" sz="900"/>
              <a:t>Širjenje krščanstva [online]. Dostopno na:</a:t>
            </a:r>
          </a:p>
          <a:p>
            <a:r>
              <a:rPr lang="sl-SI" altLang="sl-SI" sz="900" u="sng">
                <a:hlinkClick r:id="rId7"/>
              </a:rPr>
              <a:t>http://www.usu.edu/markdamen/1320Hist&amp;Civ/slides/13xity/mapspreadofxity.jpg</a:t>
            </a:r>
            <a:endParaRPr lang="sl-SI" altLang="sl-SI" sz="900"/>
          </a:p>
          <a:p>
            <a:r>
              <a:rPr lang="sl-SI" altLang="sl-SI" sz="900"/>
              <a:t>Usmrtitev kristjanov [online]. Dostopno na:</a:t>
            </a:r>
          </a:p>
          <a:p>
            <a:r>
              <a:rPr lang="sl-SI" altLang="sl-SI" sz="900" u="sng">
                <a:hlinkClick r:id="rId8"/>
              </a:rPr>
              <a:t>http://www.eyewitnesstohistory.com/images/christians1a.jpg</a:t>
            </a:r>
            <a:endParaRPr lang="sl-SI" altLang="sl-SI" sz="900"/>
          </a:p>
          <a:p>
            <a:r>
              <a:rPr lang="sl-SI" altLang="sl-SI" sz="900"/>
              <a:t>Latinski križ [online]. Dostopno na:</a:t>
            </a:r>
          </a:p>
          <a:p>
            <a:r>
              <a:rPr lang="sl-SI" altLang="sl-SI" sz="900" u="sng">
                <a:hlinkClick r:id="rId9"/>
              </a:rPr>
              <a:t>http://luka.bubi.si/files/2009/04/christian_cross.jpg</a:t>
            </a:r>
            <a:endParaRPr lang="sl-SI" altLang="sl-SI" sz="900"/>
          </a:p>
          <a:p>
            <a:r>
              <a:rPr lang="sl-SI" altLang="sl-SI" sz="900"/>
              <a:t>Vere po svetu [online]. Dostopno na:</a:t>
            </a:r>
          </a:p>
          <a:p>
            <a:r>
              <a:rPr lang="sl-SI" altLang="sl-SI" sz="900" u="sng">
                <a:hlinkClick r:id="rId10"/>
              </a:rPr>
              <a:t>http://findingjustice.org/wp-content/uploads/2012/05/distribution-of-world-religions-map.png</a:t>
            </a:r>
            <a:endParaRPr lang="sl-SI" altLang="sl-SI" sz="900"/>
          </a:p>
          <a:p>
            <a:r>
              <a:rPr lang="sl-SI" altLang="sl-SI" sz="900"/>
              <a:t>Obleganje Jeruzalema [online]. Dostopno na:</a:t>
            </a:r>
          </a:p>
          <a:p>
            <a:r>
              <a:rPr lang="sl-SI" altLang="sl-SI" sz="900" u="sng">
                <a:hlinkClick r:id="rId11"/>
              </a:rPr>
              <a:t>http://upload.wikimedia.org/wikipedia/commons/5/5c/1099jerusalem.jpg</a:t>
            </a:r>
            <a:endParaRPr lang="sl-SI" altLang="sl-SI" sz="900"/>
          </a:p>
          <a:p>
            <a:r>
              <a:rPr lang="sl-SI" altLang="sl-SI" sz="900"/>
              <a:t>Biblija [online]. Dostopno na:</a:t>
            </a:r>
          </a:p>
          <a:p>
            <a:r>
              <a:rPr lang="sl-SI" altLang="sl-SI" sz="900" u="sng">
                <a:hlinkClick r:id="rId12"/>
              </a:rPr>
              <a:t>http://www.delo.si/assets/media/picture/20081017/biblija.jpg?rev=1</a:t>
            </a:r>
            <a:endParaRPr lang="sl-SI" altLang="sl-SI" sz="900"/>
          </a:p>
          <a:p>
            <a:endParaRPr lang="sl-SI" altLang="sl-SI" sz="90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1560FA83-641D-4AB5-86F0-6943C968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VIRI</a:t>
            </a:r>
          </a:p>
        </p:txBody>
      </p:sp>
      <p:sp>
        <p:nvSpPr>
          <p:cNvPr id="5" name="Prostoročno 4">
            <a:extLst>
              <a:ext uri="{FF2B5EF4-FFF2-40B4-BE49-F238E27FC236}">
                <a16:creationId xmlns:a16="http://schemas.microsoft.com/office/drawing/2014/main" id="{065FD3BF-1BDC-4C1A-929C-02DB1F773A6E}"/>
              </a:ext>
            </a:extLst>
          </p:cNvPr>
          <p:cNvSpPr/>
          <p:nvPr/>
        </p:nvSpPr>
        <p:spPr>
          <a:xfrm>
            <a:off x="7956376" y="5886051"/>
            <a:ext cx="861982" cy="847810"/>
          </a:xfrm>
          <a:custGeom>
            <a:avLst/>
            <a:gdLst>
              <a:gd name="connsiteX0" fmla="*/ 0 w 1033359"/>
              <a:gd name="connsiteY0" fmla="*/ 361676 h 1033359"/>
              <a:gd name="connsiteX1" fmla="*/ 516680 w 1033359"/>
              <a:gd name="connsiteY1" fmla="*/ 0 h 1033359"/>
              <a:gd name="connsiteX2" fmla="*/ 1033359 w 1033359"/>
              <a:gd name="connsiteY2" fmla="*/ 361676 h 1033359"/>
              <a:gd name="connsiteX3" fmla="*/ 775019 w 1033359"/>
              <a:gd name="connsiteY3" fmla="*/ 361676 h 1033359"/>
              <a:gd name="connsiteX4" fmla="*/ 775019 w 1033359"/>
              <a:gd name="connsiteY4" fmla="*/ 1033359 h 1033359"/>
              <a:gd name="connsiteX5" fmla="*/ 258340 w 1033359"/>
              <a:gd name="connsiteY5" fmla="*/ 1033359 h 1033359"/>
              <a:gd name="connsiteX6" fmla="*/ 258340 w 1033359"/>
              <a:gd name="connsiteY6" fmla="*/ 361676 h 1033359"/>
              <a:gd name="connsiteX7" fmla="*/ 0 w 1033359"/>
              <a:gd name="connsiteY7" fmla="*/ 361676 h 103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33359" h="1033359">
                <a:moveTo>
                  <a:pt x="361676" y="1033359"/>
                </a:moveTo>
                <a:lnTo>
                  <a:pt x="0" y="516679"/>
                </a:lnTo>
                <a:lnTo>
                  <a:pt x="361676" y="0"/>
                </a:lnTo>
                <a:lnTo>
                  <a:pt x="361676" y="258340"/>
                </a:lnTo>
                <a:lnTo>
                  <a:pt x="1033359" y="258340"/>
                </a:lnTo>
                <a:lnTo>
                  <a:pt x="1033359" y="775019"/>
                </a:lnTo>
                <a:lnTo>
                  <a:pt x="361676" y="775019"/>
                </a:lnTo>
                <a:lnTo>
                  <a:pt x="361676" y="1033359"/>
                </a:lnTo>
                <a:close/>
              </a:path>
            </a:pathLst>
          </a:cu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9070" tIns="336572" rIns="78232" bIns="336572" spcCol="1270" anchor="ctr"/>
          <a:lstStyle/>
          <a:p>
            <a:pPr algn="ctr" defTabSz="4889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sl-SI" sz="110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>
            <a:extLst>
              <a:ext uri="{FF2B5EF4-FFF2-40B4-BE49-F238E27FC236}">
                <a16:creationId xmlns:a16="http://schemas.microsoft.com/office/drawing/2014/main" id="{FB00093D-0BE2-4E74-B816-067C8FCF8CD0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A79DAF72-14A8-4F59-A2FC-D10C59EBC8F3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7" name="Prostoročno 6">
              <a:extLst>
                <a:ext uri="{FF2B5EF4-FFF2-40B4-BE49-F238E27FC236}">
                  <a16:creationId xmlns:a16="http://schemas.microsoft.com/office/drawing/2014/main" id="{C38FDAB0-77BD-4849-8E16-C36331448D39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sp>
        <p:nvSpPr>
          <p:cNvPr id="4" name="Ograda vsebine 3">
            <a:extLst>
              <a:ext uri="{FF2B5EF4-FFF2-40B4-BE49-F238E27FC236}">
                <a16:creationId xmlns:a16="http://schemas.microsoft.com/office/drawing/2014/main" id="{9D1AD387-8F27-401D-80E2-2928590B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monoteistična religija</a:t>
            </a:r>
          </a:p>
          <a:p>
            <a:r>
              <a:rPr lang="sl-SI" altLang="sl-SI" sz="2400"/>
              <a:t>najbolj razširjena</a:t>
            </a:r>
          </a:p>
          <a:p>
            <a:r>
              <a:rPr lang="sl-SI" altLang="sl-SI" sz="2400"/>
              <a:t>Jezus Kristus</a:t>
            </a:r>
          </a:p>
          <a:p>
            <a:r>
              <a:rPr lang="sl-SI" altLang="sl-SI" sz="2400"/>
              <a:t>iz judovstva</a:t>
            </a:r>
          </a:p>
          <a:p>
            <a:r>
              <a:rPr lang="sl-SI" altLang="sl-SI" sz="2400"/>
              <a:t>kristjani</a:t>
            </a:r>
          </a:p>
          <a:p>
            <a:r>
              <a:rPr lang="sl-SI" altLang="sl-SI" sz="2400"/>
              <a:t>križ</a:t>
            </a:r>
          </a:p>
          <a:p>
            <a:r>
              <a:rPr lang="sl-SI" altLang="sl-SI" sz="2400"/>
              <a:t>tri glavne veje</a:t>
            </a:r>
            <a:endParaRPr lang="sl-SI" altLang="sl-SI"/>
          </a:p>
          <a:p>
            <a:pPr lvl="1"/>
            <a:r>
              <a:rPr lang="sl-SI" altLang="sl-SI" sz="2000"/>
              <a:t>katolištvo</a:t>
            </a:r>
          </a:p>
          <a:p>
            <a:pPr lvl="1"/>
            <a:r>
              <a:rPr lang="sl-SI" altLang="sl-SI" sz="2000"/>
              <a:t>protestantizem</a:t>
            </a:r>
          </a:p>
          <a:p>
            <a:pPr lvl="1"/>
            <a:r>
              <a:rPr lang="sl-SI" altLang="sl-SI" sz="2000"/>
              <a:t>pravoslavje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7886572-40CB-41E1-ACC7-C04DC537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UVOD</a:t>
            </a:r>
          </a:p>
        </p:txBody>
      </p:sp>
      <p:pic>
        <p:nvPicPr>
          <p:cNvPr id="8" name="Slika 7" descr="http://www.pticica.net/slike/fotogalerije/5/kriz-89.jpg">
            <a:extLst>
              <a:ext uri="{FF2B5EF4-FFF2-40B4-BE49-F238E27FC236}">
                <a16:creationId xmlns:a16="http://schemas.microsoft.com/office/drawing/2014/main" id="{C7477D20-191F-4691-B5AA-ECACB2220CA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0300" y="1604963"/>
            <a:ext cx="3028950" cy="381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695DFB-5AF8-493D-9BF8-D941B7088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6000" dirty="0"/>
              <a:t>ZAČETKI IN ŠIRJENJE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57D4FF25-88C0-4291-939A-7841084FE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Palestina</a:t>
            </a:r>
          </a:p>
          <a:p>
            <a:r>
              <a:rPr lang="sl-SI" altLang="sl-SI" sz="2400"/>
              <a:t>judovstvo</a:t>
            </a:r>
          </a:p>
          <a:p>
            <a:pPr lvl="1"/>
            <a:r>
              <a:rPr lang="sl-SI" altLang="sl-SI" sz="2000"/>
              <a:t>6 milij. jodov</a:t>
            </a:r>
          </a:p>
          <a:p>
            <a:pPr lvl="1"/>
            <a:r>
              <a:rPr lang="sl-SI" altLang="sl-SI" sz="2000"/>
              <a:t>obljuba mesije</a:t>
            </a:r>
          </a:p>
          <a:p>
            <a:r>
              <a:rPr lang="sl-SI" altLang="sl-SI" sz="2400"/>
              <a:t>Saduceji</a:t>
            </a:r>
          </a:p>
          <a:p>
            <a:pPr lvl="1"/>
            <a:r>
              <a:rPr lang="sl-SI" altLang="sl-SI" sz="2000"/>
              <a:t>vsak odgovoren za svojo usodo</a:t>
            </a:r>
          </a:p>
          <a:p>
            <a:r>
              <a:rPr lang="sl-SI" altLang="sl-SI" sz="2400"/>
              <a:t>Farizeji</a:t>
            </a:r>
          </a:p>
          <a:p>
            <a:pPr lvl="1"/>
            <a:r>
              <a:rPr lang="sl-SI" altLang="sl-SI" sz="2000"/>
              <a:t>z drugače verujočimi niso imeli stika</a:t>
            </a:r>
          </a:p>
          <a:p>
            <a:r>
              <a:rPr lang="sl-SI" altLang="sl-SI" sz="2400"/>
              <a:t>Eseni</a:t>
            </a:r>
          </a:p>
          <a:p>
            <a:pPr lvl="1"/>
            <a:r>
              <a:rPr lang="sl-SI" altLang="sl-SI" sz="2000"/>
              <a:t>knjižnjico skrili v Kumranske jame</a:t>
            </a:r>
          </a:p>
          <a:p>
            <a:endParaRPr lang="sl-SI" altLang="sl-SI" sz="2800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416C8C70-28CD-48E4-99FD-7F23021F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JUDOVSTVO V JEZUSOVEM ČASU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274326E5-92FE-4F11-8D23-B61EF5579A0F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" name="Prostoročno 10">
              <a:extLst>
                <a:ext uri="{FF2B5EF4-FFF2-40B4-BE49-F238E27FC236}">
                  <a16:creationId xmlns:a16="http://schemas.microsoft.com/office/drawing/2014/main" id="{5A001060-34C9-4C86-874B-AFBFAE0C5D70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12" name="Prostoročno 11">
              <a:extLst>
                <a:ext uri="{FF2B5EF4-FFF2-40B4-BE49-F238E27FC236}">
                  <a16:creationId xmlns:a16="http://schemas.microsoft.com/office/drawing/2014/main" id="{D759EF7F-25CE-4CBC-A626-4505C1E6D984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7" name="Slika 6" descr="http://metro-portal.hr/img/repository/2010/01/web_image/kumranski_spisi_pecina_wiki.jpeg">
            <a:extLst>
              <a:ext uri="{FF2B5EF4-FFF2-40B4-BE49-F238E27FC236}">
                <a16:creationId xmlns:a16="http://schemas.microsoft.com/office/drawing/2014/main" id="{A128C310-D24E-4B98-BB18-8E12449C2D5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3438" y="2420938"/>
            <a:ext cx="2906712" cy="2917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69A642FF-0489-4807-8077-90B5BB5D0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19650"/>
          </a:xfrm>
        </p:spPr>
        <p:txBody>
          <a:bodyPr/>
          <a:lstStyle/>
          <a:p>
            <a:r>
              <a:rPr lang="sl-SI" altLang="sl-SI" sz="2400"/>
              <a:t>Jezus Kristus</a:t>
            </a:r>
          </a:p>
          <a:p>
            <a:pPr lvl="1"/>
            <a:r>
              <a:rPr lang="sl-SI" altLang="sl-SI" sz="2000"/>
              <a:t>krščevalci</a:t>
            </a:r>
          </a:p>
          <a:p>
            <a:pPr lvl="1"/>
            <a:r>
              <a:rPr lang="sl-SI" altLang="sl-SI" sz="2000"/>
              <a:t>prihod božjega kraljestva</a:t>
            </a:r>
          </a:p>
          <a:p>
            <a:pPr lvl="1"/>
            <a:r>
              <a:rPr lang="sl-SI" altLang="sl-SI" sz="2000"/>
              <a:t>privrženci, 12 apostolov</a:t>
            </a:r>
          </a:p>
          <a:p>
            <a:pPr lvl="2"/>
            <a:r>
              <a:rPr lang="sl-SI" altLang="sl-SI" sz="2000"/>
              <a:t>jih poučuje</a:t>
            </a:r>
          </a:p>
          <a:p>
            <a:r>
              <a:rPr lang="sl-SI" altLang="sl-SI" sz="2400"/>
              <a:t>potovanje v Jeruzalem</a:t>
            </a:r>
          </a:p>
          <a:p>
            <a:pPr lvl="1"/>
            <a:r>
              <a:rPr lang="sl-SI" altLang="sl-SI" sz="2000"/>
              <a:t>obsojen bogokletja</a:t>
            </a:r>
          </a:p>
          <a:p>
            <a:pPr lvl="2"/>
            <a:r>
              <a:rPr lang="sl-SI" altLang="sl-SI" sz="2000"/>
              <a:t>smrt s križanjem</a:t>
            </a:r>
          </a:p>
          <a:p>
            <a:r>
              <a:rPr lang="sl-SI" altLang="sl-SI" sz="2400"/>
              <a:t>vstane od mrtvih</a:t>
            </a:r>
          </a:p>
          <a:p>
            <a:r>
              <a:rPr lang="sl-SI" altLang="sl-SI" sz="2400"/>
              <a:t>40 dni poučuje</a:t>
            </a:r>
          </a:p>
          <a:p>
            <a:r>
              <a:rPr lang="sl-SI" altLang="sl-SI" sz="2400"/>
              <a:t>oznanjajo, da je odrešenik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4A0B0DA1-ABE3-4BF8-A4DB-11FF2A7B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ZAČETKI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4C504B61-E213-4403-8153-47498D1636DD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726C2DB9-5BE8-49C9-A4B1-C1E9702FFE22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9F45EC03-3D3E-4A61-A358-BA1AF353B662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8" name="Slika 7" descr="http://upload.wikimedia.org/wikipedia/commons/3/3e/Tintosoup.jpg">
            <a:extLst>
              <a:ext uri="{FF2B5EF4-FFF2-40B4-BE49-F238E27FC236}">
                <a16:creationId xmlns:a16="http://schemas.microsoft.com/office/drawing/2014/main" id="{347C7B08-6C40-4AA1-B730-CD06EAB117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622675"/>
            <a:ext cx="3108325" cy="223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ttp://upload.wikimedia.org/wikipedia/commons/thumb/c/c9/Christus_Ravenna_Mosaic.jpg/250px-Christus_Ravenna_Mosaic.jpg">
            <a:extLst>
              <a:ext uri="{FF2B5EF4-FFF2-40B4-BE49-F238E27FC236}">
                <a16:creationId xmlns:a16="http://schemas.microsoft.com/office/drawing/2014/main" id="{B4438EAE-F901-4535-9E95-5CF19B798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1052513"/>
            <a:ext cx="1941512" cy="24082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00E8BE39-2A38-40A3-B65B-D70E43CFF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sprva le judom, nato tudi drugim</a:t>
            </a:r>
          </a:p>
          <a:p>
            <a:r>
              <a:rPr lang="sl-SI" altLang="sl-SI" sz="2400"/>
              <a:t>Peter - ideja</a:t>
            </a:r>
          </a:p>
          <a:p>
            <a:r>
              <a:rPr lang="sl-SI" altLang="sl-SI" sz="2400"/>
              <a:t>Pavel - načrtno</a:t>
            </a:r>
          </a:p>
          <a:p>
            <a:r>
              <a:rPr lang="sl-SI" altLang="sl-SI" sz="2400"/>
              <a:t>širjenje</a:t>
            </a:r>
          </a:p>
          <a:p>
            <a:pPr lvl="1"/>
            <a:r>
              <a:rPr lang="sl-SI" altLang="sl-SI" sz="2000"/>
              <a:t>Mala Azija</a:t>
            </a:r>
          </a:p>
          <a:p>
            <a:pPr lvl="1"/>
            <a:r>
              <a:rPr lang="sl-SI" altLang="sl-SI" sz="2000"/>
              <a:t>Galija</a:t>
            </a:r>
          </a:p>
          <a:p>
            <a:pPr lvl="1"/>
            <a:r>
              <a:rPr lang="sl-SI" altLang="sl-SI" sz="2000"/>
              <a:t>Britanija</a:t>
            </a:r>
          </a:p>
          <a:p>
            <a:pPr lvl="1"/>
            <a:r>
              <a:rPr lang="sl-SI" altLang="sl-SI" sz="2000"/>
              <a:t>Italija, Španija, Balkan</a:t>
            </a:r>
          </a:p>
          <a:p>
            <a:pPr lvl="1"/>
            <a:r>
              <a:rPr lang="sl-SI" altLang="sl-SI" sz="2000"/>
              <a:t>Afrika (Egipt)</a:t>
            </a:r>
          </a:p>
          <a:p>
            <a:pPr lvl="2"/>
            <a:r>
              <a:rPr lang="sl-SI" altLang="sl-SI" sz="1800"/>
              <a:t>Aleksandrijska šola</a:t>
            </a:r>
          </a:p>
          <a:p>
            <a:pPr lvl="1"/>
            <a:r>
              <a:rPr lang="sl-SI" altLang="sl-SI" sz="2000"/>
              <a:t>Mezopotamija</a:t>
            </a:r>
          </a:p>
          <a:p>
            <a:pPr lvl="2"/>
            <a:r>
              <a:rPr lang="sl-SI" altLang="sl-SI" sz="1800"/>
              <a:t>Edesa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EB99BEAB-CD69-48B0-A587-42FBB86CA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ŠIRJENJE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A878E0D3-F2EF-4713-ACEF-4EE222A40CB7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9E7E036C-C5D1-44D3-AED2-7D128B7488F7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A15B2FF8-D107-4623-A30B-D58E455918D8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  <p:pic>
        <p:nvPicPr>
          <p:cNvPr id="12" name="Slika 11" descr="http://www.usu.edu/markdamen/1320Hist&amp;Civ/slides/13xity/mapspreadofxity.jpg">
            <a:extLst>
              <a:ext uri="{FF2B5EF4-FFF2-40B4-BE49-F238E27FC236}">
                <a16:creationId xmlns:a16="http://schemas.microsoft.com/office/drawing/2014/main" id="{2311A3B5-2E43-4190-BC3B-0808D681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05038"/>
            <a:ext cx="4359275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375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2BDBF4E3-11CA-46B7-AE2F-CB42A4352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uveljavljanje Grščine na vzhodu</a:t>
            </a:r>
          </a:p>
          <a:p>
            <a:r>
              <a:rPr lang="sl-SI" altLang="sl-SI" sz="2400"/>
              <a:t>cestne, rečne, pomorske povezave</a:t>
            </a:r>
          </a:p>
          <a:p>
            <a:r>
              <a:rPr lang="sl-SI" altLang="sl-SI" sz="2400"/>
              <a:t>pravno urejena država in mir</a:t>
            </a:r>
          </a:p>
          <a:p>
            <a:r>
              <a:rPr lang="sl-SI" altLang="sl-SI" sz="2400"/>
              <a:t>krščanstvo ne pozna rasnih, družbenih ali drugih omejitev</a:t>
            </a:r>
          </a:p>
          <a:p>
            <a:r>
              <a:rPr lang="sl-SI" altLang="sl-SI" sz="2400"/>
              <a:t>življenjski optimizem, skrb za revne …</a:t>
            </a:r>
          </a:p>
          <a:p>
            <a:r>
              <a:rPr lang="sl-SI" altLang="sl-SI" sz="2400"/>
              <a:t>zapisano izročilo</a:t>
            </a:r>
          </a:p>
          <a:p>
            <a:r>
              <a:rPr lang="sl-SI" altLang="sl-SI" sz="2400"/>
              <a:t>prizadevanje, da bi približali vero širšemu krogu ljudi</a:t>
            </a:r>
          </a:p>
          <a:p>
            <a:r>
              <a:rPr lang="sl-SI" altLang="sl-SI" sz="2400"/>
              <a:t>hitreje mesta</a:t>
            </a:r>
          </a:p>
          <a:p>
            <a:r>
              <a:rPr lang="sl-SI" altLang="sl-SI" sz="2400"/>
              <a:t>pogani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D5F407B1-1178-4265-AA73-452F117A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VZROKI ZA ŠIRJENJE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B8AC5D2-E7B5-46C9-B0E6-43DDE60799E5}"/>
              </a:ext>
            </a:extLst>
          </p:cNvPr>
          <p:cNvGrpSpPr/>
          <p:nvPr/>
        </p:nvGrpSpPr>
        <p:grpSpPr>
          <a:xfrm>
            <a:off x="7236296" y="5877272"/>
            <a:ext cx="1810453" cy="847810"/>
            <a:chOff x="6660322" y="348942"/>
            <a:chExt cx="2170403" cy="103335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CFF87A0A-60D6-4F94-AE10-1836C6991A73}"/>
                </a:ext>
              </a:extLst>
            </p:cNvPr>
            <p:cNvSpPr/>
            <p:nvPr/>
          </p:nvSpPr>
          <p:spPr>
            <a:xfrm rot="21600000">
              <a:off x="6660322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361676" y="1033359"/>
                  </a:moveTo>
                  <a:lnTo>
                    <a:pt x="0" y="516679"/>
                  </a:lnTo>
                  <a:lnTo>
                    <a:pt x="361676" y="0"/>
                  </a:lnTo>
                  <a:lnTo>
                    <a:pt x="361676" y="258340"/>
                  </a:lnTo>
                  <a:lnTo>
                    <a:pt x="1033359" y="258340"/>
                  </a:lnTo>
                  <a:lnTo>
                    <a:pt x="1033359" y="775019"/>
                  </a:lnTo>
                  <a:lnTo>
                    <a:pt x="361676" y="775019"/>
                  </a:lnTo>
                  <a:lnTo>
                    <a:pt x="361676" y="1033359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9070" tIns="336572" rIns="78232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8F5FDA72-BB34-44FE-8408-3D3329B71B41}"/>
                </a:ext>
              </a:extLst>
            </p:cNvPr>
            <p:cNvSpPr/>
            <p:nvPr/>
          </p:nvSpPr>
          <p:spPr>
            <a:xfrm>
              <a:off x="7797366" y="348942"/>
              <a:ext cx="1033359" cy="1033359"/>
            </a:xfrm>
            <a:custGeom>
              <a:avLst/>
              <a:gdLst>
                <a:gd name="connsiteX0" fmla="*/ 0 w 1033359"/>
                <a:gd name="connsiteY0" fmla="*/ 361676 h 1033359"/>
                <a:gd name="connsiteX1" fmla="*/ 516680 w 1033359"/>
                <a:gd name="connsiteY1" fmla="*/ 0 h 1033359"/>
                <a:gd name="connsiteX2" fmla="*/ 1033359 w 1033359"/>
                <a:gd name="connsiteY2" fmla="*/ 361676 h 1033359"/>
                <a:gd name="connsiteX3" fmla="*/ 775019 w 1033359"/>
                <a:gd name="connsiteY3" fmla="*/ 361676 h 1033359"/>
                <a:gd name="connsiteX4" fmla="*/ 775019 w 1033359"/>
                <a:gd name="connsiteY4" fmla="*/ 1033359 h 1033359"/>
                <a:gd name="connsiteX5" fmla="*/ 258340 w 1033359"/>
                <a:gd name="connsiteY5" fmla="*/ 1033359 h 1033359"/>
                <a:gd name="connsiteX6" fmla="*/ 258340 w 1033359"/>
                <a:gd name="connsiteY6" fmla="*/ 361676 h 1033359"/>
                <a:gd name="connsiteX7" fmla="*/ 0 w 1033359"/>
                <a:gd name="connsiteY7" fmla="*/ 361676 h 1033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359" h="1033359">
                  <a:moveTo>
                    <a:pt x="671683" y="0"/>
                  </a:moveTo>
                  <a:lnTo>
                    <a:pt x="1033359" y="516680"/>
                  </a:lnTo>
                  <a:lnTo>
                    <a:pt x="671683" y="1033359"/>
                  </a:lnTo>
                  <a:lnTo>
                    <a:pt x="671683" y="775019"/>
                  </a:lnTo>
                  <a:lnTo>
                    <a:pt x="0" y="775019"/>
                  </a:lnTo>
                  <a:lnTo>
                    <a:pt x="0" y="258340"/>
                  </a:lnTo>
                  <a:lnTo>
                    <a:pt x="671683" y="258340"/>
                  </a:lnTo>
                  <a:lnTo>
                    <a:pt x="671683" y="0"/>
                  </a:lnTo>
                  <a:close/>
                </a:path>
              </a:pathLst>
            </a:cu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8232" tIns="336572" rIns="259070" bIns="336572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11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3B7F7E-5A4A-4190-BF5F-F8720D26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5400" dirty="0"/>
              <a:t>PREGANJANJE IN ZMAGA KRŠČANSTVA</a:t>
            </a:r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Po meri 23">
      <a:dk1>
        <a:sysClr val="windowText" lastClr="000000"/>
      </a:dk1>
      <a:lt1>
        <a:srgbClr val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1115</Words>
  <Application>Microsoft Office PowerPoint</Application>
  <PresentationFormat>On-screen Show (4:3)</PresentationFormat>
  <Paragraphs>264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Lucida Sans Unicode</vt:lpstr>
      <vt:lpstr>Times New Roman</vt:lpstr>
      <vt:lpstr>Verdana</vt:lpstr>
      <vt:lpstr>Wingdings 2</vt:lpstr>
      <vt:lpstr>Wingdings 3</vt:lpstr>
      <vt:lpstr>Stekanje</vt:lpstr>
      <vt:lpstr>KRŠČANSTVO</vt:lpstr>
      <vt:lpstr>KAZALO</vt:lpstr>
      <vt:lpstr>UVOD</vt:lpstr>
      <vt:lpstr>ZAČETKI IN ŠIRJENJE</vt:lpstr>
      <vt:lpstr>JUDOVSTVO V JEZUSOVEM ČASU</vt:lpstr>
      <vt:lpstr>ZAČETKI</vt:lpstr>
      <vt:lpstr>ŠIRJENJE</vt:lpstr>
      <vt:lpstr>VZROKI ZA ŠIRJENJE</vt:lpstr>
      <vt:lpstr>PREGANJANJE IN ZMAGA KRŠČANSTVA</vt:lpstr>
      <vt:lpstr>PREGANJANJE</vt:lpstr>
      <vt:lpstr>ZMAGA KRŠČANSTVA</vt:lpstr>
      <vt:lpstr>KRIŽARSKE VOJNE</vt:lpstr>
      <vt:lpstr>KRIŽARSKE VOJNE</vt:lpstr>
      <vt:lpstr>PRVA IN DRUGA KRIŽARSKA VOJNA</vt:lpstr>
      <vt:lpstr>TRETJA IN ČETRTA KRIŽARSKA VOJNA</vt:lpstr>
      <vt:lpstr>BIBLIJA ALI SVETO PISMO</vt:lpstr>
      <vt:lpstr>BIBLIJA ALI SVETO PISMO</vt:lpstr>
      <vt:lpstr>KRŠČANSTVO DANES</vt:lpstr>
      <vt:lpstr>KRŠČANSTVO DANES</vt:lpstr>
      <vt:lpstr>RAST IN ŠTEVILO PRIPADNIKOV KRŠČANSTVA IN DRUGIH VER</vt:lpstr>
      <vt:lpstr>KRŠČANSTVO IN DRUGE VERE NA ZEMLJEVIDU SVETA</vt:lpstr>
      <vt:lpstr>ZAKLJUČEK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2019-06-03T09:15:30Z</dcterms:created>
  <dcterms:modified xsi:type="dcterms:W3CDTF">2019-06-03T09:15:30Z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