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>
            <a:extLst>
              <a:ext uri="{FF2B5EF4-FFF2-40B4-BE49-F238E27FC236}">
                <a16:creationId xmlns:a16="http://schemas.microsoft.com/office/drawing/2014/main" id="{8040FC88-2755-4C8F-93C3-FB9CFFF06B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5EB8B8D9-C21C-40B1-867A-11C2622DFAE0}"/>
              </a:ext>
            </a:extLst>
          </p:cNvPr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BF1C46A-4014-41D9-907D-10F8B20746B7}"/>
                </a:ext>
              </a:extLst>
            </p:cNvPr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+mn-cs"/>
                </a:rPr>
                <a:t>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19C4139-F5C1-47E5-9537-97E2C52C1725}"/>
                </a:ext>
              </a:extLst>
            </p:cNvPr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EFF49C2-2730-4A75-8C43-071714FA4D68}"/>
                </a:ext>
              </a:extLst>
            </p:cNvPr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C7EAB02-EEA6-4D43-A572-FD91242F0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4A3AF07-01F5-44E5-9324-2061DFAC66C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FE32980-5B57-4F60-98F4-930E83E2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5F23C9-7E76-4B55-B0CC-679F1A16F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8C36E-2ED5-45FA-8848-EF00F1E5831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70250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id="{5AE1086A-85EA-4545-A7AA-091856DB9F0E}"/>
              </a:ext>
            </a:extLst>
          </p:cNvPr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8">
              <a:extLst>
                <a:ext uri="{FF2B5EF4-FFF2-40B4-BE49-F238E27FC236}">
                  <a16:creationId xmlns:a16="http://schemas.microsoft.com/office/drawing/2014/main" id="{21FB06BC-4881-4C41-9F34-7D8574358E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sl-SI" sz="5400">
                  <a:solidFill>
                    <a:srgbClr val="DBA455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D2A71F2-CE02-44DD-854F-0F9A30BD8B63}"/>
                </a:ext>
              </a:extLst>
            </p:cNvPr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2511962-560B-41D5-8B70-7FC2E8F25907}"/>
                </a:ext>
              </a:extLst>
            </p:cNvPr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B9D7D-D35C-4329-B5D6-D45C34AAE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A3980-409B-442B-9228-A5B5532902F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E0DA1DC-D5BE-4825-A1C6-B6A92778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B7BAB6C-AFC6-4714-9F02-C430C78BD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25D31-CA05-4702-83C0-41BA188FEC8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6293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id="{DCD1C656-5C9A-4F24-A3BF-0DB5E39471C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8">
              <a:extLst>
                <a:ext uri="{FF2B5EF4-FFF2-40B4-BE49-F238E27FC236}">
                  <a16:creationId xmlns:a16="http://schemas.microsoft.com/office/drawing/2014/main" id="{274F23D2-61F2-4B61-AD7A-2C83156E1A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sl-SI" sz="5400">
                  <a:solidFill>
                    <a:srgbClr val="DBA455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F198286-15B9-4B1F-BFF2-2CF69628C668}"/>
                </a:ext>
              </a:extLst>
            </p:cNvPr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5654669-2D93-4057-A779-76B5CFBB1122}"/>
                </a:ext>
              </a:extLst>
            </p:cNvPr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CDD819B-450E-4786-BEE0-D61A1E73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E6982-DA29-428F-ADFD-768FFC9DBFD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BCF5FA-0CE1-440E-B584-4D2B21A9D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FF07DD2-057D-425A-AE86-7CEA837AD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0BFC6-3097-44DD-A22A-3991BBCCAB4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7072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id="{DBFCE5B7-92A1-4E02-B853-C5A735CF90C6}"/>
              </a:ext>
            </a:extLst>
          </p:cNvPr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8">
              <a:extLst>
                <a:ext uri="{FF2B5EF4-FFF2-40B4-BE49-F238E27FC236}">
                  <a16:creationId xmlns:a16="http://schemas.microsoft.com/office/drawing/2014/main" id="{09E670CE-F400-46AC-ACEA-7647540FE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sl-SI" sz="5400">
                  <a:solidFill>
                    <a:srgbClr val="DBA455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6C84726-758D-4516-B6C5-5152B83EB2A1}"/>
                </a:ext>
              </a:extLst>
            </p:cNvPr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BE73AE6-5679-4C19-BE94-0AF2F3DF7336}"/>
                </a:ext>
              </a:extLst>
            </p:cNvPr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143A2B4-D988-4167-BCD1-88F585C9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78F60-2FAF-486F-B179-213A2A35A75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0B73951-A17A-4CA4-8A6D-9520F9A2A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FACE232-0BB5-417C-A759-E159DB846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14B3D-1EF4-4827-BB7C-580F1375458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91025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>
            <a:extLst>
              <a:ext uri="{FF2B5EF4-FFF2-40B4-BE49-F238E27FC236}">
                <a16:creationId xmlns:a16="http://schemas.microsoft.com/office/drawing/2014/main" id="{070D74ED-0FBB-4AAC-8800-8E913B57A1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>
            <a:extLst>
              <a:ext uri="{FF2B5EF4-FFF2-40B4-BE49-F238E27FC236}">
                <a16:creationId xmlns:a16="http://schemas.microsoft.com/office/drawing/2014/main" id="{23698495-7F65-4B6F-9E5F-DF147D0A5971}"/>
              </a:ext>
            </a:extLst>
          </p:cNvPr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9">
              <a:extLst>
                <a:ext uri="{FF2B5EF4-FFF2-40B4-BE49-F238E27FC236}">
                  <a16:creationId xmlns:a16="http://schemas.microsoft.com/office/drawing/2014/main" id="{E1099B18-F5EB-4A4A-A136-633A15846E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sl-SI" sz="5400">
                  <a:solidFill>
                    <a:srgbClr val="DBA455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B7DC545-1E91-4C34-9425-EF4DA3B9ED50}"/>
                </a:ext>
              </a:extLst>
            </p:cNvPr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371834E-091F-4E94-A2F4-BD07093E3D8A}"/>
                </a:ext>
              </a:extLst>
            </p:cNvPr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85AB5BE-D8D0-4E65-963C-E67BDC369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74E63-A401-41C4-8323-27024D9B855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652A538-D308-4A33-89A5-EA8DC13A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34531EE-6DA8-4AFE-A774-43DE215D8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73F88-DA86-48FA-A5E1-12DECD462E1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3400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C7ACC24A-14AB-4EE2-B5C8-3B5E8FECB0D6}"/>
              </a:ext>
            </a:extLst>
          </p:cNvPr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8">
              <a:extLst>
                <a:ext uri="{FF2B5EF4-FFF2-40B4-BE49-F238E27FC236}">
                  <a16:creationId xmlns:a16="http://schemas.microsoft.com/office/drawing/2014/main" id="{CCE86F2F-CAB8-4FBC-9160-E220A71CA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sl-SI" sz="5400">
                  <a:solidFill>
                    <a:srgbClr val="DBA455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013AB87-5DC2-4E54-8BCD-9A9B29EBE8A3}"/>
                </a:ext>
              </a:extLst>
            </p:cNvPr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07235D2-7C5A-46DC-BAC5-FD691646AE0B}"/>
                </a:ext>
              </a:extLst>
            </p:cNvPr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A0AE352C-4437-4CB5-8317-94E61B0B01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B8733-4A8E-44D5-8B12-ADE4D69FE55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22CFFCDC-5C57-4767-9C17-95F0D37C5C4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2C378C-BD64-4A3C-8154-7D73AA7B7F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5541ED7-E34C-4CEB-BC80-2A7DF931F18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5656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>
            <a:extLst>
              <a:ext uri="{FF2B5EF4-FFF2-40B4-BE49-F238E27FC236}">
                <a16:creationId xmlns:a16="http://schemas.microsoft.com/office/drawing/2014/main" id="{B5BE806B-A9CF-4F0E-8961-B431FA161586}"/>
              </a:ext>
            </a:extLst>
          </p:cNvPr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74C9C82A-F2A4-4B12-81AC-A3B2689394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sl-SI" sz="5400">
                  <a:solidFill>
                    <a:srgbClr val="DBA455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DD6602-4626-4614-9123-438193DC9D79}"/>
                </a:ext>
              </a:extLst>
            </p:cNvPr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D6C57B8-66F4-4C87-87D0-709A186D442E}"/>
                </a:ext>
              </a:extLst>
            </p:cNvPr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id="{41FD5BEF-E683-4270-AC98-CE848636E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571F8-3373-4253-A295-20090E0286B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2F669992-3715-4224-AA4A-08A0AF954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CB14D8FA-D3A5-4844-9874-65966FC33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01688-9636-4565-8BED-A7F92A192E9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2535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>
            <a:extLst>
              <a:ext uri="{FF2B5EF4-FFF2-40B4-BE49-F238E27FC236}">
                <a16:creationId xmlns:a16="http://schemas.microsoft.com/office/drawing/2014/main" id="{AAE1C798-EA13-4255-B86B-B9BD343715F3}"/>
              </a:ext>
            </a:extLst>
          </p:cNvPr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96196540-EE5C-4FF9-BDF9-53EBD5115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7073" y="1381459"/>
              <a:ext cx="8771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</a:defRPr>
              </a:lvl9pPr>
            </a:lstStyle>
            <a:p>
              <a:r>
                <a:rPr lang="en-US" altLang="sl-SI" sz="5400">
                  <a:solidFill>
                    <a:srgbClr val="DBA455"/>
                  </a:solidFill>
                  <a:latin typeface="Wingdings" panose="05000000000000000000" pitchFamily="2" charset="2"/>
                </a:rPr>
                <a:t>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746BB5ED-5EF0-47DA-B485-8D7441B79B44}"/>
                </a:ext>
              </a:extLst>
            </p:cNvPr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B87E948-88FB-4474-95CE-0A12061F3417}"/>
                </a:ext>
              </a:extLst>
            </p:cNvPr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76D6B3B5-69C8-401C-B60A-8ACCBB0F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67191-8403-4470-8578-B464DBD179A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033DEE3-BE83-4E98-9576-F45B91AA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D7A2222-AFCF-4077-BD31-60F75CD8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9B921-6ABA-41CC-89D6-7113780405A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7926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C33928A-857A-4687-85B4-69B638758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DA347-82C1-4545-87DB-09D7C30A4EA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A12CFC4-1597-405A-A7EF-A5E520620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8B55087-818D-4D62-B772-7D09BA07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60B4F-3139-449B-9892-58A7FD606A9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6806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472EF1-6089-4292-BCC0-F16C96B2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C5454-5FF9-46A7-8C5D-9AD80E61032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489E18-8B8B-4593-93A7-371C2454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501079-2E7A-450D-8B43-651848A37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C4C5A-4DAA-45E4-8275-748B2EC9A51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2486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FAEA0D-04CC-4828-9A9D-96CF2C179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039EC-4BA5-4ED0-A153-8D06914898B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A383A1-F574-4C72-8A4E-0379F8F96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71913B-AA29-4AD4-8358-9E7C298EB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FA8A5-118E-449A-B712-2237A56E684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59830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C122527-B518-4E66-8E99-941D2DAD4AD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BA4F8AB8-DFE7-4D21-AAC9-BC3F225170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EC9946A9-EDA5-4601-854C-1A6242A60D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C6DDE-0C0C-42A3-9A4C-D29140769C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91B73C-03C6-4C61-8075-FA2F0DC5B6C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41B7D-282F-4087-B9E5-2A4D0B54A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54776-13B3-49A4-B4D3-450265E58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9DCDA03-2204-44A8-A3EF-AA769C03B707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0" r:id="rId7"/>
    <p:sldLayoutId id="2147483681" r:id="rId8"/>
    <p:sldLayoutId id="2147483682" r:id="rId9"/>
    <p:sldLayoutId id="2147483689" r:id="rId10"/>
    <p:sldLayoutId id="214748369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anose="0204060205030503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anose="0204060205030503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anose="0204060205030503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anose="02040602050305030304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0D729-E063-4F46-B6EC-E447D90F67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KUBANSKA REVOLUCIJA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6AD210-B79A-4A9A-AF06-2B55F66E1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3767138"/>
            <a:ext cx="8496300" cy="29749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Fidel Castro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  <a:p>
            <a:pPr algn="r" fontAlgn="auto">
              <a:spcAft>
                <a:spcPts val="0"/>
              </a:spcAft>
              <a:defRPr/>
            </a:pPr>
            <a:endParaRPr lang="sl-SI" sz="900" dirty="0"/>
          </a:p>
          <a:p>
            <a:pPr algn="r" fontAlgn="auto">
              <a:spcAft>
                <a:spcPts val="0"/>
              </a:spcAft>
              <a:defRPr/>
            </a:pPr>
            <a:endParaRPr lang="sl-SI" sz="900" dirty="0"/>
          </a:p>
          <a:p>
            <a:pPr algn="r" fontAlgn="auto">
              <a:spcAft>
                <a:spcPts val="0"/>
              </a:spcAft>
              <a:defRPr/>
            </a:pPr>
            <a:endParaRPr lang="sl-SI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B206CC-E6F6-4D02-A5D8-B58F4FAB1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bila državni udar na Kubi, ki je zrušil režim </a:t>
            </a:r>
            <a:r>
              <a:rPr lang="sl-SI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Fulgencia</a:t>
            </a: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Batiste, po njej je bila vzpostavljena nova Kubanska vlada pod vodstvom Fidela Castra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26. julij 1953 Castro+120 ljudi poskus zavzema kasarne </a:t>
            </a:r>
            <a:r>
              <a:rPr lang="sl-SI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Monkada</a:t>
            </a: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 </a:t>
            </a:r>
            <a:r>
              <a:rPr lang="sl-SI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Santiagu</a:t>
            </a: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Kuba, poraz, večina pobitih, ostali ujeti; Castro med sojenjem trdi: </a:t>
            </a: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„Zgodovina me bo osvobodila“.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Obsojen na 15 let vendar izgnan v Mehiko po 22 mescih</a:t>
            </a:r>
          </a:p>
        </p:txBody>
      </p:sp>
      <p:sp>
        <p:nvSpPr>
          <p:cNvPr id="11267" name="Title 2">
            <a:extLst>
              <a:ext uri="{FF2B5EF4-FFF2-40B4-BE49-F238E27FC236}">
                <a16:creationId xmlns:a16="http://schemas.microsoft.com/office/drawing/2014/main" id="{D0C32240-B105-420F-A732-79B473B66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Kubanska Revolucija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>
            <a:extLst>
              <a:ext uri="{FF2B5EF4-FFF2-40B4-BE49-F238E27FC236}">
                <a16:creationId xmlns:a16="http://schemas.microsoft.com/office/drawing/2014/main" id="{C2A347E1-51AB-488A-A45B-A9998F73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2291" name="Title 2">
            <a:extLst>
              <a:ext uri="{FF2B5EF4-FFF2-40B4-BE49-F238E27FC236}">
                <a16:creationId xmlns:a16="http://schemas.microsoft.com/office/drawing/2014/main" id="{40A80B39-171E-4DF4-A69A-186036516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Fidel Castro s Kubanko</a:t>
            </a:r>
          </a:p>
        </p:txBody>
      </p:sp>
      <p:pic>
        <p:nvPicPr>
          <p:cNvPr id="12292" name="Picture 2" descr="C:\Users\HP\Desktop\fidel-castro-sm.jpg">
            <a:extLst>
              <a:ext uri="{FF2B5EF4-FFF2-40B4-BE49-F238E27FC236}">
                <a16:creationId xmlns:a16="http://schemas.microsoft.com/office/drawing/2014/main" id="{4CA0A06A-2548-4F5F-B23C-865873D9F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419350"/>
            <a:ext cx="4152900" cy="33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>
            <a:extLst>
              <a:ext uri="{FF2B5EF4-FFF2-40B4-BE49-F238E27FC236}">
                <a16:creationId xmlns:a16="http://schemas.microsoft.com/office/drawing/2014/main" id="{013BFA17-BB03-476C-8713-2C6832E9A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2247900"/>
            <a:ext cx="7747000" cy="4133850"/>
          </a:xfrm>
        </p:spPr>
        <p:txBody>
          <a:bodyPr/>
          <a:lstStyle/>
          <a:p>
            <a:r>
              <a:rPr lang="sl-SI" altLang="sl-SI"/>
              <a:t>Castro s bratom, Ernestom in 79 revolucionarji grejo pod Castrovim vodstvom osvobodit Kubo(2.12.1956)</a:t>
            </a:r>
          </a:p>
          <a:p>
            <a:r>
              <a:rPr lang="sl-SI" altLang="sl-SI"/>
              <a:t>V večini pobiti, ker so padli v zasedo; preživeli se 18.12 zberejo na Siera Maestri, da bi začeli boj</a:t>
            </a:r>
          </a:p>
          <a:p>
            <a:r>
              <a:rPr lang="sl-SI" altLang="sl-SI"/>
              <a:t>Ljudje, predvsem kmetje vidijo možnost za pobeg izpod trde roke Fulgencia, ki vlada s pomočjo ZDA</a:t>
            </a:r>
          </a:p>
          <a:p>
            <a:r>
              <a:rPr lang="sl-SI" altLang="sl-SI"/>
              <a:t>Po samo 2 letih 2.1.1959 vojska v Havano in se začne Gverilska vojna</a:t>
            </a:r>
          </a:p>
          <a:p>
            <a:r>
              <a:rPr lang="sl-SI" altLang="sl-SI"/>
              <a:t>Politična opozicija proti Batisti in prizna Castra za Vodilno osebnost.</a:t>
            </a:r>
          </a:p>
        </p:txBody>
      </p:sp>
      <p:sp>
        <p:nvSpPr>
          <p:cNvPr id="13315" name="Title 2">
            <a:extLst>
              <a:ext uri="{FF2B5EF4-FFF2-40B4-BE49-F238E27FC236}">
                <a16:creationId xmlns:a16="http://schemas.microsoft.com/office/drawing/2014/main" id="{8B2B60B4-75E6-45A8-9F87-EE2575950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Osvoboditev Kube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E7572A-B8BD-4BE0-9825-E2D6985C4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2247900"/>
            <a:ext cx="7761288" cy="3878263"/>
          </a:xfrm>
        </p:spPr>
        <p:txBody>
          <a:bodyPr rtlCol="0">
            <a:normAutofit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Castro ima cel kup lepih ciljev in jih uresničuje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 je naglo oddaljeval od prvotnega cilja; na Kubi zavlada diktatura – s Castrom na čelu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Castro se zaplete v spor z ZDA, ki so podpirale Batisto; Castro nacionalizira rafinerije nafte, tovarne sladkorja in elektrarne, ZDA uvede ekonomski embargo zoper Kubo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ZDA leta 1961 v t.i. invaziji Prašičji zaliv neuspešno poskušajo odstaviti Castra z oblasti.</a:t>
            </a: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sl-SI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39" name="Title 2">
            <a:extLst>
              <a:ext uri="{FF2B5EF4-FFF2-40B4-BE49-F238E27FC236}">
                <a16:creationId xmlns:a16="http://schemas.microsoft.com/office/drawing/2014/main" id="{8124EF53-0C28-4B81-B1F2-727C950AC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Fidel Castro na oblasti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id="{0CEBC58C-4027-4EE7-B56E-B35210CB2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Zapora zelo prizadene Kubansko gospodarstvo, saj s tem izgubi največjega kupca njihovega glavnega proizvoda - sladkorja</a:t>
            </a:r>
          </a:p>
          <a:p>
            <a:r>
              <a:rPr lang="sl-SI" altLang="sl-SI"/>
              <a:t>ZDA poskušajo tudi z vojaško silo, a brez uspeha</a:t>
            </a:r>
          </a:p>
          <a:p>
            <a:r>
              <a:rPr lang="sl-SI" altLang="sl-SI"/>
              <a:t>V vsem tem vidi priložnost Sovjetska zveza, kubi ponudi gospodarsko in vojaško pomoč</a:t>
            </a:r>
          </a:p>
          <a:p>
            <a:r>
              <a:rPr lang="sl-SI" altLang="sl-SI"/>
              <a:t>S tem ZDA dobi največjega sovražnika - Kubo</a:t>
            </a:r>
          </a:p>
        </p:txBody>
      </p:sp>
      <p:sp>
        <p:nvSpPr>
          <p:cNvPr id="15363" name="Title 2">
            <a:extLst>
              <a:ext uri="{FF2B5EF4-FFF2-40B4-BE49-F238E27FC236}">
                <a16:creationId xmlns:a16="http://schemas.microsoft.com/office/drawing/2014/main" id="{AE101BAF-8EA0-42C9-BCCB-DE052D146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404813"/>
            <a:ext cx="7754937" cy="1054100"/>
          </a:xfrm>
        </p:spPr>
        <p:txBody>
          <a:bodyPr/>
          <a:lstStyle/>
          <a:p>
            <a:r>
              <a:rPr lang="sl-SI" altLang="sl-SI"/>
              <a:t>Poslabšanje odnosov med ZDA in Kubo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DE0B48C1-2452-4890-8DE7-C5F51D7CA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2247900"/>
            <a:ext cx="7905750" cy="3878263"/>
          </a:xfrm>
        </p:spPr>
        <p:txBody>
          <a:bodyPr/>
          <a:lstStyle/>
          <a:p>
            <a:r>
              <a:rPr lang="sl-SI" altLang="sl-SI"/>
              <a:t>Castro zaradi bolezni 18.2.2008 stopi z oblasti in preda mesto predsednika svojemu bratu – Raulu Castru</a:t>
            </a:r>
          </a:p>
          <a:p>
            <a:r>
              <a:rPr lang="sl-SI" altLang="sl-SI"/>
              <a:t>Ob 50-letnici kubanske revolucije, ki je bila leta 20009 Raul Castro izjavi, da bo revolucija preživela še naslednjih 50-let.</a:t>
            </a: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63C3B593-3160-47EE-A35A-9AE31B222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333375"/>
            <a:ext cx="7754937" cy="1054100"/>
          </a:xfrm>
        </p:spPr>
        <p:txBody>
          <a:bodyPr/>
          <a:lstStyle/>
          <a:p>
            <a:r>
              <a:rPr lang="sl-SI" altLang="sl-SI"/>
              <a:t>„Revolucija še naslednjih 50 let“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>
            <a:extLst>
              <a:ext uri="{FF2B5EF4-FFF2-40B4-BE49-F238E27FC236}">
                <a16:creationId xmlns:a16="http://schemas.microsoft.com/office/drawing/2014/main" id="{67903806-2285-4BF2-B54F-2984767C7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7411" name="Title 2">
            <a:extLst>
              <a:ext uri="{FF2B5EF4-FFF2-40B4-BE49-F238E27FC236}">
                <a16:creationId xmlns:a16="http://schemas.microsoft.com/office/drawing/2014/main" id="{EAE71B9D-D797-4DF4-9377-AC8E6CD75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7412" name="Picture 2" descr="C:\Users\HP\Desktop\FidelCastro.jpg">
            <a:extLst>
              <a:ext uri="{FF2B5EF4-FFF2-40B4-BE49-F238E27FC236}">
                <a16:creationId xmlns:a16="http://schemas.microsoft.com/office/drawing/2014/main" id="{C7201752-3877-4B6C-9549-47D64DBFE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620713"/>
            <a:ext cx="4105275" cy="556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>
            <a:extLst>
              <a:ext uri="{FF2B5EF4-FFF2-40B4-BE49-F238E27FC236}">
                <a16:creationId xmlns:a16="http://schemas.microsoft.com/office/drawing/2014/main" id="{B21E22F7-BC3E-4F99-848B-70EA6F63E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63" y="1204913"/>
            <a:ext cx="7754937" cy="1911350"/>
          </a:xfrm>
        </p:spPr>
        <p:txBody>
          <a:bodyPr/>
          <a:lstStyle/>
          <a:p>
            <a:r>
              <a:rPr lang="sl-SI" altLang="sl-SI"/>
              <a:t>KONC</a:t>
            </a:r>
          </a:p>
        </p:txBody>
      </p:sp>
      <p:sp>
        <p:nvSpPr>
          <p:cNvPr id="18435" name="Text Placeholder 5">
            <a:extLst>
              <a:ext uri="{FF2B5EF4-FFF2-40B4-BE49-F238E27FC236}">
                <a16:creationId xmlns:a16="http://schemas.microsoft.com/office/drawing/2014/main" id="{A6B0D7CB-553B-4F10-B4C8-DF073FF06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8500" y="3767138"/>
            <a:ext cx="7735888" cy="1500187"/>
          </a:xfrm>
        </p:spPr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ardcover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345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Book Antiqua</vt:lpstr>
      <vt:lpstr>Wingdings</vt:lpstr>
      <vt:lpstr>Hardcover</vt:lpstr>
      <vt:lpstr>KUBANSKA REVOLUCIJA</vt:lpstr>
      <vt:lpstr>Kubanska Revolucija</vt:lpstr>
      <vt:lpstr>Fidel Castro s Kubanko</vt:lpstr>
      <vt:lpstr>Osvoboditev Kube</vt:lpstr>
      <vt:lpstr>Fidel Castro na oblasti</vt:lpstr>
      <vt:lpstr>Poslabšanje odnosov med ZDA in Kubo</vt:lpstr>
      <vt:lpstr>„Revolucija še naslednjih 50 let“</vt:lpstr>
      <vt:lpstr>PowerPoint Presentation</vt:lpstr>
      <vt:lpstr>KONC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2019-06-03T09:15:31Z</dcterms:created>
  <dcterms:modified xsi:type="dcterms:W3CDTF">2019-06-03T09:15:31Z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