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69" r:id="rId5"/>
    <p:sldId id="272" r:id="rId6"/>
    <p:sldId id="259" r:id="rId7"/>
    <p:sldId id="260" r:id="rId8"/>
    <p:sldId id="261" r:id="rId9"/>
    <p:sldId id="262" r:id="rId10"/>
    <p:sldId id="263" r:id="rId11"/>
    <p:sldId id="264" r:id="rId12"/>
    <p:sldId id="265" r:id="rId13"/>
    <p:sldId id="266" r:id="rId14"/>
    <p:sldId id="268" r:id="rId15"/>
    <p:sldId id="271" r:id="rId16"/>
    <p:sldId id="267" r:id="rId17"/>
    <p:sldId id="270" r:id="rId18"/>
  </p:sldIdLst>
  <p:sldSz cx="9144000" cy="6858000" type="screen4x3"/>
  <p:notesSz cx="6858000" cy="9144000"/>
  <p:defaultTextStyle>
    <a:defPPr>
      <a:defRPr lang="sl-SI"/>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0000"/>
    <a:srgbClr val="8EA45C"/>
    <a:srgbClr val="73A010"/>
    <a:srgbClr val="CBCBCB"/>
    <a:srgbClr val="ADADAD"/>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5" autoAdjust="0"/>
    <p:restoredTop sz="94660"/>
  </p:normalViewPr>
  <p:slideViewPr>
    <p:cSldViewPr>
      <p:cViewPr varScale="1">
        <p:scale>
          <a:sx n="88" d="100"/>
          <a:sy n="88" d="100"/>
        </p:scale>
        <p:origin x="-120" y="-3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0359-4D7B-499B-8AB5-1E08E70EE6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B92985BC-9983-4BA2-8FA4-CE8110BD8AF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C17958E0-98A1-4C28-B4A2-594CA413256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DBD5EA05-CD77-4942-9157-1ECA7E618FC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266E502-1F58-4E71-8B29-9F37E7239937}"/>
              </a:ext>
            </a:extLst>
          </p:cNvPr>
          <p:cNvSpPr>
            <a:spLocks noGrp="1"/>
          </p:cNvSpPr>
          <p:nvPr>
            <p:ph type="sldNum" sz="quarter" idx="12"/>
          </p:nvPr>
        </p:nvSpPr>
        <p:spPr/>
        <p:txBody>
          <a:bodyPr/>
          <a:lstStyle>
            <a:lvl1pPr>
              <a:defRPr/>
            </a:lvl1pPr>
          </a:lstStyle>
          <a:p>
            <a:fld id="{88AFB5E7-7CFA-446F-96B2-DC671F7E42FF}" type="slidenum">
              <a:rPr lang="sl-SI" altLang="sl-SI"/>
              <a:pPr/>
              <a:t>‹#›</a:t>
            </a:fld>
            <a:endParaRPr lang="sl-SI" altLang="sl-SI"/>
          </a:p>
        </p:txBody>
      </p:sp>
    </p:spTree>
    <p:extLst>
      <p:ext uri="{BB962C8B-B14F-4D97-AF65-F5344CB8AC3E}">
        <p14:creationId xmlns:p14="http://schemas.microsoft.com/office/powerpoint/2010/main" val="354970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610BC-A253-41FD-8AB4-A2A8A348B685}"/>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8B129C4C-588C-4DC2-911C-30353F34D6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5DEEE4B-E6A5-4134-B5D3-6E1240570CC8}"/>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566AD19F-9235-48DA-9022-1F068785A74E}"/>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8CF5F2B-8058-4C0E-A426-4EF73110FBFF}"/>
              </a:ext>
            </a:extLst>
          </p:cNvPr>
          <p:cNvSpPr>
            <a:spLocks noGrp="1"/>
          </p:cNvSpPr>
          <p:nvPr>
            <p:ph type="sldNum" sz="quarter" idx="12"/>
          </p:nvPr>
        </p:nvSpPr>
        <p:spPr/>
        <p:txBody>
          <a:bodyPr/>
          <a:lstStyle>
            <a:lvl1pPr>
              <a:defRPr/>
            </a:lvl1pPr>
          </a:lstStyle>
          <a:p>
            <a:fld id="{13A0E5A8-35E0-4907-8826-3C2812A6E38B}" type="slidenum">
              <a:rPr lang="sl-SI" altLang="sl-SI"/>
              <a:pPr/>
              <a:t>‹#›</a:t>
            </a:fld>
            <a:endParaRPr lang="sl-SI" altLang="sl-SI"/>
          </a:p>
        </p:txBody>
      </p:sp>
    </p:spTree>
    <p:extLst>
      <p:ext uri="{BB962C8B-B14F-4D97-AF65-F5344CB8AC3E}">
        <p14:creationId xmlns:p14="http://schemas.microsoft.com/office/powerpoint/2010/main" val="335964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43753-F3A2-4CE9-A6F9-5E436967BFAF}"/>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A88E6F60-761C-444F-B4F5-76D29836709D}"/>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91287AB-837E-4F23-AFD2-6AE0A351535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08F2230-01D4-428A-8491-68CAAD60E33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EB75D2C-92F7-4B9E-8DA4-CECCD3D66115}"/>
              </a:ext>
            </a:extLst>
          </p:cNvPr>
          <p:cNvSpPr>
            <a:spLocks noGrp="1"/>
          </p:cNvSpPr>
          <p:nvPr>
            <p:ph type="sldNum" sz="quarter" idx="12"/>
          </p:nvPr>
        </p:nvSpPr>
        <p:spPr/>
        <p:txBody>
          <a:bodyPr/>
          <a:lstStyle>
            <a:lvl1pPr>
              <a:defRPr/>
            </a:lvl1pPr>
          </a:lstStyle>
          <a:p>
            <a:fld id="{AECF5334-FC1F-4C51-B279-19497393D426}" type="slidenum">
              <a:rPr lang="sl-SI" altLang="sl-SI"/>
              <a:pPr/>
              <a:t>‹#›</a:t>
            </a:fld>
            <a:endParaRPr lang="sl-SI" altLang="sl-SI"/>
          </a:p>
        </p:txBody>
      </p:sp>
    </p:spTree>
    <p:extLst>
      <p:ext uri="{BB962C8B-B14F-4D97-AF65-F5344CB8AC3E}">
        <p14:creationId xmlns:p14="http://schemas.microsoft.com/office/powerpoint/2010/main" val="343306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7A5F-DAEB-44EF-9C9A-43E904A58C62}"/>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5BB8E97-64E9-4FE5-967B-86C25A6309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35E6C89-A042-4575-A1FE-3C5A9137DC4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FDD28CC-5FAA-4E2C-9D2B-92E006FD6442}"/>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901D812-7315-4337-AEC7-47EA8DA544D7}"/>
              </a:ext>
            </a:extLst>
          </p:cNvPr>
          <p:cNvSpPr>
            <a:spLocks noGrp="1"/>
          </p:cNvSpPr>
          <p:nvPr>
            <p:ph type="sldNum" sz="quarter" idx="12"/>
          </p:nvPr>
        </p:nvSpPr>
        <p:spPr/>
        <p:txBody>
          <a:bodyPr/>
          <a:lstStyle>
            <a:lvl1pPr>
              <a:defRPr/>
            </a:lvl1pPr>
          </a:lstStyle>
          <a:p>
            <a:fld id="{D82432D0-7D8C-4216-8470-92F26864F8AF}" type="slidenum">
              <a:rPr lang="sl-SI" altLang="sl-SI"/>
              <a:pPr/>
              <a:t>‹#›</a:t>
            </a:fld>
            <a:endParaRPr lang="sl-SI" altLang="sl-SI"/>
          </a:p>
        </p:txBody>
      </p:sp>
    </p:spTree>
    <p:extLst>
      <p:ext uri="{BB962C8B-B14F-4D97-AF65-F5344CB8AC3E}">
        <p14:creationId xmlns:p14="http://schemas.microsoft.com/office/powerpoint/2010/main" val="314291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5B60-C194-41C2-BB4F-324DD45C686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4675B710-C1A7-4644-BDF5-536A9751E0A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7C0F559-F73D-4092-B0D6-BB1EB0D46BF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298221A-8464-434F-B27F-DA9E0ED20E9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AC93BCD5-A235-4240-8C24-8E54B03718E7}"/>
              </a:ext>
            </a:extLst>
          </p:cNvPr>
          <p:cNvSpPr>
            <a:spLocks noGrp="1"/>
          </p:cNvSpPr>
          <p:nvPr>
            <p:ph type="sldNum" sz="quarter" idx="12"/>
          </p:nvPr>
        </p:nvSpPr>
        <p:spPr/>
        <p:txBody>
          <a:bodyPr/>
          <a:lstStyle>
            <a:lvl1pPr>
              <a:defRPr/>
            </a:lvl1pPr>
          </a:lstStyle>
          <a:p>
            <a:fld id="{F6B6FAB9-8C42-4FEB-A95C-416C4ECDF6CF}" type="slidenum">
              <a:rPr lang="sl-SI" altLang="sl-SI"/>
              <a:pPr/>
              <a:t>‹#›</a:t>
            </a:fld>
            <a:endParaRPr lang="sl-SI" altLang="sl-SI"/>
          </a:p>
        </p:txBody>
      </p:sp>
    </p:spTree>
    <p:extLst>
      <p:ext uri="{BB962C8B-B14F-4D97-AF65-F5344CB8AC3E}">
        <p14:creationId xmlns:p14="http://schemas.microsoft.com/office/powerpoint/2010/main" val="227833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49D7-89B4-46BC-BD2E-4491F0810ADF}"/>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BD7C83E-70D4-43BF-84FF-9457B6F012B1}"/>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739B5232-7FF8-452C-8B47-BC232039D6DB}"/>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49F741FA-25F6-4996-9522-06DF4240C4EC}"/>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A82BD6A8-2941-4E37-A96D-BC8A2E6740EC}"/>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6398936-19FC-4E03-909B-E33656359CA4}"/>
              </a:ext>
            </a:extLst>
          </p:cNvPr>
          <p:cNvSpPr>
            <a:spLocks noGrp="1"/>
          </p:cNvSpPr>
          <p:nvPr>
            <p:ph type="sldNum" sz="quarter" idx="12"/>
          </p:nvPr>
        </p:nvSpPr>
        <p:spPr/>
        <p:txBody>
          <a:bodyPr/>
          <a:lstStyle>
            <a:lvl1pPr>
              <a:defRPr/>
            </a:lvl1pPr>
          </a:lstStyle>
          <a:p>
            <a:fld id="{FE3A41D2-CDAF-4A21-A8F4-8EB0DB455520}" type="slidenum">
              <a:rPr lang="sl-SI" altLang="sl-SI"/>
              <a:pPr/>
              <a:t>‹#›</a:t>
            </a:fld>
            <a:endParaRPr lang="sl-SI" altLang="sl-SI"/>
          </a:p>
        </p:txBody>
      </p:sp>
    </p:spTree>
    <p:extLst>
      <p:ext uri="{BB962C8B-B14F-4D97-AF65-F5344CB8AC3E}">
        <p14:creationId xmlns:p14="http://schemas.microsoft.com/office/powerpoint/2010/main" val="106095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7271-F6F8-4720-9E69-0A765A649F65}"/>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1F09F768-16FA-4F96-B06C-C3B9026EE94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3E0CE5-3CA7-4382-A7E1-87B8395CDCF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EDB5DABB-2EF7-4757-BAFC-E66FDA5D581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6B98FF-96A8-4AB1-8C6E-729AFB3EA97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673B97AD-34C2-49EB-ABA6-A91E253DCFD3}"/>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967DBBF4-303C-4FD8-88DE-D18E56135043}"/>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356C90A9-4B08-4C28-883E-9C5D58A23806}"/>
              </a:ext>
            </a:extLst>
          </p:cNvPr>
          <p:cNvSpPr>
            <a:spLocks noGrp="1"/>
          </p:cNvSpPr>
          <p:nvPr>
            <p:ph type="sldNum" sz="quarter" idx="12"/>
          </p:nvPr>
        </p:nvSpPr>
        <p:spPr/>
        <p:txBody>
          <a:bodyPr/>
          <a:lstStyle>
            <a:lvl1pPr>
              <a:defRPr/>
            </a:lvl1pPr>
          </a:lstStyle>
          <a:p>
            <a:fld id="{EE8028EE-8C49-4C44-8283-C0FCED086E3D}" type="slidenum">
              <a:rPr lang="sl-SI" altLang="sl-SI"/>
              <a:pPr/>
              <a:t>‹#›</a:t>
            </a:fld>
            <a:endParaRPr lang="sl-SI" altLang="sl-SI"/>
          </a:p>
        </p:txBody>
      </p:sp>
    </p:spTree>
    <p:extLst>
      <p:ext uri="{BB962C8B-B14F-4D97-AF65-F5344CB8AC3E}">
        <p14:creationId xmlns:p14="http://schemas.microsoft.com/office/powerpoint/2010/main" val="407058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FE837-4EC8-4068-8B6D-DEEBE895B821}"/>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B44ECCDE-383C-4000-8627-2DC827649F63}"/>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871E8A96-F9F1-4FDD-94AC-EE34D6F0288C}"/>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18801EFE-0DED-4FAC-A513-20A3FA91C69E}"/>
              </a:ext>
            </a:extLst>
          </p:cNvPr>
          <p:cNvSpPr>
            <a:spLocks noGrp="1"/>
          </p:cNvSpPr>
          <p:nvPr>
            <p:ph type="sldNum" sz="quarter" idx="12"/>
          </p:nvPr>
        </p:nvSpPr>
        <p:spPr/>
        <p:txBody>
          <a:bodyPr/>
          <a:lstStyle>
            <a:lvl1pPr>
              <a:defRPr/>
            </a:lvl1pPr>
          </a:lstStyle>
          <a:p>
            <a:fld id="{C78E7466-1E1F-456A-9674-B88CB0758509}" type="slidenum">
              <a:rPr lang="sl-SI" altLang="sl-SI"/>
              <a:pPr/>
              <a:t>‹#›</a:t>
            </a:fld>
            <a:endParaRPr lang="sl-SI" altLang="sl-SI"/>
          </a:p>
        </p:txBody>
      </p:sp>
    </p:spTree>
    <p:extLst>
      <p:ext uri="{BB962C8B-B14F-4D97-AF65-F5344CB8AC3E}">
        <p14:creationId xmlns:p14="http://schemas.microsoft.com/office/powerpoint/2010/main" val="287116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06A2BB-793D-422D-A408-4D3324AEC812}"/>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8FAB8B1A-145B-413E-95D0-E405EDEC81CF}"/>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12E7F295-B54D-4E8D-9A66-F05FFAC444B1}"/>
              </a:ext>
            </a:extLst>
          </p:cNvPr>
          <p:cNvSpPr>
            <a:spLocks noGrp="1"/>
          </p:cNvSpPr>
          <p:nvPr>
            <p:ph type="sldNum" sz="quarter" idx="12"/>
          </p:nvPr>
        </p:nvSpPr>
        <p:spPr/>
        <p:txBody>
          <a:bodyPr/>
          <a:lstStyle>
            <a:lvl1pPr>
              <a:defRPr/>
            </a:lvl1pPr>
          </a:lstStyle>
          <a:p>
            <a:fld id="{F2EE8738-5634-424C-9829-B45574A94F77}" type="slidenum">
              <a:rPr lang="sl-SI" altLang="sl-SI"/>
              <a:pPr/>
              <a:t>‹#›</a:t>
            </a:fld>
            <a:endParaRPr lang="sl-SI" altLang="sl-SI"/>
          </a:p>
        </p:txBody>
      </p:sp>
    </p:spTree>
    <p:extLst>
      <p:ext uri="{BB962C8B-B14F-4D97-AF65-F5344CB8AC3E}">
        <p14:creationId xmlns:p14="http://schemas.microsoft.com/office/powerpoint/2010/main" val="372910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541F-2417-4212-92E9-E7565CAF7CE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B1BA6256-0B60-4409-86DF-10A5AD497F9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28B134DC-3738-4A49-97C7-4E286FA38E3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F42104-7D47-41F4-A0A1-8C7FE511D8C0}"/>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BD7380C3-962B-4A9E-B899-FF4B6513849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F4C349D2-267C-41E9-9866-3DCF383CB674}"/>
              </a:ext>
            </a:extLst>
          </p:cNvPr>
          <p:cNvSpPr>
            <a:spLocks noGrp="1"/>
          </p:cNvSpPr>
          <p:nvPr>
            <p:ph type="sldNum" sz="quarter" idx="12"/>
          </p:nvPr>
        </p:nvSpPr>
        <p:spPr/>
        <p:txBody>
          <a:bodyPr/>
          <a:lstStyle>
            <a:lvl1pPr>
              <a:defRPr/>
            </a:lvl1pPr>
          </a:lstStyle>
          <a:p>
            <a:fld id="{1813C39C-CBDA-4055-A7D4-4F08164ECECA}" type="slidenum">
              <a:rPr lang="sl-SI" altLang="sl-SI"/>
              <a:pPr/>
              <a:t>‹#›</a:t>
            </a:fld>
            <a:endParaRPr lang="sl-SI" altLang="sl-SI"/>
          </a:p>
        </p:txBody>
      </p:sp>
    </p:spTree>
    <p:extLst>
      <p:ext uri="{BB962C8B-B14F-4D97-AF65-F5344CB8AC3E}">
        <p14:creationId xmlns:p14="http://schemas.microsoft.com/office/powerpoint/2010/main" val="416666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145B-D0BB-4BAA-92FC-17F386F4806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A67CFD71-BD50-4798-8451-8A29A38D2D9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2C7BD79F-92CB-4331-B4F6-147FDAF2CCE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3FEA06-AEAC-448F-9B36-636EA94CE337}"/>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FFA842E3-B42C-4A28-9E77-7C5AB6912DC6}"/>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945E5D0-0CAD-4C5E-A861-3551E88BADAA}"/>
              </a:ext>
            </a:extLst>
          </p:cNvPr>
          <p:cNvSpPr>
            <a:spLocks noGrp="1"/>
          </p:cNvSpPr>
          <p:nvPr>
            <p:ph type="sldNum" sz="quarter" idx="12"/>
          </p:nvPr>
        </p:nvSpPr>
        <p:spPr/>
        <p:txBody>
          <a:bodyPr/>
          <a:lstStyle>
            <a:lvl1pPr>
              <a:defRPr/>
            </a:lvl1pPr>
          </a:lstStyle>
          <a:p>
            <a:fld id="{05C26BC7-271D-4165-84F7-4953BD4A8AE4}" type="slidenum">
              <a:rPr lang="sl-SI" altLang="sl-SI"/>
              <a:pPr/>
              <a:t>‹#›</a:t>
            </a:fld>
            <a:endParaRPr lang="sl-SI" altLang="sl-SI"/>
          </a:p>
        </p:txBody>
      </p:sp>
    </p:spTree>
    <p:extLst>
      <p:ext uri="{BB962C8B-B14F-4D97-AF65-F5344CB8AC3E}">
        <p14:creationId xmlns:p14="http://schemas.microsoft.com/office/powerpoint/2010/main" val="371551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B170D9A-113C-4C65-A22E-8BFA0C39363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Click to edit Master title style</a:t>
            </a:r>
          </a:p>
        </p:txBody>
      </p:sp>
      <p:sp>
        <p:nvSpPr>
          <p:cNvPr id="1027" name="Rectangle 3">
            <a:extLst>
              <a:ext uri="{FF2B5EF4-FFF2-40B4-BE49-F238E27FC236}">
                <a16:creationId xmlns:a16="http://schemas.microsoft.com/office/drawing/2014/main" id="{9E0C2C70-6CE3-4769-BCF4-7F5BE975FE3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p>
        </p:txBody>
      </p:sp>
      <p:sp>
        <p:nvSpPr>
          <p:cNvPr id="1028" name="Rectangle 4">
            <a:extLst>
              <a:ext uri="{FF2B5EF4-FFF2-40B4-BE49-F238E27FC236}">
                <a16:creationId xmlns:a16="http://schemas.microsoft.com/office/drawing/2014/main" id="{6FCA5D4D-8959-4197-B826-22FAC1F4E60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4BC485F9-DDBF-4A01-B512-9A02886B9B8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E732F0B9-6102-43A6-A289-109802B5732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9E6BA28-D447-4974-9888-B6DB2FE11677}"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7C60198-DBB6-4E31-A64E-14DEA1866D75}"/>
              </a:ext>
            </a:extLst>
          </p:cNvPr>
          <p:cNvSpPr>
            <a:spLocks noGrp="1" noChangeArrowheads="1"/>
          </p:cNvSpPr>
          <p:nvPr>
            <p:ph type="ctrTitle"/>
          </p:nvPr>
        </p:nvSpPr>
        <p:spPr>
          <a:xfrm>
            <a:off x="4932363" y="476250"/>
            <a:ext cx="3598862" cy="1727200"/>
          </a:xfrm>
        </p:spPr>
        <p:txBody>
          <a:bodyPr anchor="ctr"/>
          <a:lstStyle/>
          <a:p>
            <a:r>
              <a:rPr lang="sl-SI" altLang="sl-SI" sz="8800" b="1">
                <a:solidFill>
                  <a:schemeClr val="bg1"/>
                </a:solidFill>
                <a:latin typeface="Times New Roman" panose="02020603050405020304" pitchFamily="18" charset="0"/>
              </a:rPr>
              <a:t>KUGA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2" nodeType="clickEffect">
                                  <p:stCondLst>
                                    <p:cond delay="0"/>
                                  </p:stCondLst>
                                  <p:iterate type="lt">
                                    <p:tmPct val="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BCBCB"/>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74491C5-F367-4DF6-AF18-37743FA401E7}"/>
              </a:ext>
            </a:extLst>
          </p:cNvPr>
          <p:cNvSpPr>
            <a:spLocks noGrp="1" noChangeArrowheads="1"/>
          </p:cNvSpPr>
          <p:nvPr>
            <p:ph type="title"/>
          </p:nvPr>
        </p:nvSpPr>
        <p:spPr>
          <a:xfrm>
            <a:off x="539750" y="-171450"/>
            <a:ext cx="8229600" cy="1125538"/>
          </a:xfrm>
        </p:spPr>
        <p:txBody>
          <a:bodyPr/>
          <a:lstStyle/>
          <a:p>
            <a:r>
              <a:rPr lang="sl-SI" altLang="sl-SI">
                <a:latin typeface="Times New Roman" panose="02020603050405020304" pitchFamily="18" charset="0"/>
              </a:rPr>
              <a:t>VRNITEV KUGE V EVROPO</a:t>
            </a:r>
          </a:p>
        </p:txBody>
      </p:sp>
      <p:sp>
        <p:nvSpPr>
          <p:cNvPr id="9219" name="Rectangle 3">
            <a:extLst>
              <a:ext uri="{FF2B5EF4-FFF2-40B4-BE49-F238E27FC236}">
                <a16:creationId xmlns:a16="http://schemas.microsoft.com/office/drawing/2014/main" id="{FBBAC494-0DF4-4DE0-B960-49DB0C95F7F7}"/>
              </a:ext>
            </a:extLst>
          </p:cNvPr>
          <p:cNvSpPr>
            <a:spLocks noGrp="1" noChangeArrowheads="1"/>
          </p:cNvSpPr>
          <p:nvPr>
            <p:ph type="body" idx="1"/>
          </p:nvPr>
        </p:nvSpPr>
        <p:spPr>
          <a:xfrm>
            <a:off x="0" y="765175"/>
            <a:ext cx="8893175" cy="4319588"/>
          </a:xfrm>
        </p:spPr>
        <p:txBody>
          <a:bodyPr/>
          <a:lstStyle/>
          <a:p>
            <a:pPr algn="ctr">
              <a:lnSpc>
                <a:spcPct val="80000"/>
              </a:lnSpc>
            </a:pPr>
            <a:r>
              <a:rPr lang="pl-PL" altLang="sl-SI" sz="2400">
                <a:latin typeface="Times New Roman" panose="02020603050405020304" pitchFamily="18" charset="0"/>
              </a:rPr>
              <a:t>V 16. in 17. st. se je kuga zopet vrnila v Evropo,</a:t>
            </a:r>
          </a:p>
          <a:p>
            <a:pPr algn="ctr">
              <a:lnSpc>
                <a:spcPct val="80000"/>
              </a:lnSpc>
            </a:pPr>
            <a:r>
              <a:rPr lang="pl-PL" altLang="sl-SI" sz="2400">
                <a:latin typeface="Times New Roman" panose="02020603050405020304" pitchFamily="18" charset="0"/>
              </a:rPr>
              <a:t>veliki izbruh kuge v Londonu: 1665 – 1666 (zadnji glaven izbruh),</a:t>
            </a:r>
          </a:p>
          <a:p>
            <a:pPr algn="ctr">
              <a:lnSpc>
                <a:spcPct val="80000"/>
              </a:lnSpc>
            </a:pPr>
            <a:r>
              <a:rPr lang="pl-PL" altLang="sl-SI" sz="2400">
                <a:latin typeface="Times New Roman" panose="02020603050405020304" pitchFamily="18" charset="0"/>
              </a:rPr>
              <a:t>veliki požar v Londonu leta 1666 je pobil ostanek podgan in bolh, zato se je širitev kuge vidno zmanjšala,</a:t>
            </a:r>
          </a:p>
          <a:p>
            <a:pPr algn="ctr">
              <a:lnSpc>
                <a:spcPct val="80000"/>
              </a:lnSpc>
            </a:pPr>
            <a:r>
              <a:rPr lang="pl-PL" altLang="sl-SI" sz="2400">
                <a:latin typeface="Times New Roman" panose="02020603050405020304" pitchFamily="18" charset="0"/>
              </a:rPr>
              <a:t>poboji črnih podgan so vidno zmanjšali tudi število rjavnih podgan v VB,</a:t>
            </a:r>
          </a:p>
          <a:p>
            <a:pPr algn="ctr">
              <a:lnSpc>
                <a:spcPct val="80000"/>
              </a:lnSpc>
            </a:pPr>
            <a:r>
              <a:rPr lang="sl-SI" altLang="sl-SI" sz="2400">
                <a:latin typeface="Times New Roman" panose="02020603050405020304" pitchFamily="18" charset="0"/>
              </a:rPr>
              <a:t>Italijanski izbruh leta 1629 – 1931 je povezan z 30-letno vojno in izbruhom na Dunaju 1679, in je možno povzročila da se je kuga ponovno naselila na vzhodna trgovinska pristanišča, </a:t>
            </a:r>
          </a:p>
          <a:p>
            <a:pPr algn="ctr">
              <a:lnSpc>
                <a:spcPct val="80000"/>
              </a:lnSpc>
            </a:pPr>
            <a:r>
              <a:rPr lang="sl-SI" altLang="sl-SI" sz="2400">
                <a:latin typeface="Times New Roman" panose="02020603050405020304" pitchFamily="18" charset="0"/>
              </a:rPr>
              <a:t>nenaden zaton kuge je povzročila zamenjava črnih podgan z večjimi norveškimi podganami, ki za razliko od prejšnih niso bile sposobne prenašat bolhe na človeka in tako je bil krog prenašanja na človeka pretrgan.</a:t>
            </a:r>
          </a:p>
        </p:txBody>
      </p:sp>
      <p:pic>
        <p:nvPicPr>
          <p:cNvPr id="9221" name="Picture 5" descr="death">
            <a:extLst>
              <a:ext uri="{FF2B5EF4-FFF2-40B4-BE49-F238E27FC236}">
                <a16:creationId xmlns:a16="http://schemas.microsoft.com/office/drawing/2014/main" id="{247A2C13-22F9-48EA-99FB-47C9A5EDD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084763"/>
            <a:ext cx="8713787" cy="1598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fade">
                                      <p:cBhvr>
                                        <p:cTn id="15" dur="1000"/>
                                        <p:tgtEl>
                                          <p:spTgt spid="9219">
                                            <p:txEl>
                                              <p:pRg st="0" end="0"/>
                                            </p:txEl>
                                          </p:spTgt>
                                        </p:tgtEl>
                                      </p:cBhvr>
                                    </p:animEffect>
                                    <p:anim calcmode="lin" valueType="num">
                                      <p:cBhvr>
                                        <p:cTn id="16"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9219">
                                            <p:txEl>
                                              <p:pRg st="1" end="1"/>
                                            </p:txEl>
                                          </p:spTgt>
                                        </p:tgtEl>
                                        <p:attrNameLst>
                                          <p:attrName>style.visibility</p:attrName>
                                        </p:attrNameLst>
                                      </p:cBhvr>
                                      <p:to>
                                        <p:strVal val="visible"/>
                                      </p:to>
                                    </p:set>
                                    <p:animEffect transition="in" filter="fade">
                                      <p:cBhvr>
                                        <p:cTn id="22" dur="1000"/>
                                        <p:tgtEl>
                                          <p:spTgt spid="9219">
                                            <p:txEl>
                                              <p:pRg st="1" end="1"/>
                                            </p:txEl>
                                          </p:spTgt>
                                        </p:tgtEl>
                                      </p:cBhvr>
                                    </p:animEffect>
                                    <p:anim calcmode="lin" valueType="num">
                                      <p:cBhvr>
                                        <p:cTn id="23"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9219">
                                            <p:txEl>
                                              <p:pRg st="2" end="2"/>
                                            </p:txEl>
                                          </p:spTgt>
                                        </p:tgtEl>
                                        <p:attrNameLst>
                                          <p:attrName>style.visibility</p:attrName>
                                        </p:attrNameLst>
                                      </p:cBhvr>
                                      <p:to>
                                        <p:strVal val="visible"/>
                                      </p:to>
                                    </p:set>
                                    <p:animEffect transition="in" filter="fade">
                                      <p:cBhvr>
                                        <p:cTn id="29" dur="1000"/>
                                        <p:tgtEl>
                                          <p:spTgt spid="9219">
                                            <p:txEl>
                                              <p:pRg st="2" end="2"/>
                                            </p:txEl>
                                          </p:spTgt>
                                        </p:tgtEl>
                                      </p:cBhvr>
                                    </p:animEffect>
                                    <p:anim calcmode="lin" valueType="num">
                                      <p:cBhvr>
                                        <p:cTn id="30"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7" presetClass="entr" presetSubtype="0" fill="hold" nodeType="clickEffect">
                                  <p:stCondLst>
                                    <p:cond delay="0"/>
                                  </p:stCondLst>
                                  <p:childTnLst>
                                    <p:set>
                                      <p:cBhvr>
                                        <p:cTn id="35" dur="1" fill="hold">
                                          <p:stCondLst>
                                            <p:cond delay="0"/>
                                          </p:stCondLst>
                                        </p:cTn>
                                        <p:tgtEl>
                                          <p:spTgt spid="9219">
                                            <p:txEl>
                                              <p:pRg st="3" end="3"/>
                                            </p:txEl>
                                          </p:spTgt>
                                        </p:tgtEl>
                                        <p:attrNameLst>
                                          <p:attrName>style.visibility</p:attrName>
                                        </p:attrNameLst>
                                      </p:cBhvr>
                                      <p:to>
                                        <p:strVal val="visible"/>
                                      </p:to>
                                    </p:set>
                                    <p:animEffect transition="in" filter="fade">
                                      <p:cBhvr>
                                        <p:cTn id="36" dur="1000"/>
                                        <p:tgtEl>
                                          <p:spTgt spid="9219">
                                            <p:txEl>
                                              <p:pRg st="3" end="3"/>
                                            </p:txEl>
                                          </p:spTgt>
                                        </p:tgtEl>
                                      </p:cBhvr>
                                    </p:animEffect>
                                    <p:anim calcmode="lin" valueType="num">
                                      <p:cBhvr>
                                        <p:cTn id="37"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nodeType="clickEffect">
                                  <p:stCondLst>
                                    <p:cond delay="0"/>
                                  </p:stCondLst>
                                  <p:childTnLst>
                                    <p:set>
                                      <p:cBhvr>
                                        <p:cTn id="42" dur="1" fill="hold">
                                          <p:stCondLst>
                                            <p:cond delay="0"/>
                                          </p:stCondLst>
                                        </p:cTn>
                                        <p:tgtEl>
                                          <p:spTgt spid="9221"/>
                                        </p:tgtEl>
                                        <p:attrNameLst>
                                          <p:attrName>style.visibility</p:attrName>
                                        </p:attrNameLst>
                                      </p:cBhvr>
                                      <p:to>
                                        <p:strVal val="visible"/>
                                      </p:to>
                                    </p:set>
                                    <p:animEffect transition="in" filter="fade">
                                      <p:cBhvr>
                                        <p:cTn id="43" dur="1000"/>
                                        <p:tgtEl>
                                          <p:spTgt spid="9221"/>
                                        </p:tgtEl>
                                      </p:cBhvr>
                                    </p:animEffect>
                                    <p:anim calcmode="lin" valueType="num">
                                      <p:cBhvr>
                                        <p:cTn id="44" dur="1000" fill="hold"/>
                                        <p:tgtEl>
                                          <p:spTgt spid="9221"/>
                                        </p:tgtEl>
                                        <p:attrNameLst>
                                          <p:attrName>ppt_x</p:attrName>
                                        </p:attrNameLst>
                                      </p:cBhvr>
                                      <p:tavLst>
                                        <p:tav tm="0">
                                          <p:val>
                                            <p:strVal val="#ppt_x"/>
                                          </p:val>
                                        </p:tav>
                                        <p:tav tm="100000">
                                          <p:val>
                                            <p:strVal val="#ppt_x"/>
                                          </p:val>
                                        </p:tav>
                                      </p:tavLst>
                                    </p:anim>
                                    <p:anim calcmode="lin" valueType="num">
                                      <p:cBhvr>
                                        <p:cTn id="45" dur="900" decel="100000" fill="hold"/>
                                        <p:tgtEl>
                                          <p:spTgt spid="9221"/>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9221"/>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7" presetClass="entr" presetSubtype="0" fill="hold" nodeType="clickEffect">
                                  <p:stCondLst>
                                    <p:cond delay="0"/>
                                  </p:stCondLst>
                                  <p:childTnLst>
                                    <p:set>
                                      <p:cBhvr>
                                        <p:cTn id="50" dur="1" fill="hold">
                                          <p:stCondLst>
                                            <p:cond delay="0"/>
                                          </p:stCondLst>
                                        </p:cTn>
                                        <p:tgtEl>
                                          <p:spTgt spid="9219">
                                            <p:txEl>
                                              <p:pRg st="4" end="4"/>
                                            </p:txEl>
                                          </p:spTgt>
                                        </p:tgtEl>
                                        <p:attrNameLst>
                                          <p:attrName>style.visibility</p:attrName>
                                        </p:attrNameLst>
                                      </p:cBhvr>
                                      <p:to>
                                        <p:strVal val="visible"/>
                                      </p:to>
                                    </p:set>
                                    <p:animEffect transition="in" filter="fade">
                                      <p:cBhvr>
                                        <p:cTn id="51" dur="1000"/>
                                        <p:tgtEl>
                                          <p:spTgt spid="9219">
                                            <p:txEl>
                                              <p:pRg st="4" end="4"/>
                                            </p:txEl>
                                          </p:spTgt>
                                        </p:tgtEl>
                                      </p:cBhvr>
                                    </p:animEffect>
                                    <p:anim calcmode="lin" valueType="num">
                                      <p:cBhvr>
                                        <p:cTn id="52"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7" presetClass="entr" presetSubtype="0" fill="hold" nodeType="clickEffect">
                                  <p:stCondLst>
                                    <p:cond delay="0"/>
                                  </p:stCondLst>
                                  <p:childTnLst>
                                    <p:set>
                                      <p:cBhvr>
                                        <p:cTn id="57" dur="1" fill="hold">
                                          <p:stCondLst>
                                            <p:cond delay="0"/>
                                          </p:stCondLst>
                                        </p:cTn>
                                        <p:tgtEl>
                                          <p:spTgt spid="9219">
                                            <p:txEl>
                                              <p:pRg st="5" end="5"/>
                                            </p:txEl>
                                          </p:spTgt>
                                        </p:tgtEl>
                                        <p:attrNameLst>
                                          <p:attrName>style.visibility</p:attrName>
                                        </p:attrNameLst>
                                      </p:cBhvr>
                                      <p:to>
                                        <p:strVal val="visible"/>
                                      </p:to>
                                    </p:set>
                                    <p:animEffect transition="in" filter="fade">
                                      <p:cBhvr>
                                        <p:cTn id="58" dur="1000"/>
                                        <p:tgtEl>
                                          <p:spTgt spid="9219">
                                            <p:txEl>
                                              <p:pRg st="5" end="5"/>
                                            </p:txEl>
                                          </p:spTgt>
                                        </p:tgtEl>
                                      </p:cBhvr>
                                    </p:animEffect>
                                    <p:anim calcmode="lin" valueType="num">
                                      <p:cBhvr>
                                        <p:cTn id="59"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92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3311325-DD79-434F-BB62-225417C43EB0}"/>
              </a:ext>
            </a:extLst>
          </p:cNvPr>
          <p:cNvSpPr>
            <a:spLocks noGrp="1" noChangeArrowheads="1"/>
          </p:cNvSpPr>
          <p:nvPr>
            <p:ph type="title"/>
          </p:nvPr>
        </p:nvSpPr>
        <p:spPr/>
        <p:txBody>
          <a:bodyPr/>
          <a:lstStyle/>
          <a:p>
            <a:r>
              <a:rPr lang="sl-SI" altLang="sl-SI">
                <a:solidFill>
                  <a:schemeClr val="bg1"/>
                </a:solidFill>
                <a:latin typeface="Times New Roman" panose="02020603050405020304" pitchFamily="18" charset="0"/>
              </a:rPr>
              <a:t>PRENAŠANJE KUGE</a:t>
            </a:r>
          </a:p>
        </p:txBody>
      </p:sp>
      <p:sp>
        <p:nvSpPr>
          <p:cNvPr id="10243" name="Rectangle 3">
            <a:extLst>
              <a:ext uri="{FF2B5EF4-FFF2-40B4-BE49-F238E27FC236}">
                <a16:creationId xmlns:a16="http://schemas.microsoft.com/office/drawing/2014/main" id="{EA753F65-D0AC-403F-9D35-841D60B97311}"/>
              </a:ext>
            </a:extLst>
          </p:cNvPr>
          <p:cNvSpPr>
            <a:spLocks noGrp="1" noChangeArrowheads="1"/>
          </p:cNvSpPr>
          <p:nvPr>
            <p:ph type="body" idx="1"/>
          </p:nvPr>
        </p:nvSpPr>
        <p:spPr/>
        <p:txBody>
          <a:bodyPr/>
          <a:lstStyle/>
          <a:p>
            <a:r>
              <a:rPr lang="sl-SI" altLang="sl-SI" sz="2000">
                <a:solidFill>
                  <a:schemeClr val="bg1"/>
                </a:solidFill>
                <a:latin typeface="Times New Roman" panose="02020603050405020304" pitchFamily="18" charset="0"/>
              </a:rPr>
              <a:t>Bakterije kuge bolhi zablokirajo pot do želodca zato ta postane zelo lačna,</a:t>
            </a:r>
          </a:p>
          <a:p>
            <a:r>
              <a:rPr lang="sl-SI" altLang="sl-SI" sz="2000">
                <a:solidFill>
                  <a:schemeClr val="bg1"/>
                </a:solidFill>
                <a:latin typeface="Times New Roman" panose="02020603050405020304" pitchFamily="18" charset="0"/>
              </a:rPr>
              <a:t>napad človeka na katerega prenese kugo, </a:t>
            </a:r>
          </a:p>
          <a:p>
            <a:r>
              <a:rPr lang="sl-SI" altLang="sl-SI" sz="2000">
                <a:solidFill>
                  <a:schemeClr val="bg1"/>
                </a:solidFill>
                <a:latin typeface="Times New Roman" panose="02020603050405020304" pitchFamily="18" charset="0"/>
              </a:rPr>
              <a:t>bolha nato umre od izstradanosti,</a:t>
            </a:r>
          </a:p>
          <a:p>
            <a:r>
              <a:rPr lang="sl-SI" altLang="sl-SI" sz="2000">
                <a:solidFill>
                  <a:schemeClr val="bg1"/>
                </a:solidFill>
                <a:latin typeface="Times New Roman" panose="02020603050405020304" pitchFamily="18" charset="0"/>
              </a:rPr>
              <a:t>človek je lahko bakterijo kuge prenesel naprej na drugega ćloveka s krvjo, slino, z kašljanjem, z vdihom bakterij v zraku,</a:t>
            </a:r>
          </a:p>
          <a:p>
            <a:r>
              <a:rPr lang="sl-SI" altLang="sl-SI" sz="2000">
                <a:solidFill>
                  <a:schemeClr val="bg1"/>
                </a:solidFill>
                <a:latin typeface="Times New Roman" panose="02020603050405020304" pitchFamily="18" charset="0"/>
              </a:rPr>
              <a:t>te se potem naselijo v grlu ali pljučih.</a:t>
            </a:r>
          </a:p>
        </p:txBody>
      </p:sp>
      <p:pic>
        <p:nvPicPr>
          <p:cNvPr id="10244" name="Picture 4" descr="Yersinia_pestis_fluorescent">
            <a:extLst>
              <a:ext uri="{FF2B5EF4-FFF2-40B4-BE49-F238E27FC236}">
                <a16:creationId xmlns:a16="http://schemas.microsoft.com/office/drawing/2014/main" id="{80484B14-C4D0-4244-9158-4A2B92793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3357563"/>
            <a:ext cx="3340100" cy="3305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fade">
                                      <p:cBhvr>
                                        <p:cTn id="15" dur="1000"/>
                                        <p:tgtEl>
                                          <p:spTgt spid="10244"/>
                                        </p:tgtEl>
                                      </p:cBhvr>
                                    </p:animEffect>
                                    <p:anim calcmode="lin" valueType="num">
                                      <p:cBhvr>
                                        <p:cTn id="16" dur="1000" fill="hold"/>
                                        <p:tgtEl>
                                          <p:spTgt spid="10244"/>
                                        </p:tgtEl>
                                        <p:attrNameLst>
                                          <p:attrName>ppt_x</p:attrName>
                                        </p:attrNameLst>
                                      </p:cBhvr>
                                      <p:tavLst>
                                        <p:tav tm="0">
                                          <p:val>
                                            <p:strVal val="#ppt_x"/>
                                          </p:val>
                                        </p:tav>
                                        <p:tav tm="100000">
                                          <p:val>
                                            <p:strVal val="#ppt_x"/>
                                          </p:val>
                                        </p:tav>
                                      </p:tavLst>
                                    </p:anim>
                                    <p:anim calcmode="lin" valueType="num">
                                      <p:cBhvr>
                                        <p:cTn id="17" dur="900" decel="100000" fill="hold"/>
                                        <p:tgtEl>
                                          <p:spTgt spid="1024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244"/>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10243">
                                            <p:txEl>
                                              <p:pRg st="0" end="0"/>
                                            </p:txEl>
                                          </p:spTgt>
                                        </p:tgtEl>
                                        <p:attrNameLst>
                                          <p:attrName>style.visibility</p:attrName>
                                        </p:attrNameLst>
                                      </p:cBhvr>
                                      <p:to>
                                        <p:strVal val="visible"/>
                                      </p:to>
                                    </p:set>
                                    <p:animEffect transition="in" filter="fade">
                                      <p:cBhvr>
                                        <p:cTn id="23" dur="1000"/>
                                        <p:tgtEl>
                                          <p:spTgt spid="10243">
                                            <p:txEl>
                                              <p:pRg st="0" end="0"/>
                                            </p:txEl>
                                          </p:spTgt>
                                        </p:tgtEl>
                                      </p:cBhvr>
                                    </p:animEffect>
                                    <p:anim calcmode="lin" valueType="num">
                                      <p:cBhvr>
                                        <p:cTn id="24"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7" presetClass="entr" presetSubtype="0" fill="hold" nodeType="clickEffect">
                                  <p:stCondLst>
                                    <p:cond delay="0"/>
                                  </p:stCondLst>
                                  <p:childTnLst>
                                    <p:set>
                                      <p:cBhvr>
                                        <p:cTn id="29" dur="1" fill="hold">
                                          <p:stCondLst>
                                            <p:cond delay="0"/>
                                          </p:stCondLst>
                                        </p:cTn>
                                        <p:tgtEl>
                                          <p:spTgt spid="10243">
                                            <p:txEl>
                                              <p:pRg st="1" end="1"/>
                                            </p:txEl>
                                          </p:spTgt>
                                        </p:tgtEl>
                                        <p:attrNameLst>
                                          <p:attrName>style.visibility</p:attrName>
                                        </p:attrNameLst>
                                      </p:cBhvr>
                                      <p:to>
                                        <p:strVal val="visible"/>
                                      </p:to>
                                    </p:set>
                                    <p:animEffect transition="in" filter="fade">
                                      <p:cBhvr>
                                        <p:cTn id="30" dur="1000"/>
                                        <p:tgtEl>
                                          <p:spTgt spid="10243">
                                            <p:txEl>
                                              <p:pRg st="1" end="1"/>
                                            </p:txEl>
                                          </p:spTgt>
                                        </p:tgtEl>
                                      </p:cBhvr>
                                    </p:animEffect>
                                    <p:anim calcmode="lin" valueType="num">
                                      <p:cBhvr>
                                        <p:cTn id="31"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7" presetClass="entr" presetSubtype="0" fill="hold" nodeType="clickEffect">
                                  <p:stCondLst>
                                    <p:cond delay="0"/>
                                  </p:stCondLst>
                                  <p:childTnLst>
                                    <p:set>
                                      <p:cBhvr>
                                        <p:cTn id="36" dur="1" fill="hold">
                                          <p:stCondLst>
                                            <p:cond delay="0"/>
                                          </p:stCondLst>
                                        </p:cTn>
                                        <p:tgtEl>
                                          <p:spTgt spid="10243">
                                            <p:txEl>
                                              <p:pRg st="2" end="2"/>
                                            </p:txEl>
                                          </p:spTgt>
                                        </p:tgtEl>
                                        <p:attrNameLst>
                                          <p:attrName>style.visibility</p:attrName>
                                        </p:attrNameLst>
                                      </p:cBhvr>
                                      <p:to>
                                        <p:strVal val="visible"/>
                                      </p:to>
                                    </p:set>
                                    <p:animEffect transition="in" filter="fade">
                                      <p:cBhvr>
                                        <p:cTn id="37" dur="1000"/>
                                        <p:tgtEl>
                                          <p:spTgt spid="10243">
                                            <p:txEl>
                                              <p:pRg st="2" end="2"/>
                                            </p:txEl>
                                          </p:spTgt>
                                        </p:tgtEl>
                                      </p:cBhvr>
                                    </p:animEffect>
                                    <p:anim calcmode="lin" valueType="num">
                                      <p:cBhvr>
                                        <p:cTn id="38"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7" presetClass="entr" presetSubtype="0" fill="hold" nodeType="clickEffect">
                                  <p:stCondLst>
                                    <p:cond delay="0"/>
                                  </p:stCondLst>
                                  <p:childTnLst>
                                    <p:set>
                                      <p:cBhvr>
                                        <p:cTn id="43" dur="1" fill="hold">
                                          <p:stCondLst>
                                            <p:cond delay="0"/>
                                          </p:stCondLst>
                                        </p:cTn>
                                        <p:tgtEl>
                                          <p:spTgt spid="10243">
                                            <p:txEl>
                                              <p:pRg st="3" end="3"/>
                                            </p:txEl>
                                          </p:spTgt>
                                        </p:tgtEl>
                                        <p:attrNameLst>
                                          <p:attrName>style.visibility</p:attrName>
                                        </p:attrNameLst>
                                      </p:cBhvr>
                                      <p:to>
                                        <p:strVal val="visible"/>
                                      </p:to>
                                    </p:set>
                                    <p:animEffect transition="in" filter="fade">
                                      <p:cBhvr>
                                        <p:cTn id="44" dur="1000"/>
                                        <p:tgtEl>
                                          <p:spTgt spid="10243">
                                            <p:txEl>
                                              <p:pRg st="3" end="3"/>
                                            </p:txEl>
                                          </p:spTgt>
                                        </p:tgtEl>
                                      </p:cBhvr>
                                    </p:animEffect>
                                    <p:anim calcmode="lin" valueType="num">
                                      <p:cBhvr>
                                        <p:cTn id="45"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7" presetClass="entr" presetSubtype="0" fill="hold" nodeType="clickEffect">
                                  <p:stCondLst>
                                    <p:cond delay="0"/>
                                  </p:stCondLst>
                                  <p:childTnLst>
                                    <p:set>
                                      <p:cBhvr>
                                        <p:cTn id="50" dur="1" fill="hold">
                                          <p:stCondLst>
                                            <p:cond delay="0"/>
                                          </p:stCondLst>
                                        </p:cTn>
                                        <p:tgtEl>
                                          <p:spTgt spid="10243">
                                            <p:txEl>
                                              <p:pRg st="4" end="4"/>
                                            </p:txEl>
                                          </p:spTgt>
                                        </p:tgtEl>
                                        <p:attrNameLst>
                                          <p:attrName>style.visibility</p:attrName>
                                        </p:attrNameLst>
                                      </p:cBhvr>
                                      <p:to>
                                        <p:strVal val="visible"/>
                                      </p:to>
                                    </p:set>
                                    <p:animEffect transition="in" filter="fade">
                                      <p:cBhvr>
                                        <p:cTn id="51" dur="1000"/>
                                        <p:tgtEl>
                                          <p:spTgt spid="10243">
                                            <p:txEl>
                                              <p:pRg st="4" end="4"/>
                                            </p:txEl>
                                          </p:spTgt>
                                        </p:tgtEl>
                                      </p:cBhvr>
                                    </p:animEffect>
                                    <p:anim calcmode="lin" valueType="num">
                                      <p:cBhvr>
                                        <p:cTn id="52"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8565052-A1B2-45ED-BD7F-6A3FD7DE6659}"/>
              </a:ext>
            </a:extLst>
          </p:cNvPr>
          <p:cNvSpPr>
            <a:spLocks noGrp="1" noChangeArrowheads="1"/>
          </p:cNvSpPr>
          <p:nvPr>
            <p:ph type="title"/>
          </p:nvPr>
        </p:nvSpPr>
        <p:spPr/>
        <p:txBody>
          <a:bodyPr/>
          <a:lstStyle/>
          <a:p>
            <a:r>
              <a:rPr lang="sl-SI" altLang="sl-SI">
                <a:latin typeface="Times New Roman" panose="02020603050405020304" pitchFamily="18" charset="0"/>
              </a:rPr>
              <a:t>OBLIKE KUGE</a:t>
            </a:r>
          </a:p>
        </p:txBody>
      </p:sp>
      <p:sp>
        <p:nvSpPr>
          <p:cNvPr id="11267" name="Rectangle 3">
            <a:extLst>
              <a:ext uri="{FF2B5EF4-FFF2-40B4-BE49-F238E27FC236}">
                <a16:creationId xmlns:a16="http://schemas.microsoft.com/office/drawing/2014/main" id="{157A7AA1-480C-439C-9931-36DA78BCD53A}"/>
              </a:ext>
            </a:extLst>
          </p:cNvPr>
          <p:cNvSpPr>
            <a:spLocks noGrp="1" noChangeArrowheads="1"/>
          </p:cNvSpPr>
          <p:nvPr>
            <p:ph type="body" idx="1"/>
          </p:nvPr>
        </p:nvSpPr>
        <p:spPr>
          <a:xfrm>
            <a:off x="250825" y="1628775"/>
            <a:ext cx="5338763" cy="4525963"/>
          </a:xfrm>
        </p:spPr>
        <p:txBody>
          <a:bodyPr/>
          <a:lstStyle/>
          <a:p>
            <a:pPr>
              <a:lnSpc>
                <a:spcPct val="90000"/>
              </a:lnSpc>
            </a:pPr>
            <a:r>
              <a:rPr lang="it-IT" altLang="sl-SI" sz="2000" b="1">
                <a:latin typeface="Times New Roman" panose="02020603050405020304" pitchFamily="18" charset="0"/>
              </a:rPr>
              <a:t>Bubonic kuga</a:t>
            </a:r>
            <a:r>
              <a:rPr lang="sl-SI" altLang="sl-SI" sz="2000" b="1">
                <a:latin typeface="Times New Roman" panose="02020603050405020304" pitchFamily="18" charset="0"/>
              </a:rPr>
              <a:t>:</a:t>
            </a:r>
          </a:p>
          <a:p>
            <a:pPr lvl="1">
              <a:lnSpc>
                <a:spcPct val="90000"/>
              </a:lnSpc>
              <a:buFontTx/>
              <a:buNone/>
            </a:pPr>
            <a:r>
              <a:rPr lang="sl-SI" altLang="sl-SI" sz="2000">
                <a:latin typeface="Times New Roman" panose="02020603050405020304" pitchFamily="18" charset="0"/>
              </a:rPr>
              <a:t>Napade bezgavke, ki posledično zatečejo.</a:t>
            </a:r>
          </a:p>
          <a:p>
            <a:pPr lvl="1">
              <a:lnSpc>
                <a:spcPct val="90000"/>
              </a:lnSpc>
              <a:buFontTx/>
              <a:buNone/>
            </a:pPr>
            <a:r>
              <a:rPr lang="sl-SI" altLang="sl-SI" sz="2000">
                <a:latin typeface="Times New Roman" panose="02020603050405020304" pitchFamily="18" charset="0"/>
              </a:rPr>
              <a:t>Lise okoli vratu, pazdih in dimelj. Z 30-35%</a:t>
            </a:r>
          </a:p>
          <a:p>
            <a:pPr lvl="1">
              <a:lnSpc>
                <a:spcPct val="90000"/>
              </a:lnSpc>
              <a:buFontTx/>
              <a:buNone/>
            </a:pPr>
            <a:r>
              <a:rPr lang="sl-SI" altLang="sl-SI" sz="2000">
                <a:latin typeface="Times New Roman" panose="02020603050405020304" pitchFamily="18" charset="0"/>
              </a:rPr>
              <a:t>Smrtnostjo je bila najbolj pogosta vrsta kuge.</a:t>
            </a:r>
          </a:p>
          <a:p>
            <a:pPr>
              <a:lnSpc>
                <a:spcPct val="90000"/>
              </a:lnSpc>
            </a:pPr>
            <a:r>
              <a:rPr lang="it-IT" altLang="sl-SI" sz="2000" b="1">
                <a:latin typeface="Times New Roman" panose="02020603050405020304" pitchFamily="18" charset="0"/>
              </a:rPr>
              <a:t>Septicaemi</a:t>
            </a:r>
            <a:r>
              <a:rPr lang="sl-SI" altLang="sl-SI" sz="2000" b="1">
                <a:latin typeface="Times New Roman" panose="02020603050405020304" pitchFamily="18" charset="0"/>
              </a:rPr>
              <a:t>c </a:t>
            </a:r>
            <a:r>
              <a:rPr lang="it-IT" altLang="sl-SI" sz="2000" b="1">
                <a:latin typeface="Times New Roman" panose="02020603050405020304" pitchFamily="18" charset="0"/>
              </a:rPr>
              <a:t>kuga</a:t>
            </a:r>
            <a:r>
              <a:rPr lang="sl-SI" altLang="sl-SI" sz="2000" b="1">
                <a:latin typeface="Times New Roman" panose="02020603050405020304" pitchFamily="18" charset="0"/>
              </a:rPr>
              <a:t>:</a:t>
            </a:r>
          </a:p>
          <a:p>
            <a:pPr lvl="1">
              <a:lnSpc>
                <a:spcPct val="90000"/>
              </a:lnSpc>
              <a:buFontTx/>
              <a:buNone/>
            </a:pPr>
            <a:r>
              <a:rPr lang="sl-SI" altLang="sl-SI" sz="2000">
                <a:latin typeface="Times New Roman" panose="02020603050405020304" pitchFamily="18" charset="0"/>
              </a:rPr>
              <a:t>V obliki krvne zastrupitve. 90 – 95 %</a:t>
            </a:r>
          </a:p>
          <a:p>
            <a:pPr lvl="1">
              <a:lnSpc>
                <a:spcPct val="90000"/>
              </a:lnSpc>
              <a:buFontTx/>
              <a:buNone/>
            </a:pPr>
            <a:r>
              <a:rPr lang="sl-SI" altLang="sl-SI" sz="2000">
                <a:latin typeface="Times New Roman" panose="02020603050405020304" pitchFamily="18" charset="0"/>
              </a:rPr>
              <a:t>smrtnost.</a:t>
            </a:r>
          </a:p>
          <a:p>
            <a:pPr>
              <a:lnSpc>
                <a:spcPct val="90000"/>
              </a:lnSpc>
            </a:pPr>
            <a:r>
              <a:rPr lang="sl-SI" altLang="sl-SI" sz="2000" b="1">
                <a:latin typeface="Times New Roman" panose="02020603050405020304" pitchFamily="18" charset="0"/>
              </a:rPr>
              <a:t>P</a:t>
            </a:r>
            <a:r>
              <a:rPr lang="it-IT" altLang="sl-SI" sz="2000" b="1">
                <a:latin typeface="Times New Roman" panose="02020603050405020304" pitchFamily="18" charset="0"/>
              </a:rPr>
              <a:t>neumonic kuga</a:t>
            </a:r>
            <a:r>
              <a:rPr lang="sl-SI" altLang="sl-SI" sz="2000" b="1">
                <a:latin typeface="Times New Roman" panose="02020603050405020304" pitchFamily="18" charset="0"/>
              </a:rPr>
              <a:t>:</a:t>
            </a:r>
          </a:p>
          <a:p>
            <a:pPr lvl="1">
              <a:lnSpc>
                <a:spcPct val="90000"/>
              </a:lnSpc>
              <a:buFontTx/>
              <a:buNone/>
            </a:pPr>
            <a:r>
              <a:rPr lang="sl-SI" altLang="sl-SI" sz="2000">
                <a:latin typeface="Times New Roman" panose="02020603050405020304" pitchFamily="18" charset="0"/>
              </a:rPr>
              <a:t>Tako imenovana leteča kuga ker napade</a:t>
            </a:r>
          </a:p>
          <a:p>
            <a:pPr lvl="1">
              <a:lnSpc>
                <a:spcPct val="90000"/>
              </a:lnSpc>
              <a:buFontTx/>
              <a:buNone/>
            </a:pPr>
            <a:r>
              <a:rPr lang="sl-SI" altLang="sl-SI" sz="2000">
                <a:latin typeface="Times New Roman" panose="02020603050405020304" pitchFamily="18" charset="0"/>
              </a:rPr>
              <a:t>pljuča pred ostankom telesa je imela smrtnost</a:t>
            </a:r>
          </a:p>
          <a:p>
            <a:pPr lvl="1">
              <a:lnSpc>
                <a:spcPct val="90000"/>
              </a:lnSpc>
              <a:buFontTx/>
              <a:buNone/>
            </a:pPr>
            <a:r>
              <a:rPr lang="sl-SI" altLang="sl-SI" sz="2000">
                <a:latin typeface="Times New Roman" panose="02020603050405020304" pitchFamily="18" charset="0"/>
              </a:rPr>
              <a:t>blizu 1% in je bila najbolj redka vrsta kuge.</a:t>
            </a:r>
          </a:p>
        </p:txBody>
      </p:sp>
      <p:pic>
        <p:nvPicPr>
          <p:cNvPr id="11268" name="Picture 4" descr="medicodeapeste">
            <a:extLst>
              <a:ext uri="{FF2B5EF4-FFF2-40B4-BE49-F238E27FC236}">
                <a16:creationId xmlns:a16="http://schemas.microsoft.com/office/drawing/2014/main" id="{39ACD744-2146-4605-B0DD-18BEE0B02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341438"/>
            <a:ext cx="3314700" cy="4751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fade">
                                      <p:cBhvr>
                                        <p:cTn id="15" dur="1000"/>
                                        <p:tgtEl>
                                          <p:spTgt spid="11267">
                                            <p:txEl>
                                              <p:pRg st="0" end="0"/>
                                            </p:txEl>
                                          </p:spTgt>
                                        </p:tgtEl>
                                      </p:cBhvr>
                                    </p:animEffect>
                                    <p:anim calcmode="lin" valueType="num">
                                      <p:cBhvr>
                                        <p:cTn id="16"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1267">
                                            <p:txEl>
                                              <p:pRg st="0" end="0"/>
                                            </p:txEl>
                                          </p:spTgt>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1267">
                                            <p:txEl>
                                              <p:pRg st="1" end="1"/>
                                            </p:txEl>
                                          </p:spTgt>
                                        </p:tgtEl>
                                        <p:attrNameLst>
                                          <p:attrName>style.visibility</p:attrName>
                                        </p:attrNameLst>
                                      </p:cBhvr>
                                      <p:to>
                                        <p:strVal val="visible"/>
                                      </p:to>
                                    </p:set>
                                    <p:animEffect transition="in" filter="fade">
                                      <p:cBhvr>
                                        <p:cTn id="20" dur="1000"/>
                                        <p:tgtEl>
                                          <p:spTgt spid="11267">
                                            <p:txEl>
                                              <p:pRg st="1" end="1"/>
                                            </p:txEl>
                                          </p:spTgt>
                                        </p:tgtEl>
                                      </p:cBhvr>
                                    </p:animEffect>
                                    <p:anim calcmode="lin" valueType="num">
                                      <p:cBhvr>
                                        <p:cTn id="21"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1267">
                                            <p:txEl>
                                              <p:pRg st="1" end="1"/>
                                            </p:txEl>
                                          </p:spTgt>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11267">
                                            <p:txEl>
                                              <p:pRg st="2" end="2"/>
                                            </p:txEl>
                                          </p:spTgt>
                                        </p:tgtEl>
                                        <p:attrNameLst>
                                          <p:attrName>style.visibility</p:attrName>
                                        </p:attrNameLst>
                                      </p:cBhvr>
                                      <p:to>
                                        <p:strVal val="visible"/>
                                      </p:to>
                                    </p:set>
                                    <p:animEffect transition="in" filter="fade">
                                      <p:cBhvr>
                                        <p:cTn id="25" dur="1000"/>
                                        <p:tgtEl>
                                          <p:spTgt spid="11267">
                                            <p:txEl>
                                              <p:pRg st="2" end="2"/>
                                            </p:txEl>
                                          </p:spTgt>
                                        </p:tgtEl>
                                      </p:cBhvr>
                                    </p:animEffect>
                                    <p:anim calcmode="lin" valueType="num">
                                      <p:cBhvr>
                                        <p:cTn id="26"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1267">
                                            <p:txEl>
                                              <p:pRg st="2" end="2"/>
                                            </p:txEl>
                                          </p:spTgt>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11267">
                                            <p:txEl>
                                              <p:pRg st="3" end="3"/>
                                            </p:txEl>
                                          </p:spTgt>
                                        </p:tgtEl>
                                        <p:attrNameLst>
                                          <p:attrName>style.visibility</p:attrName>
                                        </p:attrNameLst>
                                      </p:cBhvr>
                                      <p:to>
                                        <p:strVal val="visible"/>
                                      </p:to>
                                    </p:set>
                                    <p:animEffect transition="in" filter="fade">
                                      <p:cBhvr>
                                        <p:cTn id="30" dur="1000"/>
                                        <p:tgtEl>
                                          <p:spTgt spid="11267">
                                            <p:txEl>
                                              <p:pRg st="3" end="3"/>
                                            </p:txEl>
                                          </p:spTgt>
                                        </p:tgtEl>
                                      </p:cBhvr>
                                    </p:animEffect>
                                    <p:anim calcmode="lin" valueType="num">
                                      <p:cBhvr>
                                        <p:cTn id="31"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7" presetClass="entr" presetSubtype="0" fill="hold" nodeType="clickEffect">
                                  <p:stCondLst>
                                    <p:cond delay="0"/>
                                  </p:stCondLst>
                                  <p:childTnLst>
                                    <p:set>
                                      <p:cBhvr>
                                        <p:cTn id="36" dur="1" fill="hold">
                                          <p:stCondLst>
                                            <p:cond delay="0"/>
                                          </p:stCondLst>
                                        </p:cTn>
                                        <p:tgtEl>
                                          <p:spTgt spid="11267">
                                            <p:txEl>
                                              <p:pRg st="4" end="4"/>
                                            </p:txEl>
                                          </p:spTgt>
                                        </p:tgtEl>
                                        <p:attrNameLst>
                                          <p:attrName>style.visibility</p:attrName>
                                        </p:attrNameLst>
                                      </p:cBhvr>
                                      <p:to>
                                        <p:strVal val="visible"/>
                                      </p:to>
                                    </p:set>
                                    <p:animEffect transition="in" filter="fade">
                                      <p:cBhvr>
                                        <p:cTn id="37" dur="1000"/>
                                        <p:tgtEl>
                                          <p:spTgt spid="11267">
                                            <p:txEl>
                                              <p:pRg st="4" end="4"/>
                                            </p:txEl>
                                          </p:spTgt>
                                        </p:tgtEl>
                                      </p:cBhvr>
                                    </p:animEffect>
                                    <p:anim calcmode="lin" valueType="num">
                                      <p:cBhvr>
                                        <p:cTn id="38"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1267">
                                            <p:txEl>
                                              <p:pRg st="4" end="4"/>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1267">
                                            <p:txEl>
                                              <p:pRg st="5" end="5"/>
                                            </p:txEl>
                                          </p:spTgt>
                                        </p:tgtEl>
                                        <p:attrNameLst>
                                          <p:attrName>style.visibility</p:attrName>
                                        </p:attrNameLst>
                                      </p:cBhvr>
                                      <p:to>
                                        <p:strVal val="visible"/>
                                      </p:to>
                                    </p:set>
                                    <p:animEffect transition="in" filter="fade">
                                      <p:cBhvr>
                                        <p:cTn id="42" dur="1000"/>
                                        <p:tgtEl>
                                          <p:spTgt spid="11267">
                                            <p:txEl>
                                              <p:pRg st="5" end="5"/>
                                            </p:txEl>
                                          </p:spTgt>
                                        </p:tgtEl>
                                      </p:cBhvr>
                                    </p:animEffect>
                                    <p:anim calcmode="lin" valueType="num">
                                      <p:cBhvr>
                                        <p:cTn id="43"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267">
                                            <p:txEl>
                                              <p:pRg st="5" end="5"/>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1267">
                                            <p:txEl>
                                              <p:pRg st="6" end="6"/>
                                            </p:txEl>
                                          </p:spTgt>
                                        </p:tgtEl>
                                        <p:attrNameLst>
                                          <p:attrName>style.visibility</p:attrName>
                                        </p:attrNameLst>
                                      </p:cBhvr>
                                      <p:to>
                                        <p:strVal val="visible"/>
                                      </p:to>
                                    </p:set>
                                    <p:animEffect transition="in" filter="fade">
                                      <p:cBhvr>
                                        <p:cTn id="47" dur="1000"/>
                                        <p:tgtEl>
                                          <p:spTgt spid="11267">
                                            <p:txEl>
                                              <p:pRg st="6" end="6"/>
                                            </p:txEl>
                                          </p:spTgt>
                                        </p:tgtEl>
                                      </p:cBhvr>
                                    </p:animEffect>
                                    <p:anim calcmode="lin" valueType="num">
                                      <p:cBhvr>
                                        <p:cTn id="48"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7" presetClass="entr" presetSubtype="0" fill="hold" nodeType="clickEffect">
                                  <p:stCondLst>
                                    <p:cond delay="0"/>
                                  </p:stCondLst>
                                  <p:childTnLst>
                                    <p:set>
                                      <p:cBhvr>
                                        <p:cTn id="53" dur="1" fill="hold">
                                          <p:stCondLst>
                                            <p:cond delay="0"/>
                                          </p:stCondLst>
                                        </p:cTn>
                                        <p:tgtEl>
                                          <p:spTgt spid="11267">
                                            <p:txEl>
                                              <p:pRg st="7" end="7"/>
                                            </p:txEl>
                                          </p:spTgt>
                                        </p:tgtEl>
                                        <p:attrNameLst>
                                          <p:attrName>style.visibility</p:attrName>
                                        </p:attrNameLst>
                                      </p:cBhvr>
                                      <p:to>
                                        <p:strVal val="visible"/>
                                      </p:to>
                                    </p:set>
                                    <p:animEffect transition="in" filter="fade">
                                      <p:cBhvr>
                                        <p:cTn id="54" dur="1000"/>
                                        <p:tgtEl>
                                          <p:spTgt spid="11267">
                                            <p:txEl>
                                              <p:pRg st="7" end="7"/>
                                            </p:txEl>
                                          </p:spTgt>
                                        </p:tgtEl>
                                      </p:cBhvr>
                                    </p:animEffect>
                                    <p:anim calcmode="lin" valueType="num">
                                      <p:cBhvr>
                                        <p:cTn id="55" dur="10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11267">
                                            <p:txEl>
                                              <p:pRg st="7" end="7"/>
                                            </p:txEl>
                                          </p:spTgt>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1267">
                                            <p:txEl>
                                              <p:pRg st="8" end="8"/>
                                            </p:txEl>
                                          </p:spTgt>
                                        </p:tgtEl>
                                        <p:attrNameLst>
                                          <p:attrName>style.visibility</p:attrName>
                                        </p:attrNameLst>
                                      </p:cBhvr>
                                      <p:to>
                                        <p:strVal val="visible"/>
                                      </p:to>
                                    </p:set>
                                    <p:animEffect transition="in" filter="fade">
                                      <p:cBhvr>
                                        <p:cTn id="59" dur="1000"/>
                                        <p:tgtEl>
                                          <p:spTgt spid="11267">
                                            <p:txEl>
                                              <p:pRg st="8" end="8"/>
                                            </p:txEl>
                                          </p:spTgt>
                                        </p:tgtEl>
                                      </p:cBhvr>
                                    </p:animEffect>
                                    <p:anim calcmode="lin" valueType="num">
                                      <p:cBhvr>
                                        <p:cTn id="60" dur="10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11267">
                                            <p:txEl>
                                              <p:pRg st="8" end="8"/>
                                            </p:txEl>
                                          </p:spTgt>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11267">
                                            <p:txEl>
                                              <p:pRg st="9" end="9"/>
                                            </p:txEl>
                                          </p:spTgt>
                                        </p:tgtEl>
                                        <p:attrNameLst>
                                          <p:attrName>style.visibility</p:attrName>
                                        </p:attrNameLst>
                                      </p:cBhvr>
                                      <p:to>
                                        <p:strVal val="visible"/>
                                      </p:to>
                                    </p:set>
                                    <p:animEffect transition="in" filter="fade">
                                      <p:cBhvr>
                                        <p:cTn id="64" dur="1000"/>
                                        <p:tgtEl>
                                          <p:spTgt spid="11267">
                                            <p:txEl>
                                              <p:pRg st="9" end="9"/>
                                            </p:txEl>
                                          </p:spTgt>
                                        </p:tgtEl>
                                      </p:cBhvr>
                                    </p:animEffect>
                                    <p:anim calcmode="lin" valueType="num">
                                      <p:cBhvr>
                                        <p:cTn id="65" dur="10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11267">
                                            <p:txEl>
                                              <p:pRg st="9" end="9"/>
                                            </p:txEl>
                                          </p:spTgt>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11267">
                                            <p:txEl>
                                              <p:pRg st="10" end="10"/>
                                            </p:txEl>
                                          </p:spTgt>
                                        </p:tgtEl>
                                        <p:attrNameLst>
                                          <p:attrName>style.visibility</p:attrName>
                                        </p:attrNameLst>
                                      </p:cBhvr>
                                      <p:to>
                                        <p:strVal val="visible"/>
                                      </p:to>
                                    </p:set>
                                    <p:animEffect transition="in" filter="fade">
                                      <p:cBhvr>
                                        <p:cTn id="69" dur="1000"/>
                                        <p:tgtEl>
                                          <p:spTgt spid="11267">
                                            <p:txEl>
                                              <p:pRg st="10" end="10"/>
                                            </p:txEl>
                                          </p:spTgt>
                                        </p:tgtEl>
                                      </p:cBhvr>
                                    </p:animEffect>
                                    <p:anim calcmode="lin" valueType="num">
                                      <p:cBhvr>
                                        <p:cTn id="70" dur="1000" fill="hold"/>
                                        <p:tgtEl>
                                          <p:spTgt spid="11267">
                                            <p:txEl>
                                              <p:pRg st="10" end="10"/>
                                            </p:txEl>
                                          </p:spTgt>
                                        </p:tgtEl>
                                        <p:attrNameLst>
                                          <p:attrName>ppt_x</p:attrName>
                                        </p:attrNameLst>
                                      </p:cBhvr>
                                      <p:tavLst>
                                        <p:tav tm="0">
                                          <p:val>
                                            <p:strVal val="#ppt_x"/>
                                          </p:val>
                                        </p:tav>
                                        <p:tav tm="100000">
                                          <p:val>
                                            <p:strVal val="#ppt_x"/>
                                          </p:val>
                                        </p:tav>
                                      </p:tavLst>
                                    </p:anim>
                                    <p:anim calcmode="lin" valueType="num">
                                      <p:cBhvr>
                                        <p:cTn id="71" dur="1000" fill="hold"/>
                                        <p:tgtEl>
                                          <p:spTgt spid="1126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37" presetClass="entr" presetSubtype="0" fill="hold" nodeType="clickEffect">
                                  <p:stCondLst>
                                    <p:cond delay="0"/>
                                  </p:stCondLst>
                                  <p:childTnLst>
                                    <p:set>
                                      <p:cBhvr>
                                        <p:cTn id="75" dur="1" fill="hold">
                                          <p:stCondLst>
                                            <p:cond delay="0"/>
                                          </p:stCondLst>
                                        </p:cTn>
                                        <p:tgtEl>
                                          <p:spTgt spid="11268"/>
                                        </p:tgtEl>
                                        <p:attrNameLst>
                                          <p:attrName>style.visibility</p:attrName>
                                        </p:attrNameLst>
                                      </p:cBhvr>
                                      <p:to>
                                        <p:strVal val="visible"/>
                                      </p:to>
                                    </p:set>
                                    <p:animEffect transition="in" filter="fade">
                                      <p:cBhvr>
                                        <p:cTn id="76" dur="1000"/>
                                        <p:tgtEl>
                                          <p:spTgt spid="11268"/>
                                        </p:tgtEl>
                                      </p:cBhvr>
                                    </p:animEffect>
                                    <p:anim calcmode="lin" valueType="num">
                                      <p:cBhvr>
                                        <p:cTn id="77" dur="1000" fill="hold"/>
                                        <p:tgtEl>
                                          <p:spTgt spid="11268"/>
                                        </p:tgtEl>
                                        <p:attrNameLst>
                                          <p:attrName>ppt_x</p:attrName>
                                        </p:attrNameLst>
                                      </p:cBhvr>
                                      <p:tavLst>
                                        <p:tav tm="0">
                                          <p:val>
                                            <p:strVal val="#ppt_x"/>
                                          </p:val>
                                        </p:tav>
                                        <p:tav tm="100000">
                                          <p:val>
                                            <p:strVal val="#ppt_x"/>
                                          </p:val>
                                        </p:tav>
                                      </p:tavLst>
                                    </p:anim>
                                    <p:anim calcmode="lin" valueType="num">
                                      <p:cBhvr>
                                        <p:cTn id="78" dur="900" decel="100000" fill="hold"/>
                                        <p:tgtEl>
                                          <p:spTgt spid="1126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126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BCBCB"/>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9B8C608-F687-47D4-8262-43D0A2B7C08C}"/>
              </a:ext>
            </a:extLst>
          </p:cNvPr>
          <p:cNvSpPr>
            <a:spLocks noGrp="1" noChangeArrowheads="1"/>
          </p:cNvSpPr>
          <p:nvPr>
            <p:ph type="title"/>
          </p:nvPr>
        </p:nvSpPr>
        <p:spPr/>
        <p:txBody>
          <a:bodyPr/>
          <a:lstStyle/>
          <a:p>
            <a:r>
              <a:rPr lang="sl-SI" altLang="sl-SI">
                <a:latin typeface="Times New Roman" panose="02020603050405020304" pitchFamily="18" charset="0"/>
              </a:rPr>
              <a:t>BOLEZENSKI ZNAKI</a:t>
            </a:r>
          </a:p>
        </p:txBody>
      </p:sp>
      <p:sp>
        <p:nvSpPr>
          <p:cNvPr id="12291" name="Rectangle 3">
            <a:extLst>
              <a:ext uri="{FF2B5EF4-FFF2-40B4-BE49-F238E27FC236}">
                <a16:creationId xmlns:a16="http://schemas.microsoft.com/office/drawing/2014/main" id="{FE9D3962-AF03-4183-A11F-F2E80A735B37}"/>
              </a:ext>
            </a:extLst>
          </p:cNvPr>
          <p:cNvSpPr>
            <a:spLocks noGrp="1" noChangeArrowheads="1"/>
          </p:cNvSpPr>
          <p:nvPr>
            <p:ph type="body" idx="1"/>
          </p:nvPr>
        </p:nvSpPr>
        <p:spPr>
          <a:xfrm>
            <a:off x="468313" y="1341438"/>
            <a:ext cx="8229600" cy="4525962"/>
          </a:xfrm>
        </p:spPr>
        <p:txBody>
          <a:bodyPr/>
          <a:lstStyle/>
          <a:p>
            <a:pPr algn="ctr">
              <a:buFontTx/>
              <a:buNone/>
            </a:pPr>
            <a:r>
              <a:rPr lang="sl-SI" altLang="sl-SI" sz="2400">
                <a:latin typeface="Times New Roman" panose="02020603050405020304" pitchFamily="18" charset="0"/>
              </a:rPr>
              <a:t>V</a:t>
            </a:r>
            <a:r>
              <a:rPr lang="it-IT" altLang="sl-SI" sz="2400">
                <a:latin typeface="Times New Roman" panose="02020603050405020304" pitchFamily="18" charset="0"/>
              </a:rPr>
              <a:t>ročina od</a:t>
            </a:r>
            <a:r>
              <a:rPr lang="sl-SI" altLang="sl-SI" sz="2400">
                <a:latin typeface="Times New Roman" panose="02020603050405020304" pitchFamily="18" charset="0"/>
              </a:rPr>
              <a:t> </a:t>
            </a:r>
            <a:r>
              <a:rPr lang="it-IT" altLang="sl-SI" sz="2400">
                <a:latin typeface="Times New Roman" panose="02020603050405020304" pitchFamily="18" charset="0"/>
              </a:rPr>
              <a:t>38 - 41 °C, glavoboli, boleči sklepi, slabost in</a:t>
            </a:r>
            <a:endParaRPr lang="sl-SI" altLang="sl-SI" sz="2400">
              <a:latin typeface="Times New Roman" panose="02020603050405020304" pitchFamily="18" charset="0"/>
            </a:endParaRPr>
          </a:p>
          <a:p>
            <a:pPr algn="ctr">
              <a:buFontTx/>
              <a:buNone/>
            </a:pPr>
            <a:r>
              <a:rPr lang="it-IT" altLang="sl-SI" sz="2400">
                <a:latin typeface="Times New Roman" panose="02020603050405020304" pitchFamily="18" charset="0"/>
              </a:rPr>
              <a:t>bruhanje</a:t>
            </a:r>
            <a:r>
              <a:rPr lang="sl-SI" altLang="sl-SI" sz="2400">
                <a:latin typeface="Times New Roman" panose="02020603050405020304" pitchFamily="18" charset="0"/>
              </a:rPr>
              <a:t>, </a:t>
            </a:r>
            <a:r>
              <a:rPr lang="it-IT" altLang="sl-SI" sz="2400">
                <a:latin typeface="Times New Roman" panose="02020603050405020304" pitchFamily="18" charset="0"/>
              </a:rPr>
              <a:t>univerzalen občutek nelagodj</a:t>
            </a:r>
            <a:r>
              <a:rPr lang="sl-SI" altLang="sl-SI" sz="2400">
                <a:latin typeface="Times New Roman" panose="02020603050405020304" pitchFamily="18" charset="0"/>
              </a:rPr>
              <a:t>a,</a:t>
            </a:r>
            <a:r>
              <a:rPr lang="it-IT" altLang="sl-SI" sz="2400">
                <a:latin typeface="Times New Roman" panose="02020603050405020304" pitchFamily="18" charset="0"/>
              </a:rPr>
              <a:t> sluzast pljunek</a:t>
            </a:r>
            <a:endParaRPr lang="sl-SI" altLang="sl-SI" sz="2400">
              <a:latin typeface="Times New Roman" panose="02020603050405020304" pitchFamily="18" charset="0"/>
            </a:endParaRPr>
          </a:p>
          <a:p>
            <a:pPr algn="ctr">
              <a:buFontTx/>
              <a:buNone/>
            </a:pPr>
            <a:r>
              <a:rPr lang="sl-SI" altLang="sl-SI" sz="2400">
                <a:latin typeface="Times New Roman" panose="02020603050405020304" pitchFamily="18" charset="0"/>
              </a:rPr>
              <a:t>mešan s krvjo, kasneje je oboleli pljuval le še kri, lupljenje</a:t>
            </a:r>
          </a:p>
          <a:p>
            <a:pPr algn="ctr">
              <a:buFontTx/>
              <a:buNone/>
            </a:pPr>
            <a:r>
              <a:rPr lang="sl-SI" altLang="sl-SI" sz="2400">
                <a:latin typeface="Times New Roman" panose="02020603050405020304" pitchFamily="18" charset="0"/>
              </a:rPr>
              <a:t>kože, boleče bule, nabiranje vode, vijolično obarvana koža</a:t>
            </a:r>
          </a:p>
          <a:p>
            <a:pPr algn="ctr">
              <a:buFontTx/>
              <a:buNone/>
            </a:pPr>
            <a:r>
              <a:rPr lang="sl-SI" altLang="sl-SI" sz="2400">
                <a:latin typeface="Times New Roman" panose="02020603050405020304" pitchFamily="18" charset="0"/>
              </a:rPr>
              <a:t>in odmiranje.</a:t>
            </a:r>
          </a:p>
        </p:txBody>
      </p:sp>
      <p:pic>
        <p:nvPicPr>
          <p:cNvPr id="12294" name="Picture 6" descr="lsbv_0001_0001_0_img0007">
            <a:extLst>
              <a:ext uri="{FF2B5EF4-FFF2-40B4-BE49-F238E27FC236}">
                <a16:creationId xmlns:a16="http://schemas.microsoft.com/office/drawing/2014/main" id="{B028113D-EF7C-4661-90EE-8082284EE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644900"/>
            <a:ext cx="8137525" cy="321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style.rotation</p:attrName>
                                        </p:attrNameLst>
                                      </p:cBhvr>
                                      <p:tavLst>
                                        <p:tav tm="0">
                                          <p:val>
                                            <p:fltVal val="90"/>
                                          </p:val>
                                        </p:tav>
                                        <p:tav tm="100000">
                                          <p:val>
                                            <p:fltVal val="0"/>
                                          </p:val>
                                        </p:tav>
                                      </p:tavLst>
                                    </p:anim>
                                    <p:animEffect transition="in" filter="fade">
                                      <p:cBhvr>
                                        <p:cTn id="10" dur="1000"/>
                                        <p:tgtEl>
                                          <p:spTgt spid="122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2294"/>
                                        </p:tgtEl>
                                        <p:attrNameLst>
                                          <p:attrName>style.visibility</p:attrName>
                                        </p:attrNameLst>
                                      </p:cBhvr>
                                      <p:to>
                                        <p:strVal val="visible"/>
                                      </p:to>
                                    </p:set>
                                    <p:animEffect transition="in" filter="fade">
                                      <p:cBhvr>
                                        <p:cTn id="15" dur="1000"/>
                                        <p:tgtEl>
                                          <p:spTgt spid="12294"/>
                                        </p:tgtEl>
                                      </p:cBhvr>
                                    </p:animEffect>
                                    <p:anim calcmode="lin" valueType="num">
                                      <p:cBhvr>
                                        <p:cTn id="16" dur="1000" fill="hold"/>
                                        <p:tgtEl>
                                          <p:spTgt spid="12294"/>
                                        </p:tgtEl>
                                        <p:attrNameLst>
                                          <p:attrName>ppt_x</p:attrName>
                                        </p:attrNameLst>
                                      </p:cBhvr>
                                      <p:tavLst>
                                        <p:tav tm="0">
                                          <p:val>
                                            <p:strVal val="#ppt_x"/>
                                          </p:val>
                                        </p:tav>
                                        <p:tav tm="100000">
                                          <p:val>
                                            <p:strVal val="#ppt_x"/>
                                          </p:val>
                                        </p:tav>
                                      </p:tavLst>
                                    </p:anim>
                                    <p:anim calcmode="lin" valueType="num">
                                      <p:cBhvr>
                                        <p:cTn id="17" dur="900" decel="100000" fill="hold"/>
                                        <p:tgtEl>
                                          <p:spTgt spid="1229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294"/>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12291">
                                            <p:txEl>
                                              <p:pRg st="0" end="0"/>
                                            </p:txEl>
                                          </p:spTgt>
                                        </p:tgtEl>
                                        <p:attrNameLst>
                                          <p:attrName>style.visibility</p:attrName>
                                        </p:attrNameLst>
                                      </p:cBhvr>
                                      <p:to>
                                        <p:strVal val="visible"/>
                                      </p:to>
                                    </p:set>
                                    <p:animEffect transition="in" filter="fade">
                                      <p:cBhvr>
                                        <p:cTn id="23" dur="1000"/>
                                        <p:tgtEl>
                                          <p:spTgt spid="12291">
                                            <p:txEl>
                                              <p:pRg st="0" end="0"/>
                                            </p:txEl>
                                          </p:spTgt>
                                        </p:tgtEl>
                                      </p:cBhvr>
                                    </p:animEffect>
                                    <p:anim calcmode="lin" valueType="num">
                                      <p:cBhvr>
                                        <p:cTn id="24"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2291">
                                            <p:txEl>
                                              <p:pRg st="0" end="0"/>
                                            </p:txEl>
                                          </p:spTgt>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2291">
                                            <p:txEl>
                                              <p:pRg st="1" end="1"/>
                                            </p:txEl>
                                          </p:spTgt>
                                        </p:tgtEl>
                                        <p:attrNameLst>
                                          <p:attrName>style.visibility</p:attrName>
                                        </p:attrNameLst>
                                      </p:cBhvr>
                                      <p:to>
                                        <p:strVal val="visible"/>
                                      </p:to>
                                    </p:set>
                                    <p:animEffect transition="in" filter="fade">
                                      <p:cBhvr>
                                        <p:cTn id="28" dur="1000"/>
                                        <p:tgtEl>
                                          <p:spTgt spid="12291">
                                            <p:txEl>
                                              <p:pRg st="1" end="1"/>
                                            </p:txEl>
                                          </p:spTgt>
                                        </p:tgtEl>
                                      </p:cBhvr>
                                    </p:animEffect>
                                    <p:anim calcmode="lin" valueType="num">
                                      <p:cBhvr>
                                        <p:cTn id="29"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2291">
                                            <p:txEl>
                                              <p:pRg st="1" end="1"/>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2291">
                                            <p:txEl>
                                              <p:pRg st="2" end="2"/>
                                            </p:txEl>
                                          </p:spTgt>
                                        </p:tgtEl>
                                        <p:attrNameLst>
                                          <p:attrName>style.visibility</p:attrName>
                                        </p:attrNameLst>
                                      </p:cBhvr>
                                      <p:to>
                                        <p:strVal val="visible"/>
                                      </p:to>
                                    </p:set>
                                    <p:animEffect transition="in" filter="fade">
                                      <p:cBhvr>
                                        <p:cTn id="33" dur="1000"/>
                                        <p:tgtEl>
                                          <p:spTgt spid="12291">
                                            <p:txEl>
                                              <p:pRg st="2" end="2"/>
                                            </p:txEl>
                                          </p:spTgt>
                                        </p:tgtEl>
                                      </p:cBhvr>
                                    </p:animEffect>
                                    <p:anim calcmode="lin" valueType="num">
                                      <p:cBhvr>
                                        <p:cTn id="34"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2291">
                                            <p:txEl>
                                              <p:pRg st="2" end="2"/>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2291">
                                            <p:txEl>
                                              <p:pRg st="3" end="3"/>
                                            </p:txEl>
                                          </p:spTgt>
                                        </p:tgtEl>
                                        <p:attrNameLst>
                                          <p:attrName>style.visibility</p:attrName>
                                        </p:attrNameLst>
                                      </p:cBhvr>
                                      <p:to>
                                        <p:strVal val="visible"/>
                                      </p:to>
                                    </p:set>
                                    <p:animEffect transition="in" filter="fade">
                                      <p:cBhvr>
                                        <p:cTn id="38" dur="1000"/>
                                        <p:tgtEl>
                                          <p:spTgt spid="12291">
                                            <p:txEl>
                                              <p:pRg st="3" end="3"/>
                                            </p:txEl>
                                          </p:spTgt>
                                        </p:tgtEl>
                                      </p:cBhvr>
                                    </p:animEffect>
                                    <p:anim calcmode="lin" valueType="num">
                                      <p:cBhvr>
                                        <p:cTn id="39"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2291">
                                            <p:txEl>
                                              <p:pRg st="3" end="3"/>
                                            </p:tx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2291">
                                            <p:txEl>
                                              <p:pRg st="4" end="4"/>
                                            </p:txEl>
                                          </p:spTgt>
                                        </p:tgtEl>
                                        <p:attrNameLst>
                                          <p:attrName>style.visibility</p:attrName>
                                        </p:attrNameLst>
                                      </p:cBhvr>
                                      <p:to>
                                        <p:strVal val="visible"/>
                                      </p:to>
                                    </p:set>
                                    <p:animEffect transition="in" filter="fade">
                                      <p:cBhvr>
                                        <p:cTn id="43" dur="1000"/>
                                        <p:tgtEl>
                                          <p:spTgt spid="12291">
                                            <p:txEl>
                                              <p:pRg st="4" end="4"/>
                                            </p:txEl>
                                          </p:spTgt>
                                        </p:tgtEl>
                                      </p:cBhvr>
                                    </p:animEffect>
                                    <p:anim calcmode="lin" valueType="num">
                                      <p:cBhvr>
                                        <p:cTn id="44"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22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2FEFEDE-1CA4-4F3B-A44B-844D71A596B6}"/>
              </a:ext>
            </a:extLst>
          </p:cNvPr>
          <p:cNvSpPr>
            <a:spLocks noGrp="1" noChangeArrowheads="1"/>
          </p:cNvSpPr>
          <p:nvPr>
            <p:ph type="title"/>
          </p:nvPr>
        </p:nvSpPr>
        <p:spPr>
          <a:xfrm>
            <a:off x="684213" y="260350"/>
            <a:ext cx="8229600" cy="1143000"/>
          </a:xfrm>
        </p:spPr>
        <p:txBody>
          <a:bodyPr/>
          <a:lstStyle/>
          <a:p>
            <a:r>
              <a:rPr lang="sl-SI" altLang="sl-SI" sz="4800">
                <a:latin typeface="Times New Roman" panose="02020603050405020304" pitchFamily="18" charset="0"/>
              </a:rPr>
              <a:t>VERA</a:t>
            </a:r>
          </a:p>
        </p:txBody>
      </p:sp>
      <p:sp>
        <p:nvSpPr>
          <p:cNvPr id="15363" name="Rectangle 3">
            <a:extLst>
              <a:ext uri="{FF2B5EF4-FFF2-40B4-BE49-F238E27FC236}">
                <a16:creationId xmlns:a16="http://schemas.microsoft.com/office/drawing/2014/main" id="{53E90ACE-3E10-44F8-8BE5-94A447211163}"/>
              </a:ext>
            </a:extLst>
          </p:cNvPr>
          <p:cNvSpPr>
            <a:spLocks noGrp="1" noChangeArrowheads="1"/>
          </p:cNvSpPr>
          <p:nvPr>
            <p:ph type="body" idx="1"/>
          </p:nvPr>
        </p:nvSpPr>
        <p:spPr>
          <a:xfrm>
            <a:off x="179388" y="2420938"/>
            <a:ext cx="4392612" cy="3529012"/>
          </a:xfrm>
        </p:spPr>
        <p:txBody>
          <a:bodyPr/>
          <a:lstStyle/>
          <a:p>
            <a:r>
              <a:rPr lang="sl-SI" altLang="sl-SI" sz="2400">
                <a:latin typeface="Times New Roman" panose="02020603050405020304" pitchFamily="18" charset="0"/>
              </a:rPr>
              <a:t>Številni so verjeli, da je kuga božja kazen za človeštvo,</a:t>
            </a:r>
          </a:p>
          <a:p>
            <a:r>
              <a:rPr lang="sl-SI" altLang="sl-SI" sz="2400">
                <a:latin typeface="Times New Roman" panose="02020603050405020304" pitchFamily="18" charset="0"/>
              </a:rPr>
              <a:t>napovedovanje konca sveta,</a:t>
            </a:r>
          </a:p>
          <a:p>
            <a:r>
              <a:rPr lang="sl-SI" altLang="sl-SI" sz="2400">
                <a:latin typeface="Times New Roman" panose="02020603050405020304" pitchFamily="18" charset="0"/>
              </a:rPr>
              <a:t>moč katoliške cerkve zaradi kuge upade, saj so ljudje izgubili zaupanje vanjo,</a:t>
            </a:r>
          </a:p>
          <a:p>
            <a:r>
              <a:rPr lang="sl-SI" altLang="sl-SI" sz="2400">
                <a:latin typeface="Times New Roman" panose="02020603050405020304" pitchFamily="18" charset="0"/>
              </a:rPr>
              <a:t>duhovščini ni uspelo zatreti kuge, čeprav trdijo nasprotno</a:t>
            </a:r>
          </a:p>
        </p:txBody>
      </p:sp>
      <p:pic>
        <p:nvPicPr>
          <p:cNvPr id="15364" name="Picture 4" descr="536px-Plague_victims_blessed_by_priest">
            <a:extLst>
              <a:ext uri="{FF2B5EF4-FFF2-40B4-BE49-F238E27FC236}">
                <a16:creationId xmlns:a16="http://schemas.microsoft.com/office/drawing/2014/main" id="{B0A4C76D-F61B-4EC8-835C-DE9AC203C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700213"/>
            <a:ext cx="4227513"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15363">
                                            <p:txEl>
                                              <p:pRg st="0" end="0"/>
                                            </p:txEl>
                                          </p:spTgt>
                                        </p:tgtEl>
                                        <p:attrNameLst>
                                          <p:attrName>style.visibility</p:attrName>
                                        </p:attrNameLst>
                                      </p:cBhvr>
                                      <p:to>
                                        <p:strVal val="visible"/>
                                      </p:to>
                                    </p:set>
                                    <p:animEffect transition="in" filter="fade">
                                      <p:cBhvr>
                                        <p:cTn id="15" dur="1000"/>
                                        <p:tgtEl>
                                          <p:spTgt spid="15363">
                                            <p:txEl>
                                              <p:pRg st="0" end="0"/>
                                            </p:txEl>
                                          </p:spTgt>
                                        </p:tgtEl>
                                      </p:cBhvr>
                                    </p:animEffect>
                                    <p:anim calcmode="lin" valueType="num">
                                      <p:cBhvr>
                                        <p:cTn id="16"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15363">
                                            <p:txEl>
                                              <p:pRg st="1" end="1"/>
                                            </p:txEl>
                                          </p:spTgt>
                                        </p:tgtEl>
                                        <p:attrNameLst>
                                          <p:attrName>style.visibility</p:attrName>
                                        </p:attrNameLst>
                                      </p:cBhvr>
                                      <p:to>
                                        <p:strVal val="visible"/>
                                      </p:to>
                                    </p:set>
                                    <p:animEffect transition="in" filter="fade">
                                      <p:cBhvr>
                                        <p:cTn id="22" dur="1000"/>
                                        <p:tgtEl>
                                          <p:spTgt spid="15363">
                                            <p:txEl>
                                              <p:pRg st="1" end="1"/>
                                            </p:txEl>
                                          </p:spTgt>
                                        </p:tgtEl>
                                      </p:cBhvr>
                                    </p:animEffect>
                                    <p:anim calcmode="lin" valueType="num">
                                      <p:cBhvr>
                                        <p:cTn id="23"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15363">
                                            <p:txEl>
                                              <p:pRg st="2" end="2"/>
                                            </p:txEl>
                                          </p:spTgt>
                                        </p:tgtEl>
                                        <p:attrNameLst>
                                          <p:attrName>style.visibility</p:attrName>
                                        </p:attrNameLst>
                                      </p:cBhvr>
                                      <p:to>
                                        <p:strVal val="visible"/>
                                      </p:to>
                                    </p:set>
                                    <p:animEffect transition="in" filter="fade">
                                      <p:cBhvr>
                                        <p:cTn id="29" dur="1000"/>
                                        <p:tgtEl>
                                          <p:spTgt spid="15363">
                                            <p:txEl>
                                              <p:pRg st="2" end="2"/>
                                            </p:txEl>
                                          </p:spTgt>
                                        </p:tgtEl>
                                      </p:cBhvr>
                                    </p:animEffect>
                                    <p:anim calcmode="lin" valueType="num">
                                      <p:cBhvr>
                                        <p:cTn id="30"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nodeType="clickEffect">
                                  <p:stCondLst>
                                    <p:cond delay="0"/>
                                  </p:stCondLst>
                                  <p:childTnLst>
                                    <p:set>
                                      <p:cBhvr>
                                        <p:cTn id="35" dur="1" fill="hold">
                                          <p:stCondLst>
                                            <p:cond delay="0"/>
                                          </p:stCondLst>
                                        </p:cTn>
                                        <p:tgtEl>
                                          <p:spTgt spid="15364"/>
                                        </p:tgtEl>
                                        <p:attrNameLst>
                                          <p:attrName>style.visibility</p:attrName>
                                        </p:attrNameLst>
                                      </p:cBhvr>
                                      <p:to>
                                        <p:strVal val="visible"/>
                                      </p:to>
                                    </p:set>
                                    <p:animEffect transition="in" filter="fade">
                                      <p:cBhvr>
                                        <p:cTn id="36" dur="1000"/>
                                        <p:tgtEl>
                                          <p:spTgt spid="15364"/>
                                        </p:tgtEl>
                                      </p:cBhvr>
                                    </p:animEffect>
                                    <p:anim calcmode="lin" valueType="num">
                                      <p:cBhvr>
                                        <p:cTn id="37" dur="1000" fill="hold"/>
                                        <p:tgtEl>
                                          <p:spTgt spid="15364"/>
                                        </p:tgtEl>
                                        <p:attrNameLst>
                                          <p:attrName>ppt_x</p:attrName>
                                        </p:attrNameLst>
                                      </p:cBhvr>
                                      <p:tavLst>
                                        <p:tav tm="0">
                                          <p:val>
                                            <p:strVal val="#ppt_x"/>
                                          </p:val>
                                        </p:tav>
                                        <p:tav tm="100000">
                                          <p:val>
                                            <p:strVal val="#ppt_x"/>
                                          </p:val>
                                        </p:tav>
                                      </p:tavLst>
                                    </p:anim>
                                    <p:anim calcmode="lin" valueType="num">
                                      <p:cBhvr>
                                        <p:cTn id="38" dur="900" decel="100000" fill="hold"/>
                                        <p:tgtEl>
                                          <p:spTgt spid="1536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364"/>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7" presetClass="entr" presetSubtype="0" fill="hold" nodeType="clickEffect">
                                  <p:stCondLst>
                                    <p:cond delay="0"/>
                                  </p:stCondLst>
                                  <p:childTnLst>
                                    <p:set>
                                      <p:cBhvr>
                                        <p:cTn id="43" dur="1" fill="hold">
                                          <p:stCondLst>
                                            <p:cond delay="0"/>
                                          </p:stCondLst>
                                        </p:cTn>
                                        <p:tgtEl>
                                          <p:spTgt spid="15363">
                                            <p:txEl>
                                              <p:pRg st="3" end="3"/>
                                            </p:txEl>
                                          </p:spTgt>
                                        </p:tgtEl>
                                        <p:attrNameLst>
                                          <p:attrName>style.visibility</p:attrName>
                                        </p:attrNameLst>
                                      </p:cBhvr>
                                      <p:to>
                                        <p:strVal val="visible"/>
                                      </p:to>
                                    </p:set>
                                    <p:animEffect transition="in" filter="fade">
                                      <p:cBhvr>
                                        <p:cTn id="44" dur="1000"/>
                                        <p:tgtEl>
                                          <p:spTgt spid="15363">
                                            <p:txEl>
                                              <p:pRg st="3" end="3"/>
                                            </p:txEl>
                                          </p:spTgt>
                                        </p:tgtEl>
                                      </p:cBhvr>
                                    </p:animEffect>
                                    <p:anim calcmode="lin" valueType="num">
                                      <p:cBhvr>
                                        <p:cTn id="45"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1536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E9EB4A15-0AFA-4C5E-A9BE-132BE0C53492}"/>
              </a:ext>
            </a:extLst>
          </p:cNvPr>
          <p:cNvSpPr>
            <a:spLocks noGrp="1" noChangeArrowheads="1"/>
          </p:cNvSpPr>
          <p:nvPr>
            <p:ph type="body" idx="1"/>
          </p:nvPr>
        </p:nvSpPr>
        <p:spPr>
          <a:xfrm>
            <a:off x="468313" y="260350"/>
            <a:ext cx="3816350" cy="3600450"/>
          </a:xfrm>
        </p:spPr>
        <p:txBody>
          <a:bodyPr/>
          <a:lstStyle/>
          <a:p>
            <a:r>
              <a:rPr lang="sl-SI" altLang="sl-SI" sz="2400">
                <a:latin typeface="Times New Roman" panose="02020603050405020304" pitchFamily="18" charset="0"/>
              </a:rPr>
              <a:t>pojav verskega fanatizma,</a:t>
            </a:r>
          </a:p>
          <a:p>
            <a:r>
              <a:rPr lang="sl-SI" altLang="sl-SI" sz="2400">
                <a:latin typeface="Times New Roman" panose="02020603050405020304" pitchFamily="18" charset="0"/>
              </a:rPr>
              <a:t>nekateri so se bičali, da bi se kaznovali</a:t>
            </a:r>
          </a:p>
          <a:p>
            <a:pPr>
              <a:buFontTx/>
              <a:buNone/>
            </a:pPr>
            <a:r>
              <a:rPr lang="sl-SI" altLang="sl-SI" sz="2400">
                <a:latin typeface="Times New Roman" panose="02020603050405020304" pitchFamily="18" charset="0"/>
              </a:rPr>
              <a:t>	(bog naj bi jim zato odpustil grehe),</a:t>
            </a:r>
          </a:p>
          <a:p>
            <a:r>
              <a:rPr lang="sl-SI" altLang="sl-SI" sz="2400">
                <a:latin typeface="Times New Roman" panose="02020603050405020304" pitchFamily="18" charset="0"/>
              </a:rPr>
              <a:t>Pojav zdravnikov, ki naj bi obolele s kugo rešili z zelišči in puščanjem krvi.</a:t>
            </a:r>
          </a:p>
          <a:p>
            <a:endParaRPr lang="sl-SI" altLang="sl-SI"/>
          </a:p>
        </p:txBody>
      </p:sp>
      <p:pic>
        <p:nvPicPr>
          <p:cNvPr id="18436" name="Picture 4" descr="Flagellants">
            <a:extLst>
              <a:ext uri="{FF2B5EF4-FFF2-40B4-BE49-F238E27FC236}">
                <a16:creationId xmlns:a16="http://schemas.microsoft.com/office/drawing/2014/main" id="{BE8EB3C8-2CBC-4370-BFE1-1523C5C07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765175"/>
            <a:ext cx="3816350" cy="5256213"/>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Black_Death">
            <a:extLst>
              <a:ext uri="{FF2B5EF4-FFF2-40B4-BE49-F238E27FC236}">
                <a16:creationId xmlns:a16="http://schemas.microsoft.com/office/drawing/2014/main" id="{AFEFC515-2C25-4274-B97C-0F28C83E9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94100"/>
            <a:ext cx="4873625" cy="326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1000"/>
                                        <p:tgtEl>
                                          <p:spTgt spid="18435">
                                            <p:txEl>
                                              <p:pRg st="1" end="1"/>
                                            </p:txEl>
                                          </p:spTgt>
                                        </p:tgtEl>
                                      </p:cBhvr>
                                    </p:animEffect>
                                    <p:anim calcmode="lin" valueType="num">
                                      <p:cBhvr>
                                        <p:cTn id="15"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5">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Effect transition="in" filter="fade">
                                      <p:cBhvr>
                                        <p:cTn id="19" dur="1000"/>
                                        <p:tgtEl>
                                          <p:spTgt spid="18435">
                                            <p:txEl>
                                              <p:pRg st="2" end="2"/>
                                            </p:txEl>
                                          </p:spTgt>
                                        </p:tgtEl>
                                      </p:cBhvr>
                                    </p:animEffect>
                                    <p:anim calcmode="lin" valueType="num">
                                      <p:cBhvr>
                                        <p:cTn id="20"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7" presetClass="entr" presetSubtype="0" fill="hold" nodeType="clickEffect">
                                  <p:stCondLst>
                                    <p:cond delay="0"/>
                                  </p:stCondLst>
                                  <p:childTnLst>
                                    <p:set>
                                      <p:cBhvr>
                                        <p:cTn id="25" dur="1" fill="hold">
                                          <p:stCondLst>
                                            <p:cond delay="0"/>
                                          </p:stCondLst>
                                        </p:cTn>
                                        <p:tgtEl>
                                          <p:spTgt spid="18436"/>
                                        </p:tgtEl>
                                        <p:attrNameLst>
                                          <p:attrName>style.visibility</p:attrName>
                                        </p:attrNameLst>
                                      </p:cBhvr>
                                      <p:to>
                                        <p:strVal val="visible"/>
                                      </p:to>
                                    </p:set>
                                    <p:animEffect transition="in" filter="fade">
                                      <p:cBhvr>
                                        <p:cTn id="26" dur="1000"/>
                                        <p:tgtEl>
                                          <p:spTgt spid="18436"/>
                                        </p:tgtEl>
                                      </p:cBhvr>
                                    </p:animEffect>
                                    <p:anim calcmode="lin" valueType="num">
                                      <p:cBhvr>
                                        <p:cTn id="27" dur="1000" fill="hold"/>
                                        <p:tgtEl>
                                          <p:spTgt spid="18436"/>
                                        </p:tgtEl>
                                        <p:attrNameLst>
                                          <p:attrName>ppt_x</p:attrName>
                                        </p:attrNameLst>
                                      </p:cBhvr>
                                      <p:tavLst>
                                        <p:tav tm="0">
                                          <p:val>
                                            <p:strVal val="#ppt_x"/>
                                          </p:val>
                                        </p:tav>
                                        <p:tav tm="100000">
                                          <p:val>
                                            <p:strVal val="#ppt_x"/>
                                          </p:val>
                                        </p:tav>
                                      </p:tavLst>
                                    </p:anim>
                                    <p:anim calcmode="lin" valueType="num">
                                      <p:cBhvr>
                                        <p:cTn id="28" dur="900" decel="100000" fill="hold"/>
                                        <p:tgtEl>
                                          <p:spTgt spid="1843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8436"/>
                                        </p:tgtEl>
                                        <p:attrNameLst>
                                          <p:attrName>ppt_y</p:attrName>
                                        </p:attrNameLst>
                                      </p:cBhvr>
                                      <p:tavLst>
                                        <p:tav tm="0">
                                          <p:val>
                                            <p:strVal val="#ppt_y-.03"/>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nodeType="clickEffect">
                                  <p:stCondLst>
                                    <p:cond delay="0"/>
                                  </p:stCondLst>
                                  <p:childTnLst>
                                    <p:set>
                                      <p:cBhvr>
                                        <p:cTn id="33" dur="1" fill="hold">
                                          <p:stCondLst>
                                            <p:cond delay="0"/>
                                          </p:stCondLst>
                                        </p:cTn>
                                        <p:tgtEl>
                                          <p:spTgt spid="18435">
                                            <p:txEl>
                                              <p:pRg st="3" end="3"/>
                                            </p:txEl>
                                          </p:spTgt>
                                        </p:tgtEl>
                                        <p:attrNameLst>
                                          <p:attrName>style.visibility</p:attrName>
                                        </p:attrNameLst>
                                      </p:cBhvr>
                                      <p:to>
                                        <p:strVal val="visible"/>
                                      </p:to>
                                    </p:set>
                                    <p:animEffect transition="in" filter="fade">
                                      <p:cBhvr>
                                        <p:cTn id="34" dur="1000"/>
                                        <p:tgtEl>
                                          <p:spTgt spid="18435">
                                            <p:txEl>
                                              <p:pRg st="3" end="3"/>
                                            </p:txEl>
                                          </p:spTgt>
                                        </p:tgtEl>
                                      </p:cBhvr>
                                    </p:animEffect>
                                    <p:anim calcmode="lin" valueType="num">
                                      <p:cBhvr>
                                        <p:cTn id="35"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18437"/>
                                        </p:tgtEl>
                                        <p:attrNameLst>
                                          <p:attrName>style.visibility</p:attrName>
                                        </p:attrNameLst>
                                      </p:cBhvr>
                                      <p:to>
                                        <p:strVal val="visible"/>
                                      </p:to>
                                    </p:set>
                                    <p:animEffect transition="in" filter="fade">
                                      <p:cBhvr>
                                        <p:cTn id="41" dur="1000"/>
                                        <p:tgtEl>
                                          <p:spTgt spid="18437"/>
                                        </p:tgtEl>
                                      </p:cBhvr>
                                    </p:animEffect>
                                    <p:anim calcmode="lin" valueType="num">
                                      <p:cBhvr>
                                        <p:cTn id="42" dur="1000" fill="hold"/>
                                        <p:tgtEl>
                                          <p:spTgt spid="18437"/>
                                        </p:tgtEl>
                                        <p:attrNameLst>
                                          <p:attrName>ppt_x</p:attrName>
                                        </p:attrNameLst>
                                      </p:cBhvr>
                                      <p:tavLst>
                                        <p:tav tm="0">
                                          <p:val>
                                            <p:strVal val="#ppt_x"/>
                                          </p:val>
                                        </p:tav>
                                        <p:tav tm="100000">
                                          <p:val>
                                            <p:strVal val="#ppt_x"/>
                                          </p:val>
                                        </p:tav>
                                      </p:tavLst>
                                    </p:anim>
                                    <p:anim calcmode="lin" valueType="num">
                                      <p:cBhvr>
                                        <p:cTn id="43" dur="900" decel="100000" fill="hold"/>
                                        <p:tgtEl>
                                          <p:spTgt spid="1843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84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D4E41FA-18EC-4371-87F1-91021B16EAFB}"/>
              </a:ext>
            </a:extLst>
          </p:cNvPr>
          <p:cNvSpPr>
            <a:spLocks noGrp="1" noChangeArrowheads="1"/>
          </p:cNvSpPr>
          <p:nvPr>
            <p:ph type="title"/>
          </p:nvPr>
        </p:nvSpPr>
        <p:spPr/>
        <p:txBody>
          <a:bodyPr/>
          <a:lstStyle/>
          <a:p>
            <a:r>
              <a:rPr lang="sl-SI" altLang="sl-SI">
                <a:latin typeface="Times New Roman" panose="02020603050405020304" pitchFamily="18" charset="0"/>
              </a:rPr>
              <a:t>EKONOMIČNE POSLEDICE</a:t>
            </a:r>
          </a:p>
        </p:txBody>
      </p:sp>
      <p:sp>
        <p:nvSpPr>
          <p:cNvPr id="13315" name="Rectangle 3">
            <a:extLst>
              <a:ext uri="{FF2B5EF4-FFF2-40B4-BE49-F238E27FC236}">
                <a16:creationId xmlns:a16="http://schemas.microsoft.com/office/drawing/2014/main" id="{90DA001C-85E2-4C2F-B488-FD77057DE9BD}"/>
              </a:ext>
            </a:extLst>
          </p:cNvPr>
          <p:cNvSpPr>
            <a:spLocks noGrp="1" noChangeArrowheads="1"/>
          </p:cNvSpPr>
          <p:nvPr>
            <p:ph type="body" idx="1"/>
          </p:nvPr>
        </p:nvSpPr>
        <p:spPr>
          <a:xfrm>
            <a:off x="4787900" y="1700213"/>
            <a:ext cx="4103688" cy="4392612"/>
          </a:xfrm>
        </p:spPr>
        <p:txBody>
          <a:bodyPr/>
          <a:lstStyle/>
          <a:p>
            <a:pPr algn="ctr">
              <a:lnSpc>
                <a:spcPct val="80000"/>
              </a:lnSpc>
            </a:pPr>
            <a:r>
              <a:rPr lang="sl-SI" altLang="sl-SI" sz="2400">
                <a:latin typeface="Times New Roman" panose="02020603050405020304" pitchFamily="18" charset="0"/>
              </a:rPr>
              <a:t>Prepovedani izvozi živil,</a:t>
            </a:r>
          </a:p>
          <a:p>
            <a:pPr algn="ctr">
              <a:lnSpc>
                <a:spcPct val="80000"/>
              </a:lnSpc>
            </a:pPr>
            <a:r>
              <a:rPr lang="sl-SI" altLang="sl-SI" sz="2400">
                <a:latin typeface="Times New Roman" panose="02020603050405020304" pitchFamily="18" charset="0"/>
              </a:rPr>
              <a:t>pojav črne borze,</a:t>
            </a:r>
          </a:p>
          <a:p>
            <a:pPr algn="ctr">
              <a:lnSpc>
                <a:spcPct val="80000"/>
              </a:lnSpc>
            </a:pPr>
            <a:r>
              <a:rPr lang="sl-SI" altLang="sl-SI" sz="2400">
                <a:latin typeface="Times New Roman" panose="02020603050405020304" pitchFamily="18" charset="0"/>
              </a:rPr>
              <a:t>nastavljene cene žita in prepovedan velik ulov rib,</a:t>
            </a:r>
          </a:p>
          <a:p>
            <a:pPr algn="ctr">
              <a:lnSpc>
                <a:spcPct val="80000"/>
              </a:lnSpc>
            </a:pPr>
            <a:r>
              <a:rPr lang="sl-SI" altLang="sl-SI" sz="2400">
                <a:latin typeface="Times New Roman" panose="02020603050405020304" pitchFamily="18" charset="0"/>
              </a:rPr>
              <a:t>zastoji v proizvodnji,</a:t>
            </a:r>
          </a:p>
          <a:p>
            <a:pPr algn="ctr">
              <a:lnSpc>
                <a:spcPct val="80000"/>
              </a:lnSpc>
            </a:pPr>
            <a:r>
              <a:rPr lang="sl-SI" altLang="sl-SI" sz="2400">
                <a:latin typeface="Times New Roman" panose="02020603050405020304" pitchFamily="18" charset="0"/>
              </a:rPr>
              <a:t>kmečke vstaje,</a:t>
            </a:r>
          </a:p>
          <a:p>
            <a:pPr algn="ctr">
              <a:lnSpc>
                <a:spcPct val="80000"/>
              </a:lnSpc>
            </a:pPr>
            <a:r>
              <a:rPr lang="sl-SI" altLang="sl-SI" sz="2400">
                <a:latin typeface="Times New Roman" panose="02020603050405020304" pitchFamily="18" charset="0"/>
              </a:rPr>
              <a:t>zaradi velike zredčitve prebivalstva so kmetje imeli na razpolago večje površine kopnega,</a:t>
            </a:r>
          </a:p>
          <a:p>
            <a:pPr algn="ctr">
              <a:lnSpc>
                <a:spcPct val="80000"/>
              </a:lnSpc>
            </a:pPr>
            <a:r>
              <a:rPr lang="sl-SI" altLang="sl-SI" sz="2400">
                <a:latin typeface="Times New Roman" panose="02020603050405020304" pitchFamily="18" charset="0"/>
              </a:rPr>
              <a:t>večji delež hrane na kmeta,</a:t>
            </a:r>
          </a:p>
          <a:p>
            <a:pPr algn="ctr">
              <a:lnSpc>
                <a:spcPct val="80000"/>
              </a:lnSpc>
            </a:pPr>
            <a:r>
              <a:rPr lang="sl-SI" altLang="sl-SI" sz="2400">
                <a:latin typeface="Times New Roman" panose="02020603050405020304" pitchFamily="18" charset="0"/>
              </a:rPr>
              <a:t>večji prihodki.</a:t>
            </a:r>
          </a:p>
        </p:txBody>
      </p:sp>
      <p:pic>
        <p:nvPicPr>
          <p:cNvPr id="13316" name="Picture 4" descr="DanceODeath">
            <a:extLst>
              <a:ext uri="{FF2B5EF4-FFF2-40B4-BE49-F238E27FC236}">
                <a16:creationId xmlns:a16="http://schemas.microsoft.com/office/drawing/2014/main" id="{768F3661-8C3F-4216-9D8F-2191CF9ED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268413"/>
            <a:ext cx="4257675" cy="5305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13315">
                                            <p:txEl>
                                              <p:pRg st="0" end="0"/>
                                            </p:txEl>
                                          </p:spTgt>
                                        </p:tgtEl>
                                        <p:attrNameLst>
                                          <p:attrName>style.visibility</p:attrName>
                                        </p:attrNameLst>
                                      </p:cBhvr>
                                      <p:to>
                                        <p:strVal val="visible"/>
                                      </p:to>
                                    </p:set>
                                    <p:animEffect transition="in" filter="fade">
                                      <p:cBhvr>
                                        <p:cTn id="15" dur="1000"/>
                                        <p:tgtEl>
                                          <p:spTgt spid="13315">
                                            <p:txEl>
                                              <p:pRg st="0" end="0"/>
                                            </p:txEl>
                                          </p:spTgt>
                                        </p:tgtEl>
                                      </p:cBhvr>
                                    </p:animEffect>
                                    <p:anim calcmode="lin" valueType="num">
                                      <p:cBhvr>
                                        <p:cTn id="16"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13315">
                                            <p:txEl>
                                              <p:pRg st="1" end="1"/>
                                            </p:txEl>
                                          </p:spTgt>
                                        </p:tgtEl>
                                        <p:attrNameLst>
                                          <p:attrName>style.visibility</p:attrName>
                                        </p:attrNameLst>
                                      </p:cBhvr>
                                      <p:to>
                                        <p:strVal val="visible"/>
                                      </p:to>
                                    </p:set>
                                    <p:animEffect transition="in" filter="fade">
                                      <p:cBhvr>
                                        <p:cTn id="22" dur="1000"/>
                                        <p:tgtEl>
                                          <p:spTgt spid="13315">
                                            <p:txEl>
                                              <p:pRg st="1" end="1"/>
                                            </p:txEl>
                                          </p:spTgt>
                                        </p:tgtEl>
                                      </p:cBhvr>
                                    </p:animEffect>
                                    <p:anim calcmode="lin" valueType="num">
                                      <p:cBhvr>
                                        <p:cTn id="23"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13315">
                                            <p:txEl>
                                              <p:pRg st="2" end="2"/>
                                            </p:txEl>
                                          </p:spTgt>
                                        </p:tgtEl>
                                        <p:attrNameLst>
                                          <p:attrName>style.visibility</p:attrName>
                                        </p:attrNameLst>
                                      </p:cBhvr>
                                      <p:to>
                                        <p:strVal val="visible"/>
                                      </p:to>
                                    </p:set>
                                    <p:animEffect transition="in" filter="fade">
                                      <p:cBhvr>
                                        <p:cTn id="29" dur="1000"/>
                                        <p:tgtEl>
                                          <p:spTgt spid="13315">
                                            <p:txEl>
                                              <p:pRg st="2" end="2"/>
                                            </p:txEl>
                                          </p:spTgt>
                                        </p:tgtEl>
                                      </p:cBhvr>
                                    </p:animEffect>
                                    <p:anim calcmode="lin" valueType="num">
                                      <p:cBhvr>
                                        <p:cTn id="30"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7" presetClass="entr" presetSubtype="0" fill="hold" nodeType="clickEffect">
                                  <p:stCondLst>
                                    <p:cond delay="0"/>
                                  </p:stCondLst>
                                  <p:childTnLst>
                                    <p:set>
                                      <p:cBhvr>
                                        <p:cTn id="35" dur="1" fill="hold">
                                          <p:stCondLst>
                                            <p:cond delay="0"/>
                                          </p:stCondLst>
                                        </p:cTn>
                                        <p:tgtEl>
                                          <p:spTgt spid="13315">
                                            <p:txEl>
                                              <p:pRg st="3" end="3"/>
                                            </p:txEl>
                                          </p:spTgt>
                                        </p:tgtEl>
                                        <p:attrNameLst>
                                          <p:attrName>style.visibility</p:attrName>
                                        </p:attrNameLst>
                                      </p:cBhvr>
                                      <p:to>
                                        <p:strVal val="visible"/>
                                      </p:to>
                                    </p:set>
                                    <p:animEffect transition="in" filter="fade">
                                      <p:cBhvr>
                                        <p:cTn id="36" dur="1000"/>
                                        <p:tgtEl>
                                          <p:spTgt spid="13315">
                                            <p:txEl>
                                              <p:pRg st="3" end="3"/>
                                            </p:txEl>
                                          </p:spTgt>
                                        </p:tgtEl>
                                      </p:cBhvr>
                                    </p:animEffect>
                                    <p:anim calcmode="lin" valueType="num">
                                      <p:cBhvr>
                                        <p:cTn id="37"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nodeType="clickEffect">
                                  <p:stCondLst>
                                    <p:cond delay="0"/>
                                  </p:stCondLst>
                                  <p:childTnLst>
                                    <p:set>
                                      <p:cBhvr>
                                        <p:cTn id="42" dur="1" fill="hold">
                                          <p:stCondLst>
                                            <p:cond delay="0"/>
                                          </p:stCondLst>
                                        </p:cTn>
                                        <p:tgtEl>
                                          <p:spTgt spid="13316"/>
                                        </p:tgtEl>
                                        <p:attrNameLst>
                                          <p:attrName>style.visibility</p:attrName>
                                        </p:attrNameLst>
                                      </p:cBhvr>
                                      <p:to>
                                        <p:strVal val="visible"/>
                                      </p:to>
                                    </p:set>
                                    <p:animEffect transition="in" filter="fade">
                                      <p:cBhvr>
                                        <p:cTn id="43" dur="1000"/>
                                        <p:tgtEl>
                                          <p:spTgt spid="13316"/>
                                        </p:tgtEl>
                                      </p:cBhvr>
                                    </p:animEffect>
                                    <p:anim calcmode="lin" valueType="num">
                                      <p:cBhvr>
                                        <p:cTn id="44" dur="1000" fill="hold"/>
                                        <p:tgtEl>
                                          <p:spTgt spid="13316"/>
                                        </p:tgtEl>
                                        <p:attrNameLst>
                                          <p:attrName>ppt_x</p:attrName>
                                        </p:attrNameLst>
                                      </p:cBhvr>
                                      <p:tavLst>
                                        <p:tav tm="0">
                                          <p:val>
                                            <p:strVal val="#ppt_x"/>
                                          </p:val>
                                        </p:tav>
                                        <p:tav tm="100000">
                                          <p:val>
                                            <p:strVal val="#ppt_x"/>
                                          </p:val>
                                        </p:tav>
                                      </p:tavLst>
                                    </p:anim>
                                    <p:anim calcmode="lin" valueType="num">
                                      <p:cBhvr>
                                        <p:cTn id="45" dur="900" decel="100000" fill="hold"/>
                                        <p:tgtEl>
                                          <p:spTgt spid="133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3316"/>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7" presetClass="entr" presetSubtype="0" fill="hold" nodeType="clickEffect">
                                  <p:stCondLst>
                                    <p:cond delay="0"/>
                                  </p:stCondLst>
                                  <p:childTnLst>
                                    <p:set>
                                      <p:cBhvr>
                                        <p:cTn id="50" dur="1" fill="hold">
                                          <p:stCondLst>
                                            <p:cond delay="0"/>
                                          </p:stCondLst>
                                        </p:cTn>
                                        <p:tgtEl>
                                          <p:spTgt spid="13315">
                                            <p:txEl>
                                              <p:pRg st="4" end="4"/>
                                            </p:txEl>
                                          </p:spTgt>
                                        </p:tgtEl>
                                        <p:attrNameLst>
                                          <p:attrName>style.visibility</p:attrName>
                                        </p:attrNameLst>
                                      </p:cBhvr>
                                      <p:to>
                                        <p:strVal val="visible"/>
                                      </p:to>
                                    </p:set>
                                    <p:animEffect transition="in" filter="fade">
                                      <p:cBhvr>
                                        <p:cTn id="51" dur="1000"/>
                                        <p:tgtEl>
                                          <p:spTgt spid="13315">
                                            <p:txEl>
                                              <p:pRg st="4" end="4"/>
                                            </p:txEl>
                                          </p:spTgt>
                                        </p:tgtEl>
                                      </p:cBhvr>
                                    </p:animEffect>
                                    <p:anim calcmode="lin" valueType="num">
                                      <p:cBhvr>
                                        <p:cTn id="52"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7" presetClass="entr" presetSubtype="0" fill="hold" nodeType="clickEffect">
                                  <p:stCondLst>
                                    <p:cond delay="0"/>
                                  </p:stCondLst>
                                  <p:childTnLst>
                                    <p:set>
                                      <p:cBhvr>
                                        <p:cTn id="57" dur="1" fill="hold">
                                          <p:stCondLst>
                                            <p:cond delay="0"/>
                                          </p:stCondLst>
                                        </p:cTn>
                                        <p:tgtEl>
                                          <p:spTgt spid="13315">
                                            <p:txEl>
                                              <p:pRg st="5" end="5"/>
                                            </p:txEl>
                                          </p:spTgt>
                                        </p:tgtEl>
                                        <p:attrNameLst>
                                          <p:attrName>style.visibility</p:attrName>
                                        </p:attrNameLst>
                                      </p:cBhvr>
                                      <p:to>
                                        <p:strVal val="visible"/>
                                      </p:to>
                                    </p:set>
                                    <p:animEffect transition="in" filter="fade">
                                      <p:cBhvr>
                                        <p:cTn id="58" dur="1000"/>
                                        <p:tgtEl>
                                          <p:spTgt spid="13315">
                                            <p:txEl>
                                              <p:pRg st="5" end="5"/>
                                            </p:txEl>
                                          </p:spTgt>
                                        </p:tgtEl>
                                      </p:cBhvr>
                                    </p:animEffect>
                                    <p:anim calcmode="lin" valueType="num">
                                      <p:cBhvr>
                                        <p:cTn id="59"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47" presetClass="entr" presetSubtype="0" fill="hold" nodeType="clickEffect">
                                  <p:stCondLst>
                                    <p:cond delay="0"/>
                                  </p:stCondLst>
                                  <p:childTnLst>
                                    <p:set>
                                      <p:cBhvr>
                                        <p:cTn id="64" dur="1" fill="hold">
                                          <p:stCondLst>
                                            <p:cond delay="0"/>
                                          </p:stCondLst>
                                        </p:cTn>
                                        <p:tgtEl>
                                          <p:spTgt spid="13315">
                                            <p:txEl>
                                              <p:pRg st="6" end="6"/>
                                            </p:txEl>
                                          </p:spTgt>
                                        </p:tgtEl>
                                        <p:attrNameLst>
                                          <p:attrName>style.visibility</p:attrName>
                                        </p:attrNameLst>
                                      </p:cBhvr>
                                      <p:to>
                                        <p:strVal val="visible"/>
                                      </p:to>
                                    </p:set>
                                    <p:animEffect transition="in" filter="fade">
                                      <p:cBhvr>
                                        <p:cTn id="65" dur="1000"/>
                                        <p:tgtEl>
                                          <p:spTgt spid="13315">
                                            <p:txEl>
                                              <p:pRg st="6" end="6"/>
                                            </p:txEl>
                                          </p:spTgt>
                                        </p:tgtEl>
                                      </p:cBhvr>
                                    </p:animEffect>
                                    <p:anim calcmode="lin" valueType="num">
                                      <p:cBhvr>
                                        <p:cTn id="66"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133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47" presetClass="entr" presetSubtype="0" fill="hold" nodeType="clickEffect">
                                  <p:stCondLst>
                                    <p:cond delay="0"/>
                                  </p:stCondLst>
                                  <p:childTnLst>
                                    <p:set>
                                      <p:cBhvr>
                                        <p:cTn id="71" dur="1" fill="hold">
                                          <p:stCondLst>
                                            <p:cond delay="0"/>
                                          </p:stCondLst>
                                        </p:cTn>
                                        <p:tgtEl>
                                          <p:spTgt spid="13315">
                                            <p:txEl>
                                              <p:pRg st="7" end="7"/>
                                            </p:txEl>
                                          </p:spTgt>
                                        </p:tgtEl>
                                        <p:attrNameLst>
                                          <p:attrName>style.visibility</p:attrName>
                                        </p:attrNameLst>
                                      </p:cBhvr>
                                      <p:to>
                                        <p:strVal val="visible"/>
                                      </p:to>
                                    </p:set>
                                    <p:animEffect transition="in" filter="fade">
                                      <p:cBhvr>
                                        <p:cTn id="72" dur="1000"/>
                                        <p:tgtEl>
                                          <p:spTgt spid="13315">
                                            <p:txEl>
                                              <p:pRg st="7" end="7"/>
                                            </p:txEl>
                                          </p:spTgt>
                                        </p:tgtEl>
                                      </p:cBhvr>
                                    </p:animEffect>
                                    <p:anim calcmode="lin" valueType="num">
                                      <p:cBhvr>
                                        <p:cTn id="73" dur="10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p:cTn id="74" dur="1000" fill="hold"/>
                                        <p:tgtEl>
                                          <p:spTgt spid="1331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1ED4FE4-92A5-4F92-9C49-342E475E0203}"/>
              </a:ext>
            </a:extLst>
          </p:cNvPr>
          <p:cNvSpPr>
            <a:spLocks noGrp="1" noChangeArrowheads="1"/>
          </p:cNvSpPr>
          <p:nvPr>
            <p:ph type="title"/>
          </p:nvPr>
        </p:nvSpPr>
        <p:spPr>
          <a:xfrm>
            <a:off x="755650" y="0"/>
            <a:ext cx="8229600" cy="936625"/>
          </a:xfrm>
        </p:spPr>
        <p:txBody>
          <a:bodyPr/>
          <a:lstStyle/>
          <a:p>
            <a:r>
              <a:rPr lang="sl-SI" altLang="sl-SI">
                <a:solidFill>
                  <a:schemeClr val="bg1"/>
                </a:solidFill>
                <a:latin typeface="Times New Roman" panose="02020603050405020304" pitchFamily="18" charset="0"/>
              </a:rPr>
              <a:t>SOCIALNE POSLEDICE</a:t>
            </a:r>
          </a:p>
        </p:txBody>
      </p:sp>
      <p:sp>
        <p:nvSpPr>
          <p:cNvPr id="17413" name="Rectangle 5">
            <a:extLst>
              <a:ext uri="{FF2B5EF4-FFF2-40B4-BE49-F238E27FC236}">
                <a16:creationId xmlns:a16="http://schemas.microsoft.com/office/drawing/2014/main" id="{259FD1E9-AF4D-4C6C-819A-77B31ADA5A32}"/>
              </a:ext>
            </a:extLst>
          </p:cNvPr>
          <p:cNvSpPr>
            <a:spLocks noGrp="1" noChangeArrowheads="1"/>
          </p:cNvSpPr>
          <p:nvPr>
            <p:ph type="body" idx="1"/>
          </p:nvPr>
        </p:nvSpPr>
        <p:spPr>
          <a:xfrm>
            <a:off x="468313" y="836613"/>
            <a:ext cx="8229600" cy="4525962"/>
          </a:xfrm>
        </p:spPr>
        <p:txBody>
          <a:bodyPr/>
          <a:lstStyle/>
          <a:p>
            <a:r>
              <a:rPr lang="sl-SI" altLang="sl-SI" sz="2400">
                <a:solidFill>
                  <a:schemeClr val="bg1"/>
                </a:solidFill>
                <a:latin typeface="Times New Roman" panose="02020603050405020304" pitchFamily="18" charset="0"/>
              </a:rPr>
              <a:t>Kriminal,</a:t>
            </a:r>
          </a:p>
          <a:p>
            <a:r>
              <a:rPr lang="sl-SI" altLang="sl-SI" sz="2400">
                <a:solidFill>
                  <a:schemeClr val="bg1"/>
                </a:solidFill>
                <a:latin typeface="Times New Roman" panose="02020603050405020304" pitchFamily="18" charset="0"/>
              </a:rPr>
              <a:t>zaničevanje židov ker so zaradi čistosti manj obolevali – obtoženi da so okužili njihove vodnjake z boleznijo zato so jih naselili v židovske gete ali pa so izvajali pogrome – množične poboje Judov (prvi pojavi antisemitizma).</a:t>
            </a:r>
          </a:p>
          <a:p>
            <a:endParaRPr lang="sl-SI" altLang="sl-SI" sz="2400">
              <a:solidFill>
                <a:schemeClr val="bg1"/>
              </a:solidFill>
              <a:latin typeface="Times New Roman" panose="02020603050405020304" pitchFamily="18" charset="0"/>
            </a:endParaRPr>
          </a:p>
        </p:txBody>
      </p:sp>
      <p:pic>
        <p:nvPicPr>
          <p:cNvPr id="17414" name="Picture 6" descr="761px-1349_burning_of_Jews-European_chronicle_on_Black_Death">
            <a:extLst>
              <a:ext uri="{FF2B5EF4-FFF2-40B4-BE49-F238E27FC236}">
                <a16:creationId xmlns:a16="http://schemas.microsoft.com/office/drawing/2014/main" id="{3F53AC45-2C22-41F4-B99A-F361F2A88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852738"/>
            <a:ext cx="8135938" cy="381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17413">
                                            <p:txEl>
                                              <p:pRg st="0" end="0"/>
                                            </p:txEl>
                                          </p:spTgt>
                                        </p:tgtEl>
                                        <p:attrNameLst>
                                          <p:attrName>style.visibility</p:attrName>
                                        </p:attrNameLst>
                                      </p:cBhvr>
                                      <p:to>
                                        <p:strVal val="visible"/>
                                      </p:to>
                                    </p:set>
                                    <p:animEffect transition="in" filter="fade">
                                      <p:cBhvr>
                                        <p:cTn id="15" dur="1000"/>
                                        <p:tgtEl>
                                          <p:spTgt spid="17413">
                                            <p:txEl>
                                              <p:pRg st="0" end="0"/>
                                            </p:txEl>
                                          </p:spTgt>
                                        </p:tgtEl>
                                      </p:cBhvr>
                                    </p:animEffect>
                                    <p:anim calcmode="lin" valueType="num">
                                      <p:cBhvr>
                                        <p:cTn id="16" dur="10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74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17413">
                                            <p:txEl>
                                              <p:pRg st="1" end="1"/>
                                            </p:txEl>
                                          </p:spTgt>
                                        </p:tgtEl>
                                        <p:attrNameLst>
                                          <p:attrName>style.visibility</p:attrName>
                                        </p:attrNameLst>
                                      </p:cBhvr>
                                      <p:to>
                                        <p:strVal val="visible"/>
                                      </p:to>
                                    </p:set>
                                    <p:animEffect transition="in" filter="fade">
                                      <p:cBhvr>
                                        <p:cTn id="22" dur="1000"/>
                                        <p:tgtEl>
                                          <p:spTgt spid="17413">
                                            <p:txEl>
                                              <p:pRg st="1" end="1"/>
                                            </p:txEl>
                                          </p:spTgt>
                                        </p:tgtEl>
                                      </p:cBhvr>
                                    </p:animEffect>
                                    <p:anim calcmode="lin" valueType="num">
                                      <p:cBhvr>
                                        <p:cTn id="23" dur="1000" fill="hold"/>
                                        <p:tgtEl>
                                          <p:spTgt spid="1741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74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7414"/>
                                        </p:tgtEl>
                                        <p:attrNameLst>
                                          <p:attrName>style.visibility</p:attrName>
                                        </p:attrNameLst>
                                      </p:cBhvr>
                                      <p:to>
                                        <p:strVal val="visible"/>
                                      </p:to>
                                    </p:set>
                                    <p:animEffect transition="in" filter="fade">
                                      <p:cBhvr>
                                        <p:cTn id="29" dur="1000"/>
                                        <p:tgtEl>
                                          <p:spTgt spid="17414"/>
                                        </p:tgtEl>
                                      </p:cBhvr>
                                    </p:animEffect>
                                    <p:anim calcmode="lin" valueType="num">
                                      <p:cBhvr>
                                        <p:cTn id="30" dur="1000" fill="hold"/>
                                        <p:tgtEl>
                                          <p:spTgt spid="17414"/>
                                        </p:tgtEl>
                                        <p:attrNameLst>
                                          <p:attrName>ppt_x</p:attrName>
                                        </p:attrNameLst>
                                      </p:cBhvr>
                                      <p:tavLst>
                                        <p:tav tm="0">
                                          <p:val>
                                            <p:strVal val="#ppt_x"/>
                                          </p:val>
                                        </p:tav>
                                        <p:tav tm="100000">
                                          <p:val>
                                            <p:strVal val="#ppt_x"/>
                                          </p:val>
                                        </p:tav>
                                      </p:tavLst>
                                    </p:anim>
                                    <p:anim calcmode="lin" valueType="num">
                                      <p:cBhvr>
                                        <p:cTn id="31" dur="900" decel="100000" fill="hold"/>
                                        <p:tgtEl>
                                          <p:spTgt spid="1741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74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30D00FB-F9D7-4834-8A89-DD2787B35B8F}"/>
              </a:ext>
            </a:extLst>
          </p:cNvPr>
          <p:cNvSpPr>
            <a:spLocks noGrp="1" noChangeArrowheads="1"/>
          </p:cNvSpPr>
          <p:nvPr>
            <p:ph type="title"/>
          </p:nvPr>
        </p:nvSpPr>
        <p:spPr>
          <a:xfrm>
            <a:off x="2339975" y="0"/>
            <a:ext cx="4895850" cy="927100"/>
          </a:xfrm>
        </p:spPr>
        <p:txBody>
          <a:bodyPr/>
          <a:lstStyle/>
          <a:p>
            <a:r>
              <a:rPr lang="sl-SI" altLang="sl-SI">
                <a:latin typeface="Times New Roman" panose="02020603050405020304" pitchFamily="18" charset="0"/>
              </a:rPr>
              <a:t>O KUGI</a:t>
            </a:r>
          </a:p>
        </p:txBody>
      </p:sp>
      <p:sp>
        <p:nvSpPr>
          <p:cNvPr id="3075" name="Rectangle 3">
            <a:extLst>
              <a:ext uri="{FF2B5EF4-FFF2-40B4-BE49-F238E27FC236}">
                <a16:creationId xmlns:a16="http://schemas.microsoft.com/office/drawing/2014/main" id="{E4DD188A-17EC-43D3-B16C-FD549E35E57D}"/>
              </a:ext>
            </a:extLst>
          </p:cNvPr>
          <p:cNvSpPr>
            <a:spLocks noGrp="1" noChangeArrowheads="1"/>
          </p:cNvSpPr>
          <p:nvPr>
            <p:ph type="body" idx="1"/>
          </p:nvPr>
        </p:nvSpPr>
        <p:spPr>
          <a:xfrm>
            <a:off x="250825" y="836613"/>
            <a:ext cx="8893175" cy="6021387"/>
          </a:xfrm>
        </p:spPr>
        <p:txBody>
          <a:bodyPr/>
          <a:lstStyle/>
          <a:p>
            <a:r>
              <a:rPr lang="sl-SI" altLang="sl-SI" sz="2400">
                <a:latin typeface="Times New Roman" panose="02020603050405020304" pitchFamily="18" charset="0"/>
              </a:rPr>
              <a:t>Ena od najbolj uničujočih pandemij v človeški zgodovini,</a:t>
            </a:r>
          </a:p>
          <a:p>
            <a:r>
              <a:rPr lang="sl-SI" altLang="sl-SI" sz="2400">
                <a:latin typeface="Times New Roman" panose="02020603050405020304" pitchFamily="18" charset="0"/>
              </a:rPr>
              <a:t>začne se v južni Aziji,</a:t>
            </a:r>
          </a:p>
          <a:p>
            <a:r>
              <a:rPr lang="sl-SI" altLang="sl-SI" sz="2400">
                <a:latin typeface="Times New Roman" panose="02020603050405020304" pitchFamily="18" charset="0"/>
              </a:rPr>
              <a:t>leta 1340 se razširi v Evropo, kjer dobi ime črna smrt,</a:t>
            </a:r>
          </a:p>
          <a:p>
            <a:r>
              <a:rPr lang="sl-SI" altLang="sl-SI" sz="2400">
                <a:latin typeface="Times New Roman" panose="02020603050405020304" pitchFamily="18" charset="0"/>
              </a:rPr>
              <a:t>mrtvih 75 milijonov ljudi</a:t>
            </a:r>
          </a:p>
          <a:p>
            <a:pPr>
              <a:buFontTx/>
              <a:buNone/>
            </a:pPr>
            <a:r>
              <a:rPr lang="sl-SI" altLang="sl-SI" sz="2400">
                <a:latin typeface="Times New Roman" panose="02020603050405020304" pitchFamily="18" charset="0"/>
              </a:rPr>
              <a:t>	 (</a:t>
            </a:r>
            <a:r>
              <a:rPr lang="sl-SI" altLang="sl-SI" sz="2400" baseline="30000">
                <a:solidFill>
                  <a:srgbClr val="000000"/>
                </a:solidFill>
                <a:latin typeface="Times New Roman" panose="02020603050405020304" pitchFamily="18" charset="0"/>
                <a:cs typeface="Times New Roman" panose="02020603050405020304" pitchFamily="18" charset="0"/>
              </a:rPr>
              <a:t>1</a:t>
            </a:r>
            <a:r>
              <a:rPr lang="sl-SI" altLang="sl-SI" sz="2400">
                <a:solidFill>
                  <a:srgbClr val="000000"/>
                </a:solidFill>
                <a:latin typeface="Times New Roman" panose="02020603050405020304" pitchFamily="18" charset="0"/>
                <a:cs typeface="Times New Roman" panose="02020603050405020304" pitchFamily="18" charset="0"/>
              </a:rPr>
              <a:t>/</a:t>
            </a:r>
            <a:r>
              <a:rPr lang="sl-SI" altLang="sl-SI" sz="2400" baseline="-30000">
                <a:solidFill>
                  <a:srgbClr val="000000"/>
                </a:solidFill>
                <a:latin typeface="Times New Roman" panose="02020603050405020304" pitchFamily="18" charset="0"/>
                <a:cs typeface="Times New Roman" panose="02020603050405020304" pitchFamily="18" charset="0"/>
              </a:rPr>
              <a:t>3</a:t>
            </a:r>
            <a:r>
              <a:rPr lang="sl-SI" altLang="sl-SI" sz="2400" baseline="-30000">
                <a:solidFill>
                  <a:srgbClr val="000000"/>
                </a:solidFill>
                <a:latin typeface="Times New Roman" panose="02020603050405020304" pitchFamily="18" charset="0"/>
              </a:rPr>
              <a:t> </a:t>
            </a:r>
            <a:r>
              <a:rPr lang="sl-SI" altLang="sl-SI" sz="2400">
                <a:latin typeface="Times New Roman" panose="02020603050405020304" pitchFamily="18" charset="0"/>
              </a:rPr>
              <a:t>-</a:t>
            </a:r>
            <a:r>
              <a:rPr lang="sl-SI" altLang="sl-SI" sz="2400" baseline="-30000">
                <a:solidFill>
                  <a:srgbClr val="000000"/>
                </a:solidFill>
                <a:latin typeface="Times New Roman" panose="02020603050405020304" pitchFamily="18" charset="0"/>
              </a:rPr>
              <a:t> </a:t>
            </a:r>
            <a:r>
              <a:rPr lang="sl-SI" altLang="sl-SI" sz="2400" baseline="30000">
                <a:solidFill>
                  <a:srgbClr val="000000"/>
                </a:solidFill>
                <a:latin typeface="Times New Roman" panose="02020603050405020304" pitchFamily="18" charset="0"/>
                <a:cs typeface="Times New Roman" panose="02020603050405020304" pitchFamily="18" charset="0"/>
              </a:rPr>
              <a:t>2</a:t>
            </a:r>
            <a:r>
              <a:rPr lang="sl-SI" altLang="sl-SI" sz="2400">
                <a:solidFill>
                  <a:srgbClr val="000000"/>
                </a:solidFill>
                <a:latin typeface="Times New Roman" panose="02020603050405020304" pitchFamily="18" charset="0"/>
                <a:cs typeface="Times New Roman" panose="02020603050405020304" pitchFamily="18" charset="0"/>
              </a:rPr>
              <a:t>/</a:t>
            </a:r>
            <a:r>
              <a:rPr lang="sl-SI" altLang="sl-SI" sz="2400" baseline="-30000">
                <a:solidFill>
                  <a:srgbClr val="000000"/>
                </a:solidFill>
                <a:latin typeface="Times New Roman" panose="02020603050405020304" pitchFamily="18" charset="0"/>
                <a:cs typeface="Times New Roman" panose="02020603050405020304" pitchFamily="18" charset="0"/>
              </a:rPr>
              <a:t>3</a:t>
            </a:r>
            <a:r>
              <a:rPr lang="sl-SI" altLang="sl-SI" sz="2400">
                <a:latin typeface="Times New Roman" panose="02020603050405020304" pitchFamily="18" charset="0"/>
              </a:rPr>
              <a:t>  evropske </a:t>
            </a:r>
          </a:p>
          <a:p>
            <a:pPr>
              <a:buFontTx/>
              <a:buNone/>
            </a:pPr>
            <a:r>
              <a:rPr lang="sl-SI" altLang="sl-SI" sz="2400">
                <a:latin typeface="Times New Roman" panose="02020603050405020304" pitchFamily="18" charset="0"/>
              </a:rPr>
              <a:t>	populacije),</a:t>
            </a:r>
          </a:p>
          <a:p>
            <a:r>
              <a:rPr lang="sl-SI" altLang="sl-SI" sz="2400">
                <a:latin typeface="Times New Roman" panose="02020603050405020304" pitchFamily="18" charset="0"/>
              </a:rPr>
              <a:t>resen udar na rimsko</a:t>
            </a:r>
          </a:p>
          <a:p>
            <a:pPr>
              <a:buFontTx/>
              <a:buNone/>
            </a:pPr>
            <a:r>
              <a:rPr lang="sl-SI" altLang="sl-SI" sz="2400">
                <a:latin typeface="Times New Roman" panose="02020603050405020304" pitchFamily="18" charset="0"/>
              </a:rPr>
              <a:t>	katoliško cerkev,</a:t>
            </a:r>
          </a:p>
          <a:p>
            <a:r>
              <a:rPr lang="sl-SI" altLang="sl-SI" sz="2400">
                <a:latin typeface="Times New Roman" panose="02020603050405020304" pitchFamily="18" charset="0"/>
              </a:rPr>
              <a:t>preganjanje židov,</a:t>
            </a:r>
          </a:p>
          <a:p>
            <a:pPr>
              <a:buFontTx/>
              <a:buNone/>
            </a:pPr>
            <a:r>
              <a:rPr lang="sl-SI" altLang="sl-SI" sz="2400">
                <a:latin typeface="Times New Roman" panose="02020603050405020304" pitchFamily="18" charset="0"/>
              </a:rPr>
              <a:t>	muslimanov, tujcev, </a:t>
            </a:r>
          </a:p>
          <a:p>
            <a:pPr>
              <a:buFontTx/>
              <a:buNone/>
            </a:pPr>
            <a:r>
              <a:rPr lang="sl-SI" altLang="sl-SI" sz="2400">
                <a:latin typeface="Times New Roman" panose="02020603050405020304" pitchFamily="18" charset="0"/>
              </a:rPr>
              <a:t>	beračev in gobavcev,</a:t>
            </a:r>
          </a:p>
          <a:p>
            <a:r>
              <a:rPr lang="sl-SI" altLang="sl-SI" sz="2400">
                <a:latin typeface="Times New Roman" panose="02020603050405020304" pitchFamily="18" charset="0"/>
              </a:rPr>
              <a:t>širjenje z bolhami in živalmi (črna podgana)</a:t>
            </a:r>
            <a:r>
              <a:rPr lang="sl-SI" altLang="sl-SI" sz="2400"/>
              <a:t>,</a:t>
            </a:r>
          </a:p>
          <a:p>
            <a:r>
              <a:rPr lang="sl-SI" altLang="sl-SI" sz="2400">
                <a:latin typeface="Times New Roman" panose="02020603050405020304" pitchFamily="18" charset="0"/>
              </a:rPr>
              <a:t>mrtvece so običajno pokopavali v skupne grobove (kaznjenci).</a:t>
            </a:r>
          </a:p>
          <a:p>
            <a:endParaRPr lang="sl-SI" altLang="sl-SI" sz="2400">
              <a:latin typeface="Times New Roman" panose="02020603050405020304" pitchFamily="18" charset="0"/>
            </a:endParaRPr>
          </a:p>
        </p:txBody>
      </p:sp>
      <p:pic>
        <p:nvPicPr>
          <p:cNvPr id="3077" name="Picture 5" descr="Graf_kuga">
            <a:extLst>
              <a:ext uri="{FF2B5EF4-FFF2-40B4-BE49-F238E27FC236}">
                <a16:creationId xmlns:a16="http://schemas.microsoft.com/office/drawing/2014/main" id="{66147AB7-AD8A-41CA-8D51-3CB039959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725" y="2565400"/>
            <a:ext cx="5629275" cy="3151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1" nodeType="clickEffect">
                                  <p:stCondLst>
                                    <p:cond delay="0"/>
                                  </p:stCondLst>
                                  <p:iterate type="lt">
                                    <p:tmPct val="5000"/>
                                  </p:iterate>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fade">
                                      <p:cBhvr>
                                        <p:cTn id="15" dur="1000"/>
                                        <p:tgtEl>
                                          <p:spTgt spid="3075">
                                            <p:txEl>
                                              <p:pRg st="0" end="0"/>
                                            </p:txEl>
                                          </p:spTgt>
                                        </p:tgtEl>
                                      </p:cBhvr>
                                    </p:animEffect>
                                    <p:anim calcmode="lin" valueType="num">
                                      <p:cBhvr>
                                        <p:cTn id="16"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3075">
                                            <p:txEl>
                                              <p:pRg st="1" end="1"/>
                                            </p:txEl>
                                          </p:spTgt>
                                        </p:tgtEl>
                                        <p:attrNameLst>
                                          <p:attrName>style.visibility</p:attrName>
                                        </p:attrNameLst>
                                      </p:cBhvr>
                                      <p:to>
                                        <p:strVal val="visible"/>
                                      </p:to>
                                    </p:set>
                                    <p:animEffect transition="in" filter="fade">
                                      <p:cBhvr>
                                        <p:cTn id="22" dur="1000"/>
                                        <p:tgtEl>
                                          <p:spTgt spid="3075">
                                            <p:txEl>
                                              <p:pRg st="1" end="1"/>
                                            </p:txEl>
                                          </p:spTgt>
                                        </p:tgtEl>
                                      </p:cBhvr>
                                    </p:animEffect>
                                    <p:anim calcmode="lin" valueType="num">
                                      <p:cBhvr>
                                        <p:cTn id="23"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3075">
                                            <p:txEl>
                                              <p:pRg st="2" end="2"/>
                                            </p:txEl>
                                          </p:spTgt>
                                        </p:tgtEl>
                                        <p:attrNameLst>
                                          <p:attrName>style.visibility</p:attrName>
                                        </p:attrNameLst>
                                      </p:cBhvr>
                                      <p:to>
                                        <p:strVal val="visible"/>
                                      </p:to>
                                    </p:set>
                                    <p:animEffect transition="in" filter="fade">
                                      <p:cBhvr>
                                        <p:cTn id="29" dur="1000"/>
                                        <p:tgtEl>
                                          <p:spTgt spid="3075">
                                            <p:txEl>
                                              <p:pRg st="2" end="2"/>
                                            </p:txEl>
                                          </p:spTgt>
                                        </p:tgtEl>
                                      </p:cBhvr>
                                    </p:animEffect>
                                    <p:anim calcmode="lin" valueType="num">
                                      <p:cBhvr>
                                        <p:cTn id="30"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7" presetClass="entr" presetSubtype="0" fill="hold" nodeType="clickEffect">
                                  <p:stCondLst>
                                    <p:cond delay="0"/>
                                  </p:stCondLst>
                                  <p:childTnLst>
                                    <p:set>
                                      <p:cBhvr>
                                        <p:cTn id="35" dur="1" fill="hold">
                                          <p:stCondLst>
                                            <p:cond delay="0"/>
                                          </p:stCondLst>
                                        </p:cTn>
                                        <p:tgtEl>
                                          <p:spTgt spid="3075">
                                            <p:txEl>
                                              <p:pRg st="3" end="3"/>
                                            </p:txEl>
                                          </p:spTgt>
                                        </p:tgtEl>
                                        <p:attrNameLst>
                                          <p:attrName>style.visibility</p:attrName>
                                        </p:attrNameLst>
                                      </p:cBhvr>
                                      <p:to>
                                        <p:strVal val="visible"/>
                                      </p:to>
                                    </p:set>
                                    <p:animEffect transition="in" filter="fade">
                                      <p:cBhvr>
                                        <p:cTn id="36" dur="1000"/>
                                        <p:tgtEl>
                                          <p:spTgt spid="3075">
                                            <p:txEl>
                                              <p:pRg st="3" end="3"/>
                                            </p:txEl>
                                          </p:spTgt>
                                        </p:tgtEl>
                                      </p:cBhvr>
                                    </p:animEffect>
                                    <p:anim calcmode="lin" valueType="num">
                                      <p:cBhvr>
                                        <p:cTn id="37"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075">
                                            <p:txEl>
                                              <p:pRg st="3" end="3"/>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075">
                                            <p:txEl>
                                              <p:pRg st="4" end="4"/>
                                            </p:txEl>
                                          </p:spTgt>
                                        </p:tgtEl>
                                        <p:attrNameLst>
                                          <p:attrName>style.visibility</p:attrName>
                                        </p:attrNameLst>
                                      </p:cBhvr>
                                      <p:to>
                                        <p:strVal val="visible"/>
                                      </p:to>
                                    </p:set>
                                    <p:animEffect transition="in" filter="fade">
                                      <p:cBhvr>
                                        <p:cTn id="41" dur="1000"/>
                                        <p:tgtEl>
                                          <p:spTgt spid="3075">
                                            <p:txEl>
                                              <p:pRg st="4" end="4"/>
                                            </p:txEl>
                                          </p:spTgt>
                                        </p:tgtEl>
                                      </p:cBhvr>
                                    </p:animEffect>
                                    <p:anim calcmode="lin" valueType="num">
                                      <p:cBhvr>
                                        <p:cTn id="42"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075">
                                            <p:txEl>
                                              <p:pRg st="4" end="4"/>
                                            </p:txEl>
                                          </p:spTgt>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3075">
                                            <p:txEl>
                                              <p:pRg st="5" end="5"/>
                                            </p:txEl>
                                          </p:spTgt>
                                        </p:tgtEl>
                                        <p:attrNameLst>
                                          <p:attrName>style.visibility</p:attrName>
                                        </p:attrNameLst>
                                      </p:cBhvr>
                                      <p:to>
                                        <p:strVal val="visible"/>
                                      </p:to>
                                    </p:set>
                                    <p:animEffect transition="in" filter="fade">
                                      <p:cBhvr>
                                        <p:cTn id="46" dur="1000"/>
                                        <p:tgtEl>
                                          <p:spTgt spid="3075">
                                            <p:txEl>
                                              <p:pRg st="5" end="5"/>
                                            </p:txEl>
                                          </p:spTgt>
                                        </p:tgtEl>
                                      </p:cBhvr>
                                    </p:animEffect>
                                    <p:anim calcmode="lin" valueType="num">
                                      <p:cBhvr>
                                        <p:cTn id="47"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7" presetClass="entr" presetSubtype="0" fill="hold" nodeType="clickEffect">
                                  <p:stCondLst>
                                    <p:cond delay="0"/>
                                  </p:stCondLst>
                                  <p:childTnLst>
                                    <p:set>
                                      <p:cBhvr>
                                        <p:cTn id="52" dur="1" fill="hold">
                                          <p:stCondLst>
                                            <p:cond delay="0"/>
                                          </p:stCondLst>
                                        </p:cTn>
                                        <p:tgtEl>
                                          <p:spTgt spid="3077"/>
                                        </p:tgtEl>
                                        <p:attrNameLst>
                                          <p:attrName>style.visibility</p:attrName>
                                        </p:attrNameLst>
                                      </p:cBhvr>
                                      <p:to>
                                        <p:strVal val="visible"/>
                                      </p:to>
                                    </p:set>
                                    <p:animEffect transition="in" filter="fade">
                                      <p:cBhvr>
                                        <p:cTn id="53" dur="1000"/>
                                        <p:tgtEl>
                                          <p:spTgt spid="3077"/>
                                        </p:tgtEl>
                                      </p:cBhvr>
                                    </p:animEffect>
                                    <p:anim calcmode="lin" valueType="num">
                                      <p:cBhvr>
                                        <p:cTn id="54" dur="1000" fill="hold"/>
                                        <p:tgtEl>
                                          <p:spTgt spid="3077"/>
                                        </p:tgtEl>
                                        <p:attrNameLst>
                                          <p:attrName>ppt_x</p:attrName>
                                        </p:attrNameLst>
                                      </p:cBhvr>
                                      <p:tavLst>
                                        <p:tav tm="0">
                                          <p:val>
                                            <p:strVal val="#ppt_x"/>
                                          </p:val>
                                        </p:tav>
                                        <p:tav tm="100000">
                                          <p:val>
                                            <p:strVal val="#ppt_x"/>
                                          </p:val>
                                        </p:tav>
                                      </p:tavLst>
                                    </p:anim>
                                    <p:anim calcmode="lin" valueType="num">
                                      <p:cBhvr>
                                        <p:cTn id="55" dur="900" decel="100000" fill="hold"/>
                                        <p:tgtEl>
                                          <p:spTgt spid="307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077"/>
                                        </p:tgtEl>
                                        <p:attrNameLst>
                                          <p:attrName>ppt_y</p:attrName>
                                        </p:attrNameLst>
                                      </p:cBhvr>
                                      <p:tavLst>
                                        <p:tav tm="0">
                                          <p:val>
                                            <p:strVal val="#ppt_y-.03"/>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7" presetClass="entr" presetSubtype="0" fill="hold" nodeType="clickEffect">
                                  <p:stCondLst>
                                    <p:cond delay="0"/>
                                  </p:stCondLst>
                                  <p:childTnLst>
                                    <p:set>
                                      <p:cBhvr>
                                        <p:cTn id="60" dur="1" fill="hold">
                                          <p:stCondLst>
                                            <p:cond delay="0"/>
                                          </p:stCondLst>
                                        </p:cTn>
                                        <p:tgtEl>
                                          <p:spTgt spid="3075">
                                            <p:txEl>
                                              <p:pRg st="6" end="6"/>
                                            </p:txEl>
                                          </p:spTgt>
                                        </p:tgtEl>
                                        <p:attrNameLst>
                                          <p:attrName>style.visibility</p:attrName>
                                        </p:attrNameLst>
                                      </p:cBhvr>
                                      <p:to>
                                        <p:strVal val="visible"/>
                                      </p:to>
                                    </p:set>
                                    <p:animEffect transition="in" filter="fade">
                                      <p:cBhvr>
                                        <p:cTn id="61" dur="1000"/>
                                        <p:tgtEl>
                                          <p:spTgt spid="3075">
                                            <p:txEl>
                                              <p:pRg st="6" end="6"/>
                                            </p:txEl>
                                          </p:spTgt>
                                        </p:tgtEl>
                                      </p:cBhvr>
                                    </p:animEffect>
                                    <p:anim calcmode="lin" valueType="num">
                                      <p:cBhvr>
                                        <p:cTn id="62"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075">
                                            <p:txEl>
                                              <p:pRg st="6" end="6"/>
                                            </p:txEl>
                                          </p:spTgt>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075">
                                            <p:txEl>
                                              <p:pRg st="7" end="7"/>
                                            </p:txEl>
                                          </p:spTgt>
                                        </p:tgtEl>
                                        <p:attrNameLst>
                                          <p:attrName>style.visibility</p:attrName>
                                        </p:attrNameLst>
                                      </p:cBhvr>
                                      <p:to>
                                        <p:strVal val="visible"/>
                                      </p:to>
                                    </p:set>
                                    <p:animEffect transition="in" filter="fade">
                                      <p:cBhvr>
                                        <p:cTn id="66" dur="1000"/>
                                        <p:tgtEl>
                                          <p:spTgt spid="3075">
                                            <p:txEl>
                                              <p:pRg st="7" end="7"/>
                                            </p:txEl>
                                          </p:spTgt>
                                        </p:tgtEl>
                                      </p:cBhvr>
                                    </p:animEffect>
                                    <p:anim calcmode="lin" valueType="num">
                                      <p:cBhvr>
                                        <p:cTn id="67"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7" presetClass="entr" presetSubtype="0" fill="hold" nodeType="clickEffect">
                                  <p:stCondLst>
                                    <p:cond delay="0"/>
                                  </p:stCondLst>
                                  <p:childTnLst>
                                    <p:set>
                                      <p:cBhvr>
                                        <p:cTn id="72" dur="1" fill="hold">
                                          <p:stCondLst>
                                            <p:cond delay="0"/>
                                          </p:stCondLst>
                                        </p:cTn>
                                        <p:tgtEl>
                                          <p:spTgt spid="3075">
                                            <p:txEl>
                                              <p:pRg st="8" end="8"/>
                                            </p:txEl>
                                          </p:spTgt>
                                        </p:tgtEl>
                                        <p:attrNameLst>
                                          <p:attrName>style.visibility</p:attrName>
                                        </p:attrNameLst>
                                      </p:cBhvr>
                                      <p:to>
                                        <p:strVal val="visible"/>
                                      </p:to>
                                    </p:set>
                                    <p:animEffect transition="in" filter="fade">
                                      <p:cBhvr>
                                        <p:cTn id="73" dur="1000"/>
                                        <p:tgtEl>
                                          <p:spTgt spid="3075">
                                            <p:txEl>
                                              <p:pRg st="8" end="8"/>
                                            </p:txEl>
                                          </p:spTgt>
                                        </p:tgtEl>
                                      </p:cBhvr>
                                    </p:animEffect>
                                    <p:anim calcmode="lin" valueType="num">
                                      <p:cBhvr>
                                        <p:cTn id="74"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3075">
                                            <p:txEl>
                                              <p:pRg st="8" end="8"/>
                                            </p:txEl>
                                          </p:spTgt>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3075">
                                            <p:txEl>
                                              <p:pRg st="9" end="9"/>
                                            </p:txEl>
                                          </p:spTgt>
                                        </p:tgtEl>
                                        <p:attrNameLst>
                                          <p:attrName>style.visibility</p:attrName>
                                        </p:attrNameLst>
                                      </p:cBhvr>
                                      <p:to>
                                        <p:strVal val="visible"/>
                                      </p:to>
                                    </p:set>
                                    <p:animEffect transition="in" filter="fade">
                                      <p:cBhvr>
                                        <p:cTn id="78" dur="1000"/>
                                        <p:tgtEl>
                                          <p:spTgt spid="3075">
                                            <p:txEl>
                                              <p:pRg st="9" end="9"/>
                                            </p:txEl>
                                          </p:spTgt>
                                        </p:tgtEl>
                                      </p:cBhvr>
                                    </p:animEffect>
                                    <p:anim calcmode="lin" valueType="num">
                                      <p:cBhvr>
                                        <p:cTn id="79" dur="1000" fill="hold"/>
                                        <p:tgtEl>
                                          <p:spTgt spid="3075">
                                            <p:txEl>
                                              <p:pRg st="9" end="9"/>
                                            </p:txEl>
                                          </p:spTgt>
                                        </p:tgtEl>
                                        <p:attrNameLst>
                                          <p:attrName>ppt_x</p:attrName>
                                        </p:attrNameLst>
                                      </p:cBhvr>
                                      <p:tavLst>
                                        <p:tav tm="0">
                                          <p:val>
                                            <p:strVal val="#ppt_x"/>
                                          </p:val>
                                        </p:tav>
                                        <p:tav tm="100000">
                                          <p:val>
                                            <p:strVal val="#ppt_x"/>
                                          </p:val>
                                        </p:tav>
                                      </p:tavLst>
                                    </p:anim>
                                    <p:anim calcmode="lin" valueType="num">
                                      <p:cBhvr>
                                        <p:cTn id="80" dur="1000" fill="hold"/>
                                        <p:tgtEl>
                                          <p:spTgt spid="3075">
                                            <p:txEl>
                                              <p:pRg st="9" end="9"/>
                                            </p:txEl>
                                          </p:spTgt>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3075">
                                            <p:txEl>
                                              <p:pRg st="10" end="10"/>
                                            </p:txEl>
                                          </p:spTgt>
                                        </p:tgtEl>
                                        <p:attrNameLst>
                                          <p:attrName>style.visibility</p:attrName>
                                        </p:attrNameLst>
                                      </p:cBhvr>
                                      <p:to>
                                        <p:strVal val="visible"/>
                                      </p:to>
                                    </p:set>
                                    <p:animEffect transition="in" filter="fade">
                                      <p:cBhvr>
                                        <p:cTn id="83" dur="1000"/>
                                        <p:tgtEl>
                                          <p:spTgt spid="3075">
                                            <p:txEl>
                                              <p:pRg st="10" end="10"/>
                                            </p:txEl>
                                          </p:spTgt>
                                        </p:tgtEl>
                                      </p:cBhvr>
                                    </p:animEffect>
                                    <p:anim calcmode="lin" valueType="num">
                                      <p:cBhvr>
                                        <p:cTn id="84" dur="1000" fill="hold"/>
                                        <p:tgtEl>
                                          <p:spTgt spid="3075">
                                            <p:txEl>
                                              <p:pRg st="10" end="10"/>
                                            </p:txEl>
                                          </p:spTgt>
                                        </p:tgtEl>
                                        <p:attrNameLst>
                                          <p:attrName>ppt_x</p:attrName>
                                        </p:attrNameLst>
                                      </p:cBhvr>
                                      <p:tavLst>
                                        <p:tav tm="0">
                                          <p:val>
                                            <p:strVal val="#ppt_x"/>
                                          </p:val>
                                        </p:tav>
                                        <p:tav tm="100000">
                                          <p:val>
                                            <p:strVal val="#ppt_x"/>
                                          </p:val>
                                        </p:tav>
                                      </p:tavLst>
                                    </p:anim>
                                    <p:anim calcmode="lin" valueType="num">
                                      <p:cBhvr>
                                        <p:cTn id="85" dur="1000" fill="hold"/>
                                        <p:tgtEl>
                                          <p:spTgt spid="307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47" presetClass="entr" presetSubtype="0" fill="hold" nodeType="clickEffect">
                                  <p:stCondLst>
                                    <p:cond delay="0"/>
                                  </p:stCondLst>
                                  <p:childTnLst>
                                    <p:set>
                                      <p:cBhvr>
                                        <p:cTn id="89" dur="1" fill="hold">
                                          <p:stCondLst>
                                            <p:cond delay="0"/>
                                          </p:stCondLst>
                                        </p:cTn>
                                        <p:tgtEl>
                                          <p:spTgt spid="3075">
                                            <p:txEl>
                                              <p:pRg st="11" end="11"/>
                                            </p:txEl>
                                          </p:spTgt>
                                        </p:tgtEl>
                                        <p:attrNameLst>
                                          <p:attrName>style.visibility</p:attrName>
                                        </p:attrNameLst>
                                      </p:cBhvr>
                                      <p:to>
                                        <p:strVal val="visible"/>
                                      </p:to>
                                    </p:set>
                                    <p:animEffect transition="in" filter="fade">
                                      <p:cBhvr>
                                        <p:cTn id="90" dur="1000"/>
                                        <p:tgtEl>
                                          <p:spTgt spid="3075">
                                            <p:txEl>
                                              <p:pRg st="11" end="11"/>
                                            </p:txEl>
                                          </p:spTgt>
                                        </p:tgtEl>
                                      </p:cBhvr>
                                    </p:animEffect>
                                    <p:anim calcmode="lin" valueType="num">
                                      <p:cBhvr>
                                        <p:cTn id="91" dur="1000" fill="hold"/>
                                        <p:tgtEl>
                                          <p:spTgt spid="3075">
                                            <p:txEl>
                                              <p:pRg st="11" end="11"/>
                                            </p:txEl>
                                          </p:spTgt>
                                        </p:tgtEl>
                                        <p:attrNameLst>
                                          <p:attrName>ppt_x</p:attrName>
                                        </p:attrNameLst>
                                      </p:cBhvr>
                                      <p:tavLst>
                                        <p:tav tm="0">
                                          <p:val>
                                            <p:strVal val="#ppt_x"/>
                                          </p:val>
                                        </p:tav>
                                        <p:tav tm="100000">
                                          <p:val>
                                            <p:strVal val="#ppt_x"/>
                                          </p:val>
                                        </p:tav>
                                      </p:tavLst>
                                    </p:anim>
                                    <p:anim calcmode="lin" valueType="num">
                                      <p:cBhvr>
                                        <p:cTn id="92" dur="1000" fill="hold"/>
                                        <p:tgtEl>
                                          <p:spTgt spid="307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47" presetClass="entr" presetSubtype="0" fill="hold" nodeType="clickEffect">
                                  <p:stCondLst>
                                    <p:cond delay="0"/>
                                  </p:stCondLst>
                                  <p:childTnLst>
                                    <p:set>
                                      <p:cBhvr>
                                        <p:cTn id="96" dur="1" fill="hold">
                                          <p:stCondLst>
                                            <p:cond delay="0"/>
                                          </p:stCondLst>
                                        </p:cTn>
                                        <p:tgtEl>
                                          <p:spTgt spid="3075">
                                            <p:txEl>
                                              <p:pRg st="12" end="12"/>
                                            </p:txEl>
                                          </p:spTgt>
                                        </p:tgtEl>
                                        <p:attrNameLst>
                                          <p:attrName>style.visibility</p:attrName>
                                        </p:attrNameLst>
                                      </p:cBhvr>
                                      <p:to>
                                        <p:strVal val="visible"/>
                                      </p:to>
                                    </p:set>
                                    <p:animEffect transition="in" filter="fade">
                                      <p:cBhvr>
                                        <p:cTn id="97" dur="1000"/>
                                        <p:tgtEl>
                                          <p:spTgt spid="3075">
                                            <p:txEl>
                                              <p:pRg st="12" end="12"/>
                                            </p:txEl>
                                          </p:spTgt>
                                        </p:tgtEl>
                                      </p:cBhvr>
                                    </p:animEffect>
                                    <p:anim calcmode="lin" valueType="num">
                                      <p:cBhvr>
                                        <p:cTn id="98" dur="1000" fill="hold"/>
                                        <p:tgtEl>
                                          <p:spTgt spid="3075">
                                            <p:txEl>
                                              <p:pRg st="12" end="12"/>
                                            </p:txEl>
                                          </p:spTgt>
                                        </p:tgtEl>
                                        <p:attrNameLst>
                                          <p:attrName>ppt_x</p:attrName>
                                        </p:attrNameLst>
                                      </p:cBhvr>
                                      <p:tavLst>
                                        <p:tav tm="0">
                                          <p:val>
                                            <p:strVal val="#ppt_x"/>
                                          </p:val>
                                        </p:tav>
                                        <p:tav tm="100000">
                                          <p:val>
                                            <p:strVal val="#ppt_x"/>
                                          </p:val>
                                        </p:tav>
                                      </p:tavLst>
                                    </p:anim>
                                    <p:anim calcmode="lin" valueType="num">
                                      <p:cBhvr>
                                        <p:cTn id="99" dur="1000" fill="hold"/>
                                        <p:tgtEl>
                                          <p:spTgt spid="307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A97694-644D-4582-9D03-519166EB52F0}"/>
              </a:ext>
            </a:extLst>
          </p:cNvPr>
          <p:cNvSpPr>
            <a:spLocks noGrp="1" noChangeArrowheads="1"/>
          </p:cNvSpPr>
          <p:nvPr>
            <p:ph type="title"/>
          </p:nvPr>
        </p:nvSpPr>
        <p:spPr/>
        <p:txBody>
          <a:bodyPr/>
          <a:lstStyle/>
          <a:p>
            <a:r>
              <a:rPr lang="sl-SI" altLang="sl-SI">
                <a:solidFill>
                  <a:schemeClr val="bg1"/>
                </a:solidFill>
                <a:latin typeface="Times New Roman" panose="02020603050405020304" pitchFamily="18" charset="0"/>
              </a:rPr>
              <a:t>IME KUGE IN NJENO ŠIRJENJE</a:t>
            </a:r>
            <a:r>
              <a:rPr lang="sl-SI" altLang="sl-SI">
                <a:latin typeface="Times New Roman" panose="02020603050405020304" pitchFamily="18" charset="0"/>
              </a:rPr>
              <a:t> </a:t>
            </a:r>
          </a:p>
        </p:txBody>
      </p:sp>
      <p:sp>
        <p:nvSpPr>
          <p:cNvPr id="4099" name="Rectangle 3">
            <a:extLst>
              <a:ext uri="{FF2B5EF4-FFF2-40B4-BE49-F238E27FC236}">
                <a16:creationId xmlns:a16="http://schemas.microsoft.com/office/drawing/2014/main" id="{3500A36D-E3D2-41C9-9259-F5E495DCE18B}"/>
              </a:ext>
            </a:extLst>
          </p:cNvPr>
          <p:cNvSpPr>
            <a:spLocks noGrp="1" noChangeArrowheads="1"/>
          </p:cNvSpPr>
          <p:nvPr>
            <p:ph type="body" idx="1"/>
          </p:nvPr>
        </p:nvSpPr>
        <p:spPr>
          <a:xfrm>
            <a:off x="3708400" y="1268413"/>
            <a:ext cx="4978400" cy="5761037"/>
          </a:xfrm>
        </p:spPr>
        <p:txBody>
          <a:bodyPr/>
          <a:lstStyle/>
          <a:p>
            <a:pPr algn="ctr">
              <a:lnSpc>
                <a:spcPct val="90000"/>
              </a:lnSpc>
            </a:pPr>
            <a:r>
              <a:rPr lang="sl-SI" altLang="sl-SI" sz="2400">
                <a:solidFill>
                  <a:schemeClr val="bg1"/>
                </a:solidFill>
                <a:latin typeface="Times New Roman" panose="02020603050405020304" pitchFamily="18" charset="0"/>
              </a:rPr>
              <a:t>IME: po črnih lisah, ki so nastajale na telesih obolelih zaradi notranjih krvavitev (sodobni epidemiologi menijo, da je bila to v resnici epidemija ebole ali vraničnega prisada).</a:t>
            </a:r>
          </a:p>
          <a:p>
            <a:pPr algn="ctr">
              <a:lnSpc>
                <a:spcPct val="90000"/>
              </a:lnSpc>
            </a:pPr>
            <a:endParaRPr lang="sl-SI" altLang="sl-SI" sz="1600">
              <a:solidFill>
                <a:schemeClr val="bg1"/>
              </a:solidFill>
              <a:latin typeface="Times New Roman" panose="02020603050405020304" pitchFamily="18" charset="0"/>
            </a:endParaRPr>
          </a:p>
          <a:p>
            <a:pPr algn="ctr">
              <a:lnSpc>
                <a:spcPct val="90000"/>
              </a:lnSpc>
            </a:pPr>
            <a:r>
              <a:rPr lang="sl-SI" altLang="sl-SI" sz="2400">
                <a:solidFill>
                  <a:schemeClr val="bg1"/>
                </a:solidFill>
                <a:latin typeface="Times New Roman" panose="02020603050405020304" pitchFamily="18" charset="0"/>
              </a:rPr>
              <a:t>ŠIRJENJE:  prinesli so jo Mongoli in Tatari, najprej pa je izbruhnila na Kitajskem. Tatari so oblegali mesto na Krimskem polotoku, imenovano Kaffa, ki je postalo prvo prizorišče množičnih smrti. Od tam so v Messino na Siciliji plule trgovske ladje, prek katerih se je bolezen prenesla v Evropo. </a:t>
            </a:r>
          </a:p>
        </p:txBody>
      </p:sp>
      <p:pic>
        <p:nvPicPr>
          <p:cNvPr id="4100" name="Picture 4" descr="Plague1">
            <a:extLst>
              <a:ext uri="{FF2B5EF4-FFF2-40B4-BE49-F238E27FC236}">
                <a16:creationId xmlns:a16="http://schemas.microsoft.com/office/drawing/2014/main" id="{F7DD52A9-232B-4D0B-84D4-C7E538427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41438"/>
            <a:ext cx="3449638" cy="518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Effect transition="in" filter="fade">
                                      <p:cBhvr>
                                        <p:cTn id="15" dur="1000"/>
                                        <p:tgtEl>
                                          <p:spTgt spid="4099">
                                            <p:txEl>
                                              <p:pRg st="0" end="0"/>
                                            </p:txEl>
                                          </p:spTgt>
                                        </p:tgtEl>
                                      </p:cBhvr>
                                    </p:animEffect>
                                    <p:anim calcmode="lin" valueType="num">
                                      <p:cBhvr>
                                        <p:cTn id="16"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fade">
                                      <p:cBhvr>
                                        <p:cTn id="22" dur="1000"/>
                                        <p:tgtEl>
                                          <p:spTgt spid="4099">
                                            <p:txEl>
                                              <p:pRg st="2" end="2"/>
                                            </p:txEl>
                                          </p:spTgt>
                                        </p:tgtEl>
                                      </p:cBhvr>
                                    </p:animEffect>
                                    <p:anim calcmode="lin" valueType="num">
                                      <p:cBhvr>
                                        <p:cTn id="23"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4100"/>
                                        </p:tgtEl>
                                        <p:attrNameLst>
                                          <p:attrName>style.visibility</p:attrName>
                                        </p:attrNameLst>
                                      </p:cBhvr>
                                      <p:to>
                                        <p:strVal val="visible"/>
                                      </p:to>
                                    </p:set>
                                    <p:animEffect transition="in" filter="fade">
                                      <p:cBhvr>
                                        <p:cTn id="29" dur="1000"/>
                                        <p:tgtEl>
                                          <p:spTgt spid="4100"/>
                                        </p:tgtEl>
                                      </p:cBhvr>
                                    </p:animEffect>
                                    <p:anim calcmode="lin" valueType="num">
                                      <p:cBhvr>
                                        <p:cTn id="30" dur="1000" fill="hold"/>
                                        <p:tgtEl>
                                          <p:spTgt spid="4100"/>
                                        </p:tgtEl>
                                        <p:attrNameLst>
                                          <p:attrName>ppt_x</p:attrName>
                                        </p:attrNameLst>
                                      </p:cBhvr>
                                      <p:tavLst>
                                        <p:tav tm="0">
                                          <p:val>
                                            <p:strVal val="#ppt_x"/>
                                          </p:val>
                                        </p:tav>
                                        <p:tav tm="100000">
                                          <p:val>
                                            <p:strVal val="#ppt_x"/>
                                          </p:val>
                                        </p:tav>
                                      </p:tavLst>
                                    </p:anim>
                                    <p:anim calcmode="lin" valueType="num">
                                      <p:cBhvr>
                                        <p:cTn id="31" dur="900" decel="100000" fill="hold"/>
                                        <p:tgtEl>
                                          <p:spTgt spid="4100"/>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10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9594777-34D9-402D-9D68-4C61F118C0C3}"/>
              </a:ext>
            </a:extLst>
          </p:cNvPr>
          <p:cNvSpPr>
            <a:spLocks noGrp="1" noChangeArrowheads="1"/>
          </p:cNvSpPr>
          <p:nvPr>
            <p:ph type="title"/>
          </p:nvPr>
        </p:nvSpPr>
        <p:spPr/>
        <p:txBody>
          <a:bodyPr/>
          <a:lstStyle/>
          <a:p>
            <a:endParaRPr lang="sl-SI" altLang="sl-SI"/>
          </a:p>
        </p:txBody>
      </p:sp>
      <p:sp>
        <p:nvSpPr>
          <p:cNvPr id="16387" name="Rectangle 3">
            <a:extLst>
              <a:ext uri="{FF2B5EF4-FFF2-40B4-BE49-F238E27FC236}">
                <a16:creationId xmlns:a16="http://schemas.microsoft.com/office/drawing/2014/main" id="{F834702B-2E7B-4BEF-8564-9405A60701BA}"/>
              </a:ext>
            </a:extLst>
          </p:cNvPr>
          <p:cNvSpPr>
            <a:spLocks noGrp="1" noChangeArrowheads="1"/>
          </p:cNvSpPr>
          <p:nvPr>
            <p:ph type="body" idx="1"/>
          </p:nvPr>
        </p:nvSpPr>
        <p:spPr/>
        <p:txBody>
          <a:bodyPr/>
          <a:lstStyle/>
          <a:p>
            <a:endParaRPr lang="sl-SI" altLang="sl-SI"/>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C4E8A6A-59D4-4E1E-B88D-240F5A06952B}"/>
              </a:ext>
            </a:extLst>
          </p:cNvPr>
          <p:cNvSpPr>
            <a:spLocks noGrp="1" noChangeArrowheads="1"/>
          </p:cNvSpPr>
          <p:nvPr>
            <p:ph type="title"/>
          </p:nvPr>
        </p:nvSpPr>
        <p:spPr/>
        <p:txBody>
          <a:bodyPr/>
          <a:lstStyle/>
          <a:p>
            <a:endParaRPr lang="sl-SI" altLang="sl-SI"/>
          </a:p>
        </p:txBody>
      </p:sp>
      <p:sp>
        <p:nvSpPr>
          <p:cNvPr id="19459" name="Rectangle 3">
            <a:extLst>
              <a:ext uri="{FF2B5EF4-FFF2-40B4-BE49-F238E27FC236}">
                <a16:creationId xmlns:a16="http://schemas.microsoft.com/office/drawing/2014/main" id="{81A15DD3-9F27-4909-B3B3-DB9E6863E300}"/>
              </a:ext>
            </a:extLst>
          </p:cNvPr>
          <p:cNvSpPr>
            <a:spLocks noGrp="1" noChangeArrowheads="1"/>
          </p:cNvSpPr>
          <p:nvPr>
            <p:ph type="body" idx="1"/>
          </p:nvPr>
        </p:nvSpPr>
        <p:spPr/>
        <p:txBody>
          <a:bodyPr/>
          <a:lstStyle/>
          <a:p>
            <a:endParaRPr lang="sl-SI" altLang="sl-S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3A010"/>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13410FD-0352-483E-9DC7-9DC71E421EB3}"/>
              </a:ext>
            </a:extLst>
          </p:cNvPr>
          <p:cNvSpPr>
            <a:spLocks noGrp="1" noChangeArrowheads="1"/>
          </p:cNvSpPr>
          <p:nvPr>
            <p:ph type="title"/>
          </p:nvPr>
        </p:nvSpPr>
        <p:spPr/>
        <p:txBody>
          <a:bodyPr/>
          <a:lstStyle/>
          <a:p>
            <a:r>
              <a:rPr lang="sl-SI" altLang="sl-SI">
                <a:latin typeface="Times New Roman" panose="02020603050405020304" pitchFamily="18" charset="0"/>
              </a:rPr>
              <a:t>POMEMBNI IZBRUHI KUGE</a:t>
            </a:r>
          </a:p>
        </p:txBody>
      </p:sp>
      <p:sp>
        <p:nvSpPr>
          <p:cNvPr id="5123" name="Rectangle 3">
            <a:extLst>
              <a:ext uri="{FF2B5EF4-FFF2-40B4-BE49-F238E27FC236}">
                <a16:creationId xmlns:a16="http://schemas.microsoft.com/office/drawing/2014/main" id="{E0E2123B-334F-4224-846C-0FC90A55271C}"/>
              </a:ext>
            </a:extLst>
          </p:cNvPr>
          <p:cNvSpPr>
            <a:spLocks noGrp="1" noChangeArrowheads="1"/>
          </p:cNvSpPr>
          <p:nvPr>
            <p:ph type="body" idx="1"/>
          </p:nvPr>
        </p:nvSpPr>
        <p:spPr>
          <a:xfrm>
            <a:off x="395288" y="1268413"/>
            <a:ext cx="5637212" cy="3733800"/>
          </a:xfrm>
        </p:spPr>
        <p:txBody>
          <a:bodyPr/>
          <a:lstStyle/>
          <a:p>
            <a:r>
              <a:rPr lang="sl-SI" altLang="sl-SI" sz="2400">
                <a:latin typeface="Times New Roman" panose="02020603050405020304" pitchFamily="18" charset="0"/>
              </a:rPr>
              <a:t>i</a:t>
            </a:r>
            <a:r>
              <a:rPr lang="fr-FR" altLang="sl-SI" sz="2400">
                <a:latin typeface="Times New Roman" panose="02020603050405020304" pitchFamily="18" charset="0"/>
              </a:rPr>
              <a:t>talijansk</a:t>
            </a:r>
            <a:r>
              <a:rPr lang="sl-SI" altLang="sl-SI" sz="2400">
                <a:latin typeface="Times New Roman" panose="02020603050405020304" pitchFamily="18" charset="0"/>
              </a:rPr>
              <a:t>a</a:t>
            </a:r>
            <a:r>
              <a:rPr lang="fr-FR" altLang="sl-SI" sz="2400">
                <a:latin typeface="Times New Roman" panose="02020603050405020304" pitchFamily="18" charset="0"/>
              </a:rPr>
              <a:t> kug</a:t>
            </a:r>
            <a:r>
              <a:rPr lang="sl-SI" altLang="sl-SI" sz="2400">
                <a:latin typeface="Times New Roman" panose="02020603050405020304" pitchFamily="18" charset="0"/>
              </a:rPr>
              <a:t>a:</a:t>
            </a:r>
            <a:r>
              <a:rPr lang="fr-FR" altLang="sl-SI" sz="2400">
                <a:latin typeface="Times New Roman" panose="02020603050405020304" pitchFamily="18" charset="0"/>
              </a:rPr>
              <a:t> 1629</a:t>
            </a:r>
            <a:r>
              <a:rPr lang="sl-SI" altLang="sl-SI" sz="2400">
                <a:latin typeface="Times New Roman" panose="02020603050405020304" pitchFamily="18" charset="0"/>
              </a:rPr>
              <a:t> – </a:t>
            </a:r>
            <a:r>
              <a:rPr lang="fr-FR" altLang="sl-SI" sz="2400">
                <a:latin typeface="Times New Roman" panose="02020603050405020304" pitchFamily="18" charset="0"/>
              </a:rPr>
              <a:t>1631</a:t>
            </a:r>
            <a:r>
              <a:rPr lang="sl-SI" altLang="sl-SI" sz="2400">
                <a:latin typeface="Times New Roman" panose="02020603050405020304" pitchFamily="18" charset="0"/>
              </a:rPr>
              <a:t>,</a:t>
            </a:r>
          </a:p>
          <a:p>
            <a:r>
              <a:rPr lang="sl-SI" altLang="sl-SI" sz="2400">
                <a:latin typeface="Times New Roman" panose="02020603050405020304" pitchFamily="18" charset="0"/>
              </a:rPr>
              <a:t>v</a:t>
            </a:r>
            <a:r>
              <a:rPr lang="fr-FR" altLang="sl-SI" sz="2400">
                <a:latin typeface="Times New Roman" panose="02020603050405020304" pitchFamily="18" charset="0"/>
              </a:rPr>
              <a:t>elika kuga Londona</a:t>
            </a:r>
            <a:r>
              <a:rPr lang="sl-SI" altLang="sl-SI" sz="2400">
                <a:latin typeface="Times New Roman" panose="02020603050405020304" pitchFamily="18" charset="0"/>
              </a:rPr>
              <a:t>:</a:t>
            </a:r>
            <a:r>
              <a:rPr lang="fr-FR" altLang="sl-SI" sz="2400">
                <a:latin typeface="Times New Roman" panose="02020603050405020304" pitchFamily="18" charset="0"/>
              </a:rPr>
              <a:t> 1665</a:t>
            </a:r>
            <a:r>
              <a:rPr lang="sl-SI" altLang="sl-SI" sz="2400">
                <a:latin typeface="Times New Roman" panose="02020603050405020304" pitchFamily="18" charset="0"/>
              </a:rPr>
              <a:t> </a:t>
            </a:r>
            <a:r>
              <a:rPr lang="fr-FR" altLang="sl-SI" sz="2400">
                <a:latin typeface="Times New Roman" panose="02020603050405020304" pitchFamily="18" charset="0"/>
              </a:rPr>
              <a:t>–</a:t>
            </a:r>
            <a:r>
              <a:rPr lang="sl-SI" altLang="sl-SI" sz="2400">
                <a:latin typeface="Times New Roman" panose="02020603050405020304" pitchFamily="18" charset="0"/>
              </a:rPr>
              <a:t> </a:t>
            </a:r>
            <a:r>
              <a:rPr lang="fr-FR" altLang="sl-SI" sz="2400">
                <a:latin typeface="Times New Roman" panose="02020603050405020304" pitchFamily="18" charset="0"/>
              </a:rPr>
              <a:t>1666</a:t>
            </a:r>
            <a:r>
              <a:rPr lang="sl-SI" altLang="sl-SI" sz="2400">
                <a:latin typeface="Times New Roman" panose="02020603050405020304" pitchFamily="18" charset="0"/>
              </a:rPr>
              <a:t>,</a:t>
            </a:r>
          </a:p>
          <a:p>
            <a:r>
              <a:rPr lang="sl-SI" altLang="sl-SI" sz="2400">
                <a:latin typeface="Times New Roman" panose="02020603050405020304" pitchFamily="18" charset="0"/>
              </a:rPr>
              <a:t>v</a:t>
            </a:r>
            <a:r>
              <a:rPr lang="fr-FR" altLang="sl-SI" sz="2400">
                <a:latin typeface="Times New Roman" panose="02020603050405020304" pitchFamily="18" charset="0"/>
              </a:rPr>
              <a:t>elika kuga Dunaja</a:t>
            </a:r>
            <a:r>
              <a:rPr lang="sl-SI" altLang="sl-SI" sz="2400">
                <a:latin typeface="Times New Roman" panose="02020603050405020304" pitchFamily="18" charset="0"/>
              </a:rPr>
              <a:t>:</a:t>
            </a:r>
            <a:r>
              <a:rPr lang="fr-FR" altLang="sl-SI" sz="2400">
                <a:latin typeface="Times New Roman" panose="02020603050405020304" pitchFamily="18" charset="0"/>
              </a:rPr>
              <a:t> 1679,</a:t>
            </a:r>
            <a:endParaRPr lang="sl-SI" altLang="sl-SI" sz="2400">
              <a:latin typeface="Times New Roman" panose="02020603050405020304" pitchFamily="18" charset="0"/>
            </a:endParaRPr>
          </a:p>
          <a:p>
            <a:r>
              <a:rPr lang="sl-SI" altLang="sl-SI" sz="2400">
                <a:latin typeface="Times New Roman" panose="02020603050405020304" pitchFamily="18" charset="0"/>
              </a:rPr>
              <a:t>v</a:t>
            </a:r>
            <a:r>
              <a:rPr lang="fr-FR" altLang="sl-SI" sz="2400">
                <a:latin typeface="Times New Roman" panose="02020603050405020304" pitchFamily="18" charset="0"/>
              </a:rPr>
              <a:t>elik</a:t>
            </a:r>
            <a:r>
              <a:rPr lang="sl-SI" altLang="sl-SI" sz="2400">
                <a:latin typeface="Times New Roman" panose="02020603050405020304" pitchFamily="18" charset="0"/>
              </a:rPr>
              <a:t>a</a:t>
            </a:r>
            <a:r>
              <a:rPr lang="fr-FR" altLang="sl-SI" sz="2400">
                <a:latin typeface="Times New Roman" panose="02020603050405020304" pitchFamily="18" charset="0"/>
              </a:rPr>
              <a:t> </a:t>
            </a:r>
            <a:r>
              <a:rPr lang="sl-SI" altLang="sl-SI" sz="2400">
                <a:latin typeface="Times New Roman" panose="02020603050405020304" pitchFamily="18" charset="0"/>
              </a:rPr>
              <a:t>k</a:t>
            </a:r>
            <a:r>
              <a:rPr lang="fr-FR" altLang="sl-SI" sz="2400">
                <a:latin typeface="Times New Roman" panose="02020603050405020304" pitchFamily="18" charset="0"/>
              </a:rPr>
              <a:t>uga Marseill</a:t>
            </a:r>
            <a:r>
              <a:rPr lang="sl-SI" altLang="sl-SI" sz="2400">
                <a:latin typeface="Times New Roman" panose="02020603050405020304" pitchFamily="18" charset="0"/>
              </a:rPr>
              <a:t>a:</a:t>
            </a:r>
            <a:r>
              <a:rPr lang="fr-FR" altLang="sl-SI" sz="2400">
                <a:latin typeface="Times New Roman" panose="02020603050405020304" pitchFamily="18" charset="0"/>
              </a:rPr>
              <a:t> 1720</a:t>
            </a:r>
            <a:r>
              <a:rPr lang="sl-SI" altLang="sl-SI" sz="2400">
                <a:latin typeface="Times New Roman" panose="02020603050405020304" pitchFamily="18" charset="0"/>
              </a:rPr>
              <a:t> </a:t>
            </a:r>
            <a:r>
              <a:rPr lang="fr-FR" altLang="sl-SI" sz="2400">
                <a:latin typeface="Times New Roman" panose="02020603050405020304" pitchFamily="18" charset="0"/>
              </a:rPr>
              <a:t>–</a:t>
            </a:r>
            <a:r>
              <a:rPr lang="sl-SI" altLang="sl-SI" sz="2400">
                <a:latin typeface="Times New Roman" panose="02020603050405020304" pitchFamily="18" charset="0"/>
              </a:rPr>
              <a:t> </a:t>
            </a:r>
            <a:r>
              <a:rPr lang="fr-FR" altLang="sl-SI" sz="2400">
                <a:latin typeface="Times New Roman" panose="02020603050405020304" pitchFamily="18" charset="0"/>
              </a:rPr>
              <a:t>1722</a:t>
            </a:r>
            <a:r>
              <a:rPr lang="sl-SI" altLang="sl-SI" sz="2400">
                <a:latin typeface="Times New Roman" panose="02020603050405020304" pitchFamily="18" charset="0"/>
              </a:rPr>
              <a:t>,</a:t>
            </a:r>
          </a:p>
          <a:p>
            <a:r>
              <a:rPr lang="sl-SI" altLang="sl-SI" sz="2400">
                <a:latin typeface="Times New Roman" panose="02020603050405020304" pitchFamily="18" charset="0"/>
              </a:rPr>
              <a:t>k</a:t>
            </a:r>
            <a:r>
              <a:rPr lang="fr-FR" altLang="sl-SI" sz="2400">
                <a:latin typeface="Times New Roman" panose="02020603050405020304" pitchFamily="18" charset="0"/>
              </a:rPr>
              <a:t>uga v Moskv</a:t>
            </a:r>
            <a:r>
              <a:rPr lang="sl-SI" altLang="sl-SI" sz="2400">
                <a:latin typeface="Times New Roman" panose="02020603050405020304" pitchFamily="18" charset="0"/>
              </a:rPr>
              <a:t>i: 1771.</a:t>
            </a:r>
          </a:p>
        </p:txBody>
      </p:sp>
      <p:pic>
        <p:nvPicPr>
          <p:cNvPr id="5124" name="Picture 4" descr="Mrtvaski_ples">
            <a:extLst>
              <a:ext uri="{FF2B5EF4-FFF2-40B4-BE49-F238E27FC236}">
                <a16:creationId xmlns:a16="http://schemas.microsoft.com/office/drawing/2014/main" id="{CD7FE76B-92EE-427A-8C9F-ECC66C24D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3068638"/>
            <a:ext cx="4962525" cy="3621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5123">
                                            <p:txEl>
                                              <p:pRg st="0" end="0"/>
                                            </p:txEl>
                                          </p:spTgt>
                                        </p:tgtEl>
                                        <p:attrNameLst>
                                          <p:attrName>style.visibility</p:attrName>
                                        </p:attrNameLst>
                                      </p:cBhvr>
                                      <p:to>
                                        <p:strVal val="visible"/>
                                      </p:to>
                                    </p:set>
                                    <p:animEffect transition="in" filter="fade">
                                      <p:cBhvr>
                                        <p:cTn id="15" dur="1000"/>
                                        <p:tgtEl>
                                          <p:spTgt spid="5123">
                                            <p:txEl>
                                              <p:pRg st="0" end="0"/>
                                            </p:txEl>
                                          </p:spTgt>
                                        </p:tgtEl>
                                      </p:cBhvr>
                                    </p:animEffect>
                                    <p:anim calcmode="lin" valueType="num">
                                      <p:cBhvr>
                                        <p:cTn id="16"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5123">
                                            <p:txEl>
                                              <p:pRg st="1" end="1"/>
                                            </p:txEl>
                                          </p:spTgt>
                                        </p:tgtEl>
                                        <p:attrNameLst>
                                          <p:attrName>style.visibility</p:attrName>
                                        </p:attrNameLst>
                                      </p:cBhvr>
                                      <p:to>
                                        <p:strVal val="visible"/>
                                      </p:to>
                                    </p:set>
                                    <p:animEffect transition="in" filter="fade">
                                      <p:cBhvr>
                                        <p:cTn id="22" dur="1000"/>
                                        <p:tgtEl>
                                          <p:spTgt spid="5123">
                                            <p:txEl>
                                              <p:pRg st="1" end="1"/>
                                            </p:txEl>
                                          </p:spTgt>
                                        </p:tgtEl>
                                      </p:cBhvr>
                                    </p:animEffect>
                                    <p:anim calcmode="lin" valueType="num">
                                      <p:cBhvr>
                                        <p:cTn id="2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5123">
                                            <p:txEl>
                                              <p:pRg st="2" end="2"/>
                                            </p:txEl>
                                          </p:spTgt>
                                        </p:tgtEl>
                                        <p:attrNameLst>
                                          <p:attrName>style.visibility</p:attrName>
                                        </p:attrNameLst>
                                      </p:cBhvr>
                                      <p:to>
                                        <p:strVal val="visible"/>
                                      </p:to>
                                    </p:set>
                                    <p:animEffect transition="in" filter="fade">
                                      <p:cBhvr>
                                        <p:cTn id="29" dur="1000"/>
                                        <p:tgtEl>
                                          <p:spTgt spid="5123">
                                            <p:txEl>
                                              <p:pRg st="2" end="2"/>
                                            </p:txEl>
                                          </p:spTgt>
                                        </p:tgtEl>
                                      </p:cBhvr>
                                    </p:animEffect>
                                    <p:anim calcmode="lin" valueType="num">
                                      <p:cBhvr>
                                        <p:cTn id="30"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7" presetClass="entr" presetSubtype="0" fill="hold" nodeType="clickEffect">
                                  <p:stCondLst>
                                    <p:cond delay="0"/>
                                  </p:stCondLst>
                                  <p:childTnLst>
                                    <p:set>
                                      <p:cBhvr>
                                        <p:cTn id="35" dur="1" fill="hold">
                                          <p:stCondLst>
                                            <p:cond delay="0"/>
                                          </p:stCondLst>
                                        </p:cTn>
                                        <p:tgtEl>
                                          <p:spTgt spid="5123">
                                            <p:txEl>
                                              <p:pRg st="3" end="3"/>
                                            </p:txEl>
                                          </p:spTgt>
                                        </p:tgtEl>
                                        <p:attrNameLst>
                                          <p:attrName>style.visibility</p:attrName>
                                        </p:attrNameLst>
                                      </p:cBhvr>
                                      <p:to>
                                        <p:strVal val="visible"/>
                                      </p:to>
                                    </p:set>
                                    <p:animEffect transition="in" filter="fade">
                                      <p:cBhvr>
                                        <p:cTn id="36" dur="1000"/>
                                        <p:tgtEl>
                                          <p:spTgt spid="5123">
                                            <p:txEl>
                                              <p:pRg st="3" end="3"/>
                                            </p:txEl>
                                          </p:spTgt>
                                        </p:tgtEl>
                                      </p:cBhvr>
                                    </p:animEffect>
                                    <p:anim calcmode="lin" valueType="num">
                                      <p:cBhvr>
                                        <p:cTn id="37"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7" presetClass="entr" presetSubtype="0" fill="hold" nodeType="clickEffect">
                                  <p:stCondLst>
                                    <p:cond delay="0"/>
                                  </p:stCondLst>
                                  <p:childTnLst>
                                    <p:set>
                                      <p:cBhvr>
                                        <p:cTn id="42" dur="1" fill="hold">
                                          <p:stCondLst>
                                            <p:cond delay="0"/>
                                          </p:stCondLst>
                                        </p:cTn>
                                        <p:tgtEl>
                                          <p:spTgt spid="5123">
                                            <p:txEl>
                                              <p:pRg st="4" end="4"/>
                                            </p:txEl>
                                          </p:spTgt>
                                        </p:tgtEl>
                                        <p:attrNameLst>
                                          <p:attrName>style.visibility</p:attrName>
                                        </p:attrNameLst>
                                      </p:cBhvr>
                                      <p:to>
                                        <p:strVal val="visible"/>
                                      </p:to>
                                    </p:set>
                                    <p:animEffect transition="in" filter="fade">
                                      <p:cBhvr>
                                        <p:cTn id="43" dur="1000"/>
                                        <p:tgtEl>
                                          <p:spTgt spid="5123">
                                            <p:txEl>
                                              <p:pRg st="4" end="4"/>
                                            </p:txEl>
                                          </p:spTgt>
                                        </p:tgtEl>
                                      </p:cBhvr>
                                    </p:animEffect>
                                    <p:anim calcmode="lin" valueType="num">
                                      <p:cBhvr>
                                        <p:cTn id="44"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7" presetClass="entr" presetSubtype="0" fill="hold" nodeType="clickEffect">
                                  <p:stCondLst>
                                    <p:cond delay="0"/>
                                  </p:stCondLst>
                                  <p:childTnLst>
                                    <p:set>
                                      <p:cBhvr>
                                        <p:cTn id="49" dur="1" fill="hold">
                                          <p:stCondLst>
                                            <p:cond delay="0"/>
                                          </p:stCondLst>
                                        </p:cTn>
                                        <p:tgtEl>
                                          <p:spTgt spid="5124"/>
                                        </p:tgtEl>
                                        <p:attrNameLst>
                                          <p:attrName>style.visibility</p:attrName>
                                        </p:attrNameLst>
                                      </p:cBhvr>
                                      <p:to>
                                        <p:strVal val="visible"/>
                                      </p:to>
                                    </p:set>
                                    <p:animEffect transition="in" filter="fade">
                                      <p:cBhvr>
                                        <p:cTn id="50" dur="1000"/>
                                        <p:tgtEl>
                                          <p:spTgt spid="5124"/>
                                        </p:tgtEl>
                                      </p:cBhvr>
                                    </p:animEffect>
                                    <p:anim calcmode="lin" valueType="num">
                                      <p:cBhvr>
                                        <p:cTn id="51" dur="1000" fill="hold"/>
                                        <p:tgtEl>
                                          <p:spTgt spid="5124"/>
                                        </p:tgtEl>
                                        <p:attrNameLst>
                                          <p:attrName>ppt_x</p:attrName>
                                        </p:attrNameLst>
                                      </p:cBhvr>
                                      <p:tavLst>
                                        <p:tav tm="0">
                                          <p:val>
                                            <p:strVal val="#ppt_x"/>
                                          </p:val>
                                        </p:tav>
                                        <p:tav tm="100000">
                                          <p:val>
                                            <p:strVal val="#ppt_x"/>
                                          </p:val>
                                        </p:tav>
                                      </p:tavLst>
                                    </p:anim>
                                    <p:anim calcmode="lin" valueType="num">
                                      <p:cBhvr>
                                        <p:cTn id="52" dur="900" decel="100000" fill="hold"/>
                                        <p:tgtEl>
                                          <p:spTgt spid="512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51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3FD98CA-33E1-452E-8748-1DFFFCA873F4}"/>
              </a:ext>
            </a:extLst>
          </p:cNvPr>
          <p:cNvSpPr>
            <a:spLocks noGrp="1" noChangeArrowheads="1"/>
          </p:cNvSpPr>
          <p:nvPr>
            <p:ph type="title"/>
          </p:nvPr>
        </p:nvSpPr>
        <p:spPr/>
        <p:txBody>
          <a:bodyPr/>
          <a:lstStyle/>
          <a:p>
            <a:r>
              <a:rPr lang="sl-SI" altLang="sl-SI" sz="4000">
                <a:latin typeface="Times New Roman" panose="02020603050405020304" pitchFamily="18" charset="0"/>
              </a:rPr>
              <a:t>VZROKI ZA HITRO NAPREDOVANJE KUGE</a:t>
            </a:r>
          </a:p>
        </p:txBody>
      </p:sp>
      <p:sp>
        <p:nvSpPr>
          <p:cNvPr id="6147" name="Rectangle 3">
            <a:extLst>
              <a:ext uri="{FF2B5EF4-FFF2-40B4-BE49-F238E27FC236}">
                <a16:creationId xmlns:a16="http://schemas.microsoft.com/office/drawing/2014/main" id="{1040CEAB-0691-41DF-AD56-D9B072ACA0A3}"/>
              </a:ext>
            </a:extLst>
          </p:cNvPr>
          <p:cNvSpPr>
            <a:spLocks noGrp="1" noChangeArrowheads="1"/>
          </p:cNvSpPr>
          <p:nvPr>
            <p:ph type="body" idx="1"/>
          </p:nvPr>
        </p:nvSpPr>
        <p:spPr/>
        <p:txBody>
          <a:bodyPr/>
          <a:lstStyle/>
          <a:p>
            <a:pPr>
              <a:lnSpc>
                <a:spcPct val="90000"/>
              </a:lnSpc>
            </a:pPr>
            <a:r>
              <a:rPr lang="sl-SI" altLang="sl-SI" sz="2400">
                <a:latin typeface="Times New Roman" panose="02020603050405020304" pitchFamily="18" charset="0"/>
              </a:rPr>
              <a:t>P</a:t>
            </a:r>
            <a:r>
              <a:rPr lang="fr-FR" altLang="sl-SI" sz="2400">
                <a:latin typeface="Times New Roman" panose="02020603050405020304" pitchFamily="18" charset="0"/>
              </a:rPr>
              <a:t>omanjkanje hrane in vreme</a:t>
            </a:r>
            <a:r>
              <a:rPr lang="sl-SI" altLang="sl-SI" sz="2400">
                <a:latin typeface="Times New Roman" panose="02020603050405020304" pitchFamily="18" charset="0"/>
              </a:rPr>
              <a:t>nske razmere,</a:t>
            </a:r>
          </a:p>
          <a:p>
            <a:pPr>
              <a:lnSpc>
                <a:spcPct val="90000"/>
              </a:lnSpc>
            </a:pPr>
            <a:r>
              <a:rPr lang="pl-PL" altLang="sl-SI" sz="2400">
                <a:latin typeface="Times New Roman" panose="02020603050405020304" pitchFamily="18" charset="0"/>
              </a:rPr>
              <a:t>porcelanska državljanska vojna med Kitajci in Mongoli med 1205 in 1353 prekine poljedelske vezi, kar privede do pomankanja hrane in t.i. ‘male ledene dobe’,</a:t>
            </a:r>
          </a:p>
          <a:p>
            <a:pPr>
              <a:lnSpc>
                <a:spcPct val="90000"/>
              </a:lnSpc>
            </a:pPr>
            <a:r>
              <a:rPr lang="pl-PL" altLang="sl-SI" sz="2400">
                <a:latin typeface="Times New Roman" panose="02020603050405020304" pitchFamily="18" charset="0"/>
              </a:rPr>
              <a:t>oslabeli imunski sistemi,</a:t>
            </a:r>
          </a:p>
          <a:p>
            <a:pPr>
              <a:lnSpc>
                <a:spcPct val="90000"/>
              </a:lnSpc>
            </a:pPr>
            <a:r>
              <a:rPr lang="pl-PL" altLang="sl-SI" sz="2400">
                <a:latin typeface="Times New Roman" panose="02020603050405020304" pitchFamily="18" charset="0"/>
              </a:rPr>
              <a:t>velika naseljenost v mestnih </a:t>
            </a:r>
          </a:p>
          <a:p>
            <a:pPr>
              <a:lnSpc>
                <a:spcPct val="90000"/>
              </a:lnSpc>
              <a:buFontTx/>
              <a:buNone/>
            </a:pPr>
            <a:r>
              <a:rPr lang="pl-PL" altLang="sl-SI" sz="2400">
                <a:latin typeface="Times New Roman" panose="02020603050405020304" pitchFamily="18" charset="0"/>
              </a:rPr>
              <a:t>	središčih (Ypres),</a:t>
            </a:r>
          </a:p>
          <a:p>
            <a:pPr>
              <a:lnSpc>
                <a:spcPct val="90000"/>
              </a:lnSpc>
            </a:pPr>
            <a:r>
              <a:rPr lang="pl-PL" altLang="sl-SI" sz="2400">
                <a:latin typeface="Times New Roman" panose="02020603050405020304" pitchFamily="18" charset="0"/>
              </a:rPr>
              <a:t>vranični prisad na ovcah in </a:t>
            </a:r>
          </a:p>
          <a:p>
            <a:pPr>
              <a:lnSpc>
                <a:spcPct val="90000"/>
              </a:lnSpc>
              <a:buFontTx/>
              <a:buNone/>
            </a:pPr>
            <a:r>
              <a:rPr lang="pl-PL" altLang="sl-SI" sz="2400">
                <a:latin typeface="Times New Roman" panose="02020603050405020304" pitchFamily="18" charset="0"/>
              </a:rPr>
              <a:t>	živini, kar povzroči veliko </a:t>
            </a:r>
          </a:p>
          <a:p>
            <a:pPr>
              <a:lnSpc>
                <a:spcPct val="90000"/>
              </a:lnSpc>
              <a:buFontTx/>
              <a:buNone/>
            </a:pPr>
            <a:r>
              <a:rPr lang="pl-PL" altLang="sl-SI" sz="2400">
                <a:latin typeface="Times New Roman" panose="02020603050405020304" pitchFamily="18" charset="0"/>
              </a:rPr>
              <a:t>	umrljivost živali in zato </a:t>
            </a:r>
          </a:p>
          <a:p>
            <a:pPr>
              <a:lnSpc>
                <a:spcPct val="90000"/>
              </a:lnSpc>
              <a:buFontTx/>
              <a:buNone/>
            </a:pPr>
            <a:r>
              <a:rPr lang="pl-PL" altLang="sl-SI" sz="2400">
                <a:latin typeface="Times New Roman" panose="02020603050405020304" pitchFamily="18" charset="0"/>
              </a:rPr>
              <a:t>	brezposelnost – revščina.</a:t>
            </a:r>
          </a:p>
          <a:p>
            <a:pPr>
              <a:lnSpc>
                <a:spcPct val="90000"/>
              </a:lnSpc>
            </a:pPr>
            <a:endParaRPr lang="pl-PL" altLang="sl-SI" sz="2400">
              <a:latin typeface="Times New Roman" panose="02020603050405020304" pitchFamily="18" charset="0"/>
            </a:endParaRPr>
          </a:p>
          <a:p>
            <a:pPr>
              <a:lnSpc>
                <a:spcPct val="90000"/>
              </a:lnSpc>
            </a:pPr>
            <a:endParaRPr lang="pl-PL" altLang="sl-SI" sz="2400"/>
          </a:p>
          <a:p>
            <a:pPr>
              <a:lnSpc>
                <a:spcPct val="90000"/>
              </a:lnSpc>
            </a:pPr>
            <a:endParaRPr lang="sl-SI" altLang="sl-SI" sz="2400"/>
          </a:p>
        </p:txBody>
      </p:sp>
      <p:pic>
        <p:nvPicPr>
          <p:cNvPr id="6148" name="Picture 4" descr="5264">
            <a:extLst>
              <a:ext uri="{FF2B5EF4-FFF2-40B4-BE49-F238E27FC236}">
                <a16:creationId xmlns:a16="http://schemas.microsoft.com/office/drawing/2014/main" id="{BC933A9E-7458-428E-BA22-2C480C4E1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3141663"/>
            <a:ext cx="4278312" cy="3297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fade">
                                      <p:cBhvr>
                                        <p:cTn id="15" dur="1000"/>
                                        <p:tgtEl>
                                          <p:spTgt spid="6147">
                                            <p:txEl>
                                              <p:pRg st="0" end="0"/>
                                            </p:txEl>
                                          </p:spTgt>
                                        </p:tgtEl>
                                      </p:cBhvr>
                                    </p:animEffect>
                                    <p:anim calcmode="lin" valueType="num">
                                      <p:cBhvr>
                                        <p:cTn id="16"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6147">
                                            <p:txEl>
                                              <p:pRg st="1" end="1"/>
                                            </p:txEl>
                                          </p:spTgt>
                                        </p:tgtEl>
                                        <p:attrNameLst>
                                          <p:attrName>style.visibility</p:attrName>
                                        </p:attrNameLst>
                                      </p:cBhvr>
                                      <p:to>
                                        <p:strVal val="visible"/>
                                      </p:to>
                                    </p:set>
                                    <p:animEffect transition="in" filter="fade">
                                      <p:cBhvr>
                                        <p:cTn id="22" dur="1000"/>
                                        <p:tgtEl>
                                          <p:spTgt spid="6147">
                                            <p:txEl>
                                              <p:pRg st="1" end="1"/>
                                            </p:txEl>
                                          </p:spTgt>
                                        </p:tgtEl>
                                      </p:cBhvr>
                                    </p:animEffect>
                                    <p:anim calcmode="lin" valueType="num">
                                      <p:cBhvr>
                                        <p:cTn id="23"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6147">
                                            <p:txEl>
                                              <p:pRg st="2" end="2"/>
                                            </p:txEl>
                                          </p:spTgt>
                                        </p:tgtEl>
                                        <p:attrNameLst>
                                          <p:attrName>style.visibility</p:attrName>
                                        </p:attrNameLst>
                                      </p:cBhvr>
                                      <p:to>
                                        <p:strVal val="visible"/>
                                      </p:to>
                                    </p:set>
                                    <p:animEffect transition="in" filter="fade">
                                      <p:cBhvr>
                                        <p:cTn id="29" dur="1000"/>
                                        <p:tgtEl>
                                          <p:spTgt spid="6147">
                                            <p:txEl>
                                              <p:pRg st="2" end="2"/>
                                            </p:txEl>
                                          </p:spTgt>
                                        </p:tgtEl>
                                      </p:cBhvr>
                                    </p:animEffect>
                                    <p:anim calcmode="lin" valueType="num">
                                      <p:cBhvr>
                                        <p:cTn id="30"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7" presetClass="entr" presetSubtype="0" fill="hold" nodeType="clickEffect">
                                  <p:stCondLst>
                                    <p:cond delay="0"/>
                                  </p:stCondLst>
                                  <p:childTnLst>
                                    <p:set>
                                      <p:cBhvr>
                                        <p:cTn id="35" dur="1" fill="hold">
                                          <p:stCondLst>
                                            <p:cond delay="0"/>
                                          </p:stCondLst>
                                        </p:cTn>
                                        <p:tgtEl>
                                          <p:spTgt spid="6147">
                                            <p:txEl>
                                              <p:pRg st="3" end="3"/>
                                            </p:txEl>
                                          </p:spTgt>
                                        </p:tgtEl>
                                        <p:attrNameLst>
                                          <p:attrName>style.visibility</p:attrName>
                                        </p:attrNameLst>
                                      </p:cBhvr>
                                      <p:to>
                                        <p:strVal val="visible"/>
                                      </p:to>
                                    </p:set>
                                    <p:animEffect transition="in" filter="fade">
                                      <p:cBhvr>
                                        <p:cTn id="36" dur="1000"/>
                                        <p:tgtEl>
                                          <p:spTgt spid="6147">
                                            <p:txEl>
                                              <p:pRg st="3" end="3"/>
                                            </p:txEl>
                                          </p:spTgt>
                                        </p:tgtEl>
                                      </p:cBhvr>
                                    </p:animEffect>
                                    <p:anim calcmode="lin" valueType="num">
                                      <p:cBhvr>
                                        <p:cTn id="37"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6147">
                                            <p:txEl>
                                              <p:pRg st="3" end="3"/>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6147">
                                            <p:txEl>
                                              <p:pRg st="4" end="4"/>
                                            </p:txEl>
                                          </p:spTgt>
                                        </p:tgtEl>
                                        <p:attrNameLst>
                                          <p:attrName>style.visibility</p:attrName>
                                        </p:attrNameLst>
                                      </p:cBhvr>
                                      <p:to>
                                        <p:strVal val="visible"/>
                                      </p:to>
                                    </p:set>
                                    <p:animEffect transition="in" filter="fade">
                                      <p:cBhvr>
                                        <p:cTn id="41" dur="1000"/>
                                        <p:tgtEl>
                                          <p:spTgt spid="6147">
                                            <p:txEl>
                                              <p:pRg st="4" end="4"/>
                                            </p:txEl>
                                          </p:spTgt>
                                        </p:tgtEl>
                                      </p:cBhvr>
                                    </p:animEffect>
                                    <p:anim calcmode="lin" valueType="num">
                                      <p:cBhvr>
                                        <p:cTn id="42"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61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7" presetClass="entr" presetSubtype="0" fill="hold" nodeType="clickEffect">
                                  <p:stCondLst>
                                    <p:cond delay="0"/>
                                  </p:stCondLst>
                                  <p:childTnLst>
                                    <p:set>
                                      <p:cBhvr>
                                        <p:cTn id="47" dur="1" fill="hold">
                                          <p:stCondLst>
                                            <p:cond delay="0"/>
                                          </p:stCondLst>
                                        </p:cTn>
                                        <p:tgtEl>
                                          <p:spTgt spid="6147">
                                            <p:txEl>
                                              <p:pRg st="5" end="5"/>
                                            </p:txEl>
                                          </p:spTgt>
                                        </p:tgtEl>
                                        <p:attrNameLst>
                                          <p:attrName>style.visibility</p:attrName>
                                        </p:attrNameLst>
                                      </p:cBhvr>
                                      <p:to>
                                        <p:strVal val="visible"/>
                                      </p:to>
                                    </p:set>
                                    <p:animEffect transition="in" filter="fade">
                                      <p:cBhvr>
                                        <p:cTn id="48" dur="1000"/>
                                        <p:tgtEl>
                                          <p:spTgt spid="6147">
                                            <p:txEl>
                                              <p:pRg st="5" end="5"/>
                                            </p:txEl>
                                          </p:spTgt>
                                        </p:tgtEl>
                                      </p:cBhvr>
                                    </p:animEffect>
                                    <p:anim calcmode="lin" valueType="num">
                                      <p:cBhvr>
                                        <p:cTn id="49"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6147">
                                            <p:txEl>
                                              <p:pRg st="5" end="5"/>
                                            </p:txEl>
                                          </p:spTgt>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6147">
                                            <p:txEl>
                                              <p:pRg st="6" end="6"/>
                                            </p:txEl>
                                          </p:spTgt>
                                        </p:tgtEl>
                                        <p:attrNameLst>
                                          <p:attrName>style.visibility</p:attrName>
                                        </p:attrNameLst>
                                      </p:cBhvr>
                                      <p:to>
                                        <p:strVal val="visible"/>
                                      </p:to>
                                    </p:set>
                                    <p:animEffect transition="in" filter="fade">
                                      <p:cBhvr>
                                        <p:cTn id="53" dur="1000"/>
                                        <p:tgtEl>
                                          <p:spTgt spid="6147">
                                            <p:txEl>
                                              <p:pRg st="6" end="6"/>
                                            </p:txEl>
                                          </p:spTgt>
                                        </p:tgtEl>
                                      </p:cBhvr>
                                    </p:animEffect>
                                    <p:anim calcmode="lin" valueType="num">
                                      <p:cBhvr>
                                        <p:cTn id="54"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6147">
                                            <p:txEl>
                                              <p:pRg st="6" end="6"/>
                                            </p:txEl>
                                          </p:spTgt>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6147">
                                            <p:txEl>
                                              <p:pRg st="7" end="7"/>
                                            </p:txEl>
                                          </p:spTgt>
                                        </p:tgtEl>
                                        <p:attrNameLst>
                                          <p:attrName>style.visibility</p:attrName>
                                        </p:attrNameLst>
                                      </p:cBhvr>
                                      <p:to>
                                        <p:strVal val="visible"/>
                                      </p:to>
                                    </p:set>
                                    <p:animEffect transition="in" filter="fade">
                                      <p:cBhvr>
                                        <p:cTn id="58" dur="1000"/>
                                        <p:tgtEl>
                                          <p:spTgt spid="6147">
                                            <p:txEl>
                                              <p:pRg st="7" end="7"/>
                                            </p:txEl>
                                          </p:spTgt>
                                        </p:tgtEl>
                                      </p:cBhvr>
                                    </p:animEffect>
                                    <p:anim calcmode="lin" valueType="num">
                                      <p:cBhvr>
                                        <p:cTn id="59" dur="1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6147">
                                            <p:txEl>
                                              <p:pRg st="7" end="7"/>
                                            </p:txEl>
                                          </p:spTgt>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6147">
                                            <p:txEl>
                                              <p:pRg st="8" end="8"/>
                                            </p:txEl>
                                          </p:spTgt>
                                        </p:tgtEl>
                                        <p:attrNameLst>
                                          <p:attrName>style.visibility</p:attrName>
                                        </p:attrNameLst>
                                      </p:cBhvr>
                                      <p:to>
                                        <p:strVal val="visible"/>
                                      </p:to>
                                    </p:set>
                                    <p:animEffect transition="in" filter="fade">
                                      <p:cBhvr>
                                        <p:cTn id="63" dur="1000"/>
                                        <p:tgtEl>
                                          <p:spTgt spid="6147">
                                            <p:txEl>
                                              <p:pRg st="8" end="8"/>
                                            </p:txEl>
                                          </p:spTgt>
                                        </p:tgtEl>
                                      </p:cBhvr>
                                    </p:animEffect>
                                    <p:anim calcmode="lin" valueType="num">
                                      <p:cBhvr>
                                        <p:cTn id="64" dur="1000" fill="hold"/>
                                        <p:tgtEl>
                                          <p:spTgt spid="614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14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37" presetClass="entr" presetSubtype="0" fill="hold" nodeType="clickEffect">
                                  <p:stCondLst>
                                    <p:cond delay="0"/>
                                  </p:stCondLst>
                                  <p:childTnLst>
                                    <p:set>
                                      <p:cBhvr>
                                        <p:cTn id="69" dur="1" fill="hold">
                                          <p:stCondLst>
                                            <p:cond delay="0"/>
                                          </p:stCondLst>
                                        </p:cTn>
                                        <p:tgtEl>
                                          <p:spTgt spid="6148"/>
                                        </p:tgtEl>
                                        <p:attrNameLst>
                                          <p:attrName>style.visibility</p:attrName>
                                        </p:attrNameLst>
                                      </p:cBhvr>
                                      <p:to>
                                        <p:strVal val="visible"/>
                                      </p:to>
                                    </p:set>
                                    <p:animEffect transition="in" filter="fade">
                                      <p:cBhvr>
                                        <p:cTn id="70" dur="1000"/>
                                        <p:tgtEl>
                                          <p:spTgt spid="6148"/>
                                        </p:tgtEl>
                                      </p:cBhvr>
                                    </p:animEffect>
                                    <p:anim calcmode="lin" valueType="num">
                                      <p:cBhvr>
                                        <p:cTn id="71" dur="1000" fill="hold"/>
                                        <p:tgtEl>
                                          <p:spTgt spid="6148"/>
                                        </p:tgtEl>
                                        <p:attrNameLst>
                                          <p:attrName>ppt_x</p:attrName>
                                        </p:attrNameLst>
                                      </p:cBhvr>
                                      <p:tavLst>
                                        <p:tav tm="0">
                                          <p:val>
                                            <p:strVal val="#ppt_x"/>
                                          </p:val>
                                        </p:tav>
                                        <p:tav tm="100000">
                                          <p:val>
                                            <p:strVal val="#ppt_x"/>
                                          </p:val>
                                        </p:tav>
                                      </p:tavLst>
                                    </p:anim>
                                    <p:anim calcmode="lin" valueType="num">
                                      <p:cBhvr>
                                        <p:cTn id="72" dur="900" decel="100000" fill="hold"/>
                                        <p:tgtEl>
                                          <p:spTgt spid="6148"/>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61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7F5CAF-A25B-4533-B45B-E19C8C3A2877}"/>
              </a:ext>
            </a:extLst>
          </p:cNvPr>
          <p:cNvSpPr>
            <a:spLocks noGrp="1" noChangeArrowheads="1"/>
          </p:cNvSpPr>
          <p:nvPr>
            <p:ph type="title"/>
          </p:nvPr>
        </p:nvSpPr>
        <p:spPr>
          <a:xfrm>
            <a:off x="2268538" y="0"/>
            <a:ext cx="5194300" cy="1138238"/>
          </a:xfrm>
        </p:spPr>
        <p:txBody>
          <a:bodyPr/>
          <a:lstStyle/>
          <a:p>
            <a:r>
              <a:rPr lang="sl-SI" altLang="sl-SI">
                <a:latin typeface="Times New Roman" panose="02020603050405020304" pitchFamily="18" charset="0"/>
              </a:rPr>
              <a:t>AZIJSKI IZBRUH</a:t>
            </a:r>
          </a:p>
        </p:txBody>
      </p:sp>
      <p:sp>
        <p:nvSpPr>
          <p:cNvPr id="7171" name="Rectangle 3">
            <a:extLst>
              <a:ext uri="{FF2B5EF4-FFF2-40B4-BE49-F238E27FC236}">
                <a16:creationId xmlns:a16="http://schemas.microsoft.com/office/drawing/2014/main" id="{91506EE3-66D1-4626-B04B-5FDD8F2169EA}"/>
              </a:ext>
            </a:extLst>
          </p:cNvPr>
          <p:cNvSpPr>
            <a:spLocks noGrp="1" noChangeArrowheads="1"/>
          </p:cNvSpPr>
          <p:nvPr>
            <p:ph type="body" idx="1"/>
          </p:nvPr>
        </p:nvSpPr>
        <p:spPr>
          <a:xfrm>
            <a:off x="0" y="908050"/>
            <a:ext cx="8640763" cy="5400675"/>
          </a:xfrm>
        </p:spPr>
        <p:txBody>
          <a:bodyPr/>
          <a:lstStyle/>
          <a:p>
            <a:r>
              <a:rPr lang="pl-PL" altLang="sl-SI" sz="2000">
                <a:latin typeface="Times New Roman" panose="02020603050405020304" pitchFamily="18" charset="0"/>
              </a:rPr>
              <a:t>Hubei leta 1334</a:t>
            </a:r>
            <a:r>
              <a:rPr lang="sl-SI" altLang="sl-SI" sz="2000">
                <a:latin typeface="Times New Roman" panose="02020603050405020304" pitchFamily="18" charset="0"/>
              </a:rPr>
              <a:t>, kjer je umrlo 90% prebivalstva v tem mestu (cca. 5 milijonov),</a:t>
            </a:r>
          </a:p>
          <a:p>
            <a:r>
              <a:rPr lang="sl-SI" altLang="sl-SI" sz="2000">
                <a:latin typeface="Times New Roman" panose="02020603050405020304" pitchFamily="18" charset="0"/>
              </a:rPr>
              <a:t>med leti </a:t>
            </a:r>
            <a:r>
              <a:rPr lang="pl-PL" altLang="sl-SI" sz="2000">
                <a:latin typeface="Times New Roman" panose="02020603050405020304" pitchFamily="18" charset="0"/>
              </a:rPr>
              <a:t>1353–54</a:t>
            </a:r>
            <a:r>
              <a:rPr lang="sl-SI" altLang="sl-SI" sz="2000">
                <a:latin typeface="Times New Roman" panose="02020603050405020304" pitchFamily="18" charset="0"/>
              </a:rPr>
              <a:t> je kuga izbruhnila še v 8 različnih mestih po Kitajski kar je povzročilo smrt </a:t>
            </a:r>
            <a:r>
              <a:rPr lang="sl-SI" altLang="sl-SI" sz="2000" baseline="30000">
                <a:latin typeface="Times New Roman" panose="02020603050405020304" pitchFamily="18" charset="0"/>
                <a:cs typeface="Times New Roman" panose="02020603050405020304" pitchFamily="18" charset="0"/>
              </a:rPr>
              <a:t>2</a:t>
            </a:r>
            <a:r>
              <a:rPr lang="sl-SI" altLang="sl-SI" sz="2000">
                <a:latin typeface="Times New Roman" panose="02020603050405020304" pitchFamily="18" charset="0"/>
                <a:cs typeface="Times New Roman" panose="02020603050405020304" pitchFamily="18" charset="0"/>
              </a:rPr>
              <a:t>/</a:t>
            </a:r>
            <a:r>
              <a:rPr lang="sl-SI" altLang="sl-SI" sz="2000" baseline="-30000">
                <a:latin typeface="Times New Roman" panose="02020603050405020304" pitchFamily="18" charset="0"/>
                <a:cs typeface="Times New Roman" panose="02020603050405020304" pitchFamily="18" charset="0"/>
              </a:rPr>
              <a:t>3</a:t>
            </a:r>
            <a:r>
              <a:rPr lang="sl-SI" altLang="sl-SI" sz="2000" baseline="-30000">
                <a:latin typeface="Times New Roman" panose="02020603050405020304" pitchFamily="18" charset="0"/>
              </a:rPr>
              <a:t>  </a:t>
            </a:r>
            <a:r>
              <a:rPr lang="sl-SI" altLang="sl-SI" sz="2000">
                <a:latin typeface="Times New Roman" panose="02020603050405020304" pitchFamily="18" charset="0"/>
              </a:rPr>
              <a:t>kitajskega prebivalstva (cca. 30 milijonov),</a:t>
            </a:r>
          </a:p>
          <a:p>
            <a:r>
              <a:rPr lang="sl-SI" altLang="sl-SI" sz="2000">
                <a:latin typeface="Times New Roman" panose="02020603050405020304" pitchFamily="18" charset="0"/>
              </a:rPr>
              <a:t>Japonske kuga ni prizadela </a:t>
            </a:r>
          </a:p>
          <a:p>
            <a:pPr>
              <a:buFontTx/>
              <a:buNone/>
            </a:pPr>
            <a:r>
              <a:rPr lang="sl-SI" altLang="sl-SI" sz="2000">
                <a:latin typeface="Times New Roman" panose="02020603050405020304" pitchFamily="18" charset="0"/>
              </a:rPr>
              <a:t>	zaradi pomanjkanja podgan,</a:t>
            </a:r>
          </a:p>
          <a:p>
            <a:r>
              <a:rPr lang="sl-SI" altLang="sl-SI" sz="2000">
                <a:latin typeface="Times New Roman" panose="02020603050405020304" pitchFamily="18" charset="0"/>
              </a:rPr>
              <a:t>Širijo jo trgovci in Mongoli,</a:t>
            </a:r>
          </a:p>
          <a:p>
            <a:pPr>
              <a:buFontTx/>
              <a:buNone/>
            </a:pPr>
            <a:r>
              <a:rPr lang="sl-SI" altLang="sl-SI" sz="2000">
                <a:latin typeface="Times New Roman" panose="02020603050405020304" pitchFamily="18" charset="0"/>
              </a:rPr>
              <a:t>	ki v vojni trupla uporabijo</a:t>
            </a:r>
          </a:p>
          <a:p>
            <a:pPr>
              <a:buFontTx/>
              <a:buNone/>
            </a:pPr>
            <a:r>
              <a:rPr lang="sl-SI" altLang="sl-SI" sz="2000">
                <a:latin typeface="Times New Roman" panose="02020603050405020304" pitchFamily="18" charset="0"/>
              </a:rPr>
              <a:t>	kot biološko orožje,</a:t>
            </a:r>
          </a:p>
          <a:p>
            <a:r>
              <a:rPr lang="sl-SI" altLang="sl-SI" sz="2000">
                <a:latin typeface="Times New Roman" panose="02020603050405020304" pitchFamily="18" charset="0"/>
              </a:rPr>
              <a:t>po končani vojni so Mongoli </a:t>
            </a:r>
          </a:p>
          <a:p>
            <a:pPr>
              <a:buFontTx/>
              <a:buNone/>
            </a:pPr>
            <a:r>
              <a:rPr lang="sl-SI" altLang="sl-SI" sz="2000">
                <a:latin typeface="Times New Roman" panose="02020603050405020304" pitchFamily="18" charset="0"/>
              </a:rPr>
              <a:t>	bolezen prenesli na ladje in </a:t>
            </a:r>
          </a:p>
          <a:p>
            <a:pPr>
              <a:buFontTx/>
              <a:buNone/>
            </a:pPr>
            <a:r>
              <a:rPr lang="sl-SI" altLang="sl-SI" sz="2000">
                <a:latin typeface="Times New Roman" panose="02020603050405020304" pitchFamily="18" charset="0"/>
              </a:rPr>
              <a:t>	plenjenje le teh je pripomoglo </a:t>
            </a:r>
          </a:p>
          <a:p>
            <a:pPr>
              <a:buFontTx/>
              <a:buNone/>
            </a:pPr>
            <a:r>
              <a:rPr lang="sl-SI" altLang="sl-SI" sz="2000">
                <a:latin typeface="Times New Roman" panose="02020603050405020304" pitchFamily="18" charset="0"/>
              </a:rPr>
              <a:t>	pri širjenju.</a:t>
            </a:r>
          </a:p>
        </p:txBody>
      </p:sp>
      <p:pic>
        <p:nvPicPr>
          <p:cNvPr id="7173" name="Picture 5" descr="black_death15">
            <a:extLst>
              <a:ext uri="{FF2B5EF4-FFF2-40B4-BE49-F238E27FC236}">
                <a16:creationId xmlns:a16="http://schemas.microsoft.com/office/drawing/2014/main" id="{F4F3A113-765B-4D6B-89FC-15ABAF387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2276475"/>
            <a:ext cx="5580062" cy="4581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fade">
                                      <p:cBhvr>
                                        <p:cTn id="15" dur="1000"/>
                                        <p:tgtEl>
                                          <p:spTgt spid="7171">
                                            <p:txEl>
                                              <p:pRg st="0" end="0"/>
                                            </p:txEl>
                                          </p:spTgt>
                                        </p:tgtEl>
                                      </p:cBhvr>
                                    </p:animEffect>
                                    <p:anim calcmode="lin" valueType="num">
                                      <p:cBhvr>
                                        <p:cTn id="16"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7171">
                                            <p:txEl>
                                              <p:pRg st="1" end="1"/>
                                            </p:txEl>
                                          </p:spTgt>
                                        </p:tgtEl>
                                        <p:attrNameLst>
                                          <p:attrName>style.visibility</p:attrName>
                                        </p:attrNameLst>
                                      </p:cBhvr>
                                      <p:to>
                                        <p:strVal val="visible"/>
                                      </p:to>
                                    </p:set>
                                    <p:animEffect transition="in" filter="fade">
                                      <p:cBhvr>
                                        <p:cTn id="22" dur="1000"/>
                                        <p:tgtEl>
                                          <p:spTgt spid="7171">
                                            <p:txEl>
                                              <p:pRg st="1" end="1"/>
                                            </p:txEl>
                                          </p:spTgt>
                                        </p:tgtEl>
                                      </p:cBhvr>
                                    </p:animEffect>
                                    <p:anim calcmode="lin" valueType="num">
                                      <p:cBhvr>
                                        <p:cTn id="23"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7171">
                                            <p:txEl>
                                              <p:pRg st="2" end="2"/>
                                            </p:txEl>
                                          </p:spTgt>
                                        </p:tgtEl>
                                        <p:attrNameLst>
                                          <p:attrName>style.visibility</p:attrName>
                                        </p:attrNameLst>
                                      </p:cBhvr>
                                      <p:to>
                                        <p:strVal val="visible"/>
                                      </p:to>
                                    </p:set>
                                    <p:animEffect transition="in" filter="fade">
                                      <p:cBhvr>
                                        <p:cTn id="29" dur="1000"/>
                                        <p:tgtEl>
                                          <p:spTgt spid="7171">
                                            <p:txEl>
                                              <p:pRg st="2" end="2"/>
                                            </p:txEl>
                                          </p:spTgt>
                                        </p:tgtEl>
                                      </p:cBhvr>
                                    </p:animEffect>
                                    <p:anim calcmode="lin" valueType="num">
                                      <p:cBhvr>
                                        <p:cTn id="30"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7171">
                                            <p:txEl>
                                              <p:pRg st="3" end="3"/>
                                            </p:txEl>
                                          </p:spTgt>
                                        </p:tgtEl>
                                        <p:attrNameLst>
                                          <p:attrName>style.visibility</p:attrName>
                                        </p:attrNameLst>
                                      </p:cBhvr>
                                      <p:to>
                                        <p:strVal val="visible"/>
                                      </p:to>
                                    </p:set>
                                    <p:animEffect transition="in" filter="fade">
                                      <p:cBhvr>
                                        <p:cTn id="34" dur="1000"/>
                                        <p:tgtEl>
                                          <p:spTgt spid="7171">
                                            <p:txEl>
                                              <p:pRg st="3" end="3"/>
                                            </p:txEl>
                                          </p:spTgt>
                                        </p:tgtEl>
                                      </p:cBhvr>
                                    </p:animEffect>
                                    <p:anim calcmode="lin" valueType="num">
                                      <p:cBhvr>
                                        <p:cTn id="3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7" presetClass="entr" presetSubtype="0" fill="hold" nodeType="clickEffect">
                                  <p:stCondLst>
                                    <p:cond delay="0"/>
                                  </p:stCondLst>
                                  <p:childTnLst>
                                    <p:set>
                                      <p:cBhvr>
                                        <p:cTn id="40" dur="1" fill="hold">
                                          <p:stCondLst>
                                            <p:cond delay="0"/>
                                          </p:stCondLst>
                                        </p:cTn>
                                        <p:tgtEl>
                                          <p:spTgt spid="7171">
                                            <p:txEl>
                                              <p:pRg st="4" end="4"/>
                                            </p:txEl>
                                          </p:spTgt>
                                        </p:tgtEl>
                                        <p:attrNameLst>
                                          <p:attrName>style.visibility</p:attrName>
                                        </p:attrNameLst>
                                      </p:cBhvr>
                                      <p:to>
                                        <p:strVal val="visible"/>
                                      </p:to>
                                    </p:set>
                                    <p:animEffect transition="in" filter="fade">
                                      <p:cBhvr>
                                        <p:cTn id="41" dur="1000"/>
                                        <p:tgtEl>
                                          <p:spTgt spid="7171">
                                            <p:txEl>
                                              <p:pRg st="4" end="4"/>
                                            </p:txEl>
                                          </p:spTgt>
                                        </p:tgtEl>
                                      </p:cBhvr>
                                    </p:animEffect>
                                    <p:anim calcmode="lin" valueType="num">
                                      <p:cBhvr>
                                        <p:cTn id="4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7" presetClass="entr" presetSubtype="0" fill="hold" nodeType="clickEffect">
                                  <p:stCondLst>
                                    <p:cond delay="0"/>
                                  </p:stCondLst>
                                  <p:childTnLst>
                                    <p:set>
                                      <p:cBhvr>
                                        <p:cTn id="47" dur="1" fill="hold">
                                          <p:stCondLst>
                                            <p:cond delay="0"/>
                                          </p:stCondLst>
                                        </p:cTn>
                                        <p:tgtEl>
                                          <p:spTgt spid="7171">
                                            <p:txEl>
                                              <p:pRg st="5" end="5"/>
                                            </p:txEl>
                                          </p:spTgt>
                                        </p:tgtEl>
                                        <p:attrNameLst>
                                          <p:attrName>style.visibility</p:attrName>
                                        </p:attrNameLst>
                                      </p:cBhvr>
                                      <p:to>
                                        <p:strVal val="visible"/>
                                      </p:to>
                                    </p:set>
                                    <p:animEffect transition="in" filter="fade">
                                      <p:cBhvr>
                                        <p:cTn id="48" dur="1000"/>
                                        <p:tgtEl>
                                          <p:spTgt spid="7171">
                                            <p:txEl>
                                              <p:pRg st="5" end="5"/>
                                            </p:txEl>
                                          </p:spTgt>
                                        </p:tgtEl>
                                      </p:cBhvr>
                                    </p:animEffect>
                                    <p:anim calcmode="lin" valueType="num">
                                      <p:cBhvr>
                                        <p:cTn id="4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7" presetClass="entr" presetSubtype="0" fill="hold" nodeType="clickEffect">
                                  <p:stCondLst>
                                    <p:cond delay="0"/>
                                  </p:stCondLst>
                                  <p:childTnLst>
                                    <p:set>
                                      <p:cBhvr>
                                        <p:cTn id="54" dur="1" fill="hold">
                                          <p:stCondLst>
                                            <p:cond delay="0"/>
                                          </p:stCondLst>
                                        </p:cTn>
                                        <p:tgtEl>
                                          <p:spTgt spid="7171">
                                            <p:txEl>
                                              <p:pRg st="6" end="6"/>
                                            </p:txEl>
                                          </p:spTgt>
                                        </p:tgtEl>
                                        <p:attrNameLst>
                                          <p:attrName>style.visibility</p:attrName>
                                        </p:attrNameLst>
                                      </p:cBhvr>
                                      <p:to>
                                        <p:strVal val="visible"/>
                                      </p:to>
                                    </p:set>
                                    <p:animEffect transition="in" filter="fade">
                                      <p:cBhvr>
                                        <p:cTn id="55" dur="1000"/>
                                        <p:tgtEl>
                                          <p:spTgt spid="7171">
                                            <p:txEl>
                                              <p:pRg st="6" end="6"/>
                                            </p:txEl>
                                          </p:spTgt>
                                        </p:tgtEl>
                                      </p:cBhvr>
                                    </p:animEffect>
                                    <p:anim calcmode="lin" valueType="num">
                                      <p:cBhvr>
                                        <p:cTn id="56"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7" presetClass="entr" presetSubtype="0" fill="hold" nodeType="clickEffect">
                                  <p:stCondLst>
                                    <p:cond delay="0"/>
                                  </p:stCondLst>
                                  <p:childTnLst>
                                    <p:set>
                                      <p:cBhvr>
                                        <p:cTn id="61" dur="1" fill="hold">
                                          <p:stCondLst>
                                            <p:cond delay="0"/>
                                          </p:stCondLst>
                                        </p:cTn>
                                        <p:tgtEl>
                                          <p:spTgt spid="7171">
                                            <p:txEl>
                                              <p:pRg st="7" end="7"/>
                                            </p:txEl>
                                          </p:spTgt>
                                        </p:tgtEl>
                                        <p:attrNameLst>
                                          <p:attrName>style.visibility</p:attrName>
                                        </p:attrNameLst>
                                      </p:cBhvr>
                                      <p:to>
                                        <p:strVal val="visible"/>
                                      </p:to>
                                    </p:set>
                                    <p:animEffect transition="in" filter="fade">
                                      <p:cBhvr>
                                        <p:cTn id="62" dur="1000"/>
                                        <p:tgtEl>
                                          <p:spTgt spid="7171">
                                            <p:txEl>
                                              <p:pRg st="7" end="7"/>
                                            </p:txEl>
                                          </p:spTgt>
                                        </p:tgtEl>
                                      </p:cBhvr>
                                    </p:animEffect>
                                    <p:anim calcmode="lin" valueType="num">
                                      <p:cBhvr>
                                        <p:cTn id="63"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7171">
                                            <p:txEl>
                                              <p:pRg st="7" end="7"/>
                                            </p:txEl>
                                          </p:spTgt>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7171">
                                            <p:txEl>
                                              <p:pRg st="8" end="8"/>
                                            </p:txEl>
                                          </p:spTgt>
                                        </p:tgtEl>
                                        <p:attrNameLst>
                                          <p:attrName>style.visibility</p:attrName>
                                        </p:attrNameLst>
                                      </p:cBhvr>
                                      <p:to>
                                        <p:strVal val="visible"/>
                                      </p:to>
                                    </p:set>
                                    <p:animEffect transition="in" filter="fade">
                                      <p:cBhvr>
                                        <p:cTn id="67" dur="1000"/>
                                        <p:tgtEl>
                                          <p:spTgt spid="7171">
                                            <p:txEl>
                                              <p:pRg st="8" end="8"/>
                                            </p:txEl>
                                          </p:spTgt>
                                        </p:tgtEl>
                                      </p:cBhvr>
                                    </p:animEffect>
                                    <p:anim calcmode="lin" valueType="num">
                                      <p:cBhvr>
                                        <p:cTn id="68"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7171">
                                            <p:txEl>
                                              <p:pRg st="8" end="8"/>
                                            </p:txEl>
                                          </p:spTgt>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7171">
                                            <p:txEl>
                                              <p:pRg st="9" end="9"/>
                                            </p:txEl>
                                          </p:spTgt>
                                        </p:tgtEl>
                                        <p:attrNameLst>
                                          <p:attrName>style.visibility</p:attrName>
                                        </p:attrNameLst>
                                      </p:cBhvr>
                                      <p:to>
                                        <p:strVal val="visible"/>
                                      </p:to>
                                    </p:set>
                                    <p:animEffect transition="in" filter="fade">
                                      <p:cBhvr>
                                        <p:cTn id="72" dur="1000"/>
                                        <p:tgtEl>
                                          <p:spTgt spid="7171">
                                            <p:txEl>
                                              <p:pRg st="9" end="9"/>
                                            </p:txEl>
                                          </p:spTgt>
                                        </p:tgtEl>
                                      </p:cBhvr>
                                    </p:animEffect>
                                    <p:anim calcmode="lin" valueType="num">
                                      <p:cBhvr>
                                        <p:cTn id="73"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74" dur="1000" fill="hold"/>
                                        <p:tgtEl>
                                          <p:spTgt spid="7171">
                                            <p:txEl>
                                              <p:pRg st="9" end="9"/>
                                            </p:txEl>
                                          </p:spTgt>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7171">
                                            <p:txEl>
                                              <p:pRg st="10" end="10"/>
                                            </p:txEl>
                                          </p:spTgt>
                                        </p:tgtEl>
                                        <p:attrNameLst>
                                          <p:attrName>style.visibility</p:attrName>
                                        </p:attrNameLst>
                                      </p:cBhvr>
                                      <p:to>
                                        <p:strVal val="visible"/>
                                      </p:to>
                                    </p:set>
                                    <p:animEffect transition="in" filter="fade">
                                      <p:cBhvr>
                                        <p:cTn id="77" dur="1000"/>
                                        <p:tgtEl>
                                          <p:spTgt spid="7171">
                                            <p:txEl>
                                              <p:pRg st="10" end="10"/>
                                            </p:txEl>
                                          </p:spTgt>
                                        </p:tgtEl>
                                      </p:cBhvr>
                                    </p:animEffect>
                                    <p:anim calcmode="lin" valueType="num">
                                      <p:cBhvr>
                                        <p:cTn id="78" dur="10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717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37" presetClass="entr" presetSubtype="0" fill="hold" nodeType="clickEffect">
                                  <p:stCondLst>
                                    <p:cond delay="0"/>
                                  </p:stCondLst>
                                  <p:childTnLst>
                                    <p:set>
                                      <p:cBhvr>
                                        <p:cTn id="83" dur="1" fill="hold">
                                          <p:stCondLst>
                                            <p:cond delay="0"/>
                                          </p:stCondLst>
                                        </p:cTn>
                                        <p:tgtEl>
                                          <p:spTgt spid="7173"/>
                                        </p:tgtEl>
                                        <p:attrNameLst>
                                          <p:attrName>style.visibility</p:attrName>
                                        </p:attrNameLst>
                                      </p:cBhvr>
                                      <p:to>
                                        <p:strVal val="visible"/>
                                      </p:to>
                                    </p:set>
                                    <p:animEffect transition="in" filter="fade">
                                      <p:cBhvr>
                                        <p:cTn id="84" dur="1000"/>
                                        <p:tgtEl>
                                          <p:spTgt spid="7173"/>
                                        </p:tgtEl>
                                      </p:cBhvr>
                                    </p:animEffect>
                                    <p:anim calcmode="lin" valueType="num">
                                      <p:cBhvr>
                                        <p:cTn id="85" dur="1000" fill="hold"/>
                                        <p:tgtEl>
                                          <p:spTgt spid="7173"/>
                                        </p:tgtEl>
                                        <p:attrNameLst>
                                          <p:attrName>ppt_x</p:attrName>
                                        </p:attrNameLst>
                                      </p:cBhvr>
                                      <p:tavLst>
                                        <p:tav tm="0">
                                          <p:val>
                                            <p:strVal val="#ppt_x"/>
                                          </p:val>
                                        </p:tav>
                                        <p:tav tm="100000">
                                          <p:val>
                                            <p:strVal val="#ppt_x"/>
                                          </p:val>
                                        </p:tav>
                                      </p:tavLst>
                                    </p:anim>
                                    <p:anim calcmode="lin" valueType="num">
                                      <p:cBhvr>
                                        <p:cTn id="86" dur="900" decel="100000" fill="hold"/>
                                        <p:tgtEl>
                                          <p:spTgt spid="7173"/>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717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EA45C"/>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FF3D83B-7B76-4941-9C31-FE681FFC1A13}"/>
              </a:ext>
            </a:extLst>
          </p:cNvPr>
          <p:cNvSpPr>
            <a:spLocks noGrp="1" noChangeArrowheads="1"/>
          </p:cNvSpPr>
          <p:nvPr>
            <p:ph type="title"/>
          </p:nvPr>
        </p:nvSpPr>
        <p:spPr>
          <a:xfrm>
            <a:off x="250825" y="115888"/>
            <a:ext cx="4716463" cy="981075"/>
          </a:xfrm>
        </p:spPr>
        <p:txBody>
          <a:bodyPr/>
          <a:lstStyle/>
          <a:p>
            <a:r>
              <a:rPr lang="sl-SI" altLang="sl-SI" sz="4000">
                <a:latin typeface="Times New Roman" panose="02020603050405020304" pitchFamily="18" charset="0"/>
              </a:rPr>
              <a:t>POTOVANJE KUGE</a:t>
            </a:r>
          </a:p>
        </p:txBody>
      </p:sp>
      <p:sp>
        <p:nvSpPr>
          <p:cNvPr id="8195" name="Rectangle 3">
            <a:extLst>
              <a:ext uri="{FF2B5EF4-FFF2-40B4-BE49-F238E27FC236}">
                <a16:creationId xmlns:a16="http://schemas.microsoft.com/office/drawing/2014/main" id="{0066CD91-C4F8-487C-A757-B37585BE4958}"/>
              </a:ext>
            </a:extLst>
          </p:cNvPr>
          <p:cNvSpPr>
            <a:spLocks noGrp="1" noChangeArrowheads="1"/>
          </p:cNvSpPr>
          <p:nvPr>
            <p:ph type="body" idx="1"/>
          </p:nvPr>
        </p:nvSpPr>
        <p:spPr>
          <a:xfrm>
            <a:off x="179388" y="1052513"/>
            <a:ext cx="4824412" cy="5805487"/>
          </a:xfrm>
        </p:spPr>
        <p:txBody>
          <a:bodyPr/>
          <a:lstStyle/>
          <a:p>
            <a:pPr algn="ctr">
              <a:lnSpc>
                <a:spcPct val="90000"/>
              </a:lnSpc>
            </a:pPr>
            <a:r>
              <a:rPr lang="sl-SI" altLang="sl-SI" sz="2400">
                <a:latin typeface="Times New Roman" panose="02020603050405020304" pitchFamily="18" charset="0"/>
              </a:rPr>
              <a:t>Pristanišče Kaffa, kjer so številne trgovske ladje nakladale žito za evropske kupce (s seboj so prevažali tudi številne podgane in jih pripeljale v južno Evropo) in Mesina,</a:t>
            </a:r>
          </a:p>
          <a:p>
            <a:pPr algn="ctr">
              <a:lnSpc>
                <a:spcPct val="90000"/>
              </a:lnSpc>
            </a:pPr>
            <a:r>
              <a:rPr lang="pl-PL" altLang="sl-SI" sz="2400">
                <a:latin typeface="Times New Roman" panose="02020603050405020304" pitchFamily="18" charset="0"/>
              </a:rPr>
              <a:t>Italija, Francija, Španija, Portugalska in Anglija do junija 1348, Nemčijo in Skandinavija v 1348 ter Rusija v 1351 (z izjemo kraljevine Poljske, Belgije in Nizozemske),</a:t>
            </a:r>
          </a:p>
          <a:p>
            <a:pPr algn="ctr">
              <a:lnSpc>
                <a:spcPct val="90000"/>
              </a:lnSpc>
            </a:pPr>
            <a:r>
              <a:rPr lang="pl-PL" altLang="sl-SI" sz="2400">
                <a:latin typeface="Times New Roman" panose="02020603050405020304" pitchFamily="18" charset="0"/>
              </a:rPr>
              <a:t>Aleksandrija v Egiptu - 1347, Gaza, Libanon, Sirija, Palestina, Asqalan, Jeruzalem, Sidon, Damask, Homs, Aleppa – 1348.</a:t>
            </a:r>
            <a:endParaRPr lang="sl-SI" altLang="sl-SI" sz="2400">
              <a:latin typeface="Times New Roman" panose="02020603050405020304" pitchFamily="18" charset="0"/>
            </a:endParaRPr>
          </a:p>
        </p:txBody>
      </p:sp>
      <p:pic>
        <p:nvPicPr>
          <p:cNvPr id="8196" name="Picture 4" descr="plague">
            <a:extLst>
              <a:ext uri="{FF2B5EF4-FFF2-40B4-BE49-F238E27FC236}">
                <a16:creationId xmlns:a16="http://schemas.microsoft.com/office/drawing/2014/main" id="{B6B3E5CE-718C-4456-9E0D-1272D846D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33375"/>
            <a:ext cx="3876675" cy="637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fade">
                                      <p:cBhvr>
                                        <p:cTn id="15" dur="1000"/>
                                        <p:tgtEl>
                                          <p:spTgt spid="8196"/>
                                        </p:tgtEl>
                                      </p:cBhvr>
                                    </p:animEffect>
                                    <p:anim calcmode="lin" valueType="num">
                                      <p:cBhvr>
                                        <p:cTn id="16" dur="1000" fill="hold"/>
                                        <p:tgtEl>
                                          <p:spTgt spid="8196"/>
                                        </p:tgtEl>
                                        <p:attrNameLst>
                                          <p:attrName>ppt_x</p:attrName>
                                        </p:attrNameLst>
                                      </p:cBhvr>
                                      <p:tavLst>
                                        <p:tav tm="0">
                                          <p:val>
                                            <p:strVal val="#ppt_x"/>
                                          </p:val>
                                        </p:tav>
                                        <p:tav tm="100000">
                                          <p:val>
                                            <p:strVal val="#ppt_x"/>
                                          </p:val>
                                        </p:tav>
                                      </p:tavLst>
                                    </p:anim>
                                    <p:anim calcmode="lin" valueType="num">
                                      <p:cBhvr>
                                        <p:cTn id="17" dur="900" decel="100000" fill="hold"/>
                                        <p:tgtEl>
                                          <p:spTgt spid="819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196"/>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8195">
                                            <p:txEl>
                                              <p:pRg st="0" end="0"/>
                                            </p:txEl>
                                          </p:spTgt>
                                        </p:tgtEl>
                                        <p:attrNameLst>
                                          <p:attrName>style.visibility</p:attrName>
                                        </p:attrNameLst>
                                      </p:cBhvr>
                                      <p:to>
                                        <p:strVal val="visible"/>
                                      </p:to>
                                    </p:set>
                                    <p:animEffect transition="in" filter="fade">
                                      <p:cBhvr>
                                        <p:cTn id="23" dur="1000"/>
                                        <p:tgtEl>
                                          <p:spTgt spid="8195">
                                            <p:txEl>
                                              <p:pRg st="0" end="0"/>
                                            </p:txEl>
                                          </p:spTgt>
                                        </p:tgtEl>
                                      </p:cBhvr>
                                    </p:animEffect>
                                    <p:anim calcmode="lin" valueType="num">
                                      <p:cBhvr>
                                        <p:cTn id="24"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7" presetClass="entr" presetSubtype="0" fill="hold"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1000"/>
                                        <p:tgtEl>
                                          <p:spTgt spid="8195">
                                            <p:txEl>
                                              <p:pRg st="1" end="1"/>
                                            </p:txEl>
                                          </p:spTgt>
                                        </p:tgtEl>
                                      </p:cBhvr>
                                    </p:animEffect>
                                    <p:anim calcmode="lin" valueType="num">
                                      <p:cBhvr>
                                        <p:cTn id="31"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7" presetClass="entr" presetSubtype="0" fill="hold" nodeType="clickEffect">
                                  <p:stCondLst>
                                    <p:cond delay="0"/>
                                  </p:stCondLst>
                                  <p:childTnLst>
                                    <p:set>
                                      <p:cBhvr>
                                        <p:cTn id="36" dur="1" fill="hold">
                                          <p:stCondLst>
                                            <p:cond delay="0"/>
                                          </p:stCondLst>
                                        </p:cTn>
                                        <p:tgtEl>
                                          <p:spTgt spid="8195">
                                            <p:txEl>
                                              <p:pRg st="2" end="2"/>
                                            </p:txEl>
                                          </p:spTgt>
                                        </p:tgtEl>
                                        <p:attrNameLst>
                                          <p:attrName>style.visibility</p:attrName>
                                        </p:attrNameLst>
                                      </p:cBhvr>
                                      <p:to>
                                        <p:strVal val="visible"/>
                                      </p:to>
                                    </p:set>
                                    <p:animEffect transition="in" filter="fade">
                                      <p:cBhvr>
                                        <p:cTn id="37" dur="1000"/>
                                        <p:tgtEl>
                                          <p:spTgt spid="8195">
                                            <p:txEl>
                                              <p:pRg st="2" end="2"/>
                                            </p:txEl>
                                          </p:spTgt>
                                        </p:tgtEl>
                                      </p:cBhvr>
                                    </p:animEffect>
                                    <p:anim calcmode="lin" valueType="num">
                                      <p:cBhvr>
                                        <p:cTn id="38"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838</Words>
  <Application>Microsoft Office PowerPoint</Application>
  <PresentationFormat>On-screen Show (4:3)</PresentationFormat>
  <Paragraphs>104</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Times New Roman</vt:lpstr>
      <vt:lpstr>Default Design</vt:lpstr>
      <vt:lpstr>KUGA</vt:lpstr>
      <vt:lpstr>O KUGI</vt:lpstr>
      <vt:lpstr>IME KUGE IN NJENO ŠIRJENJE </vt:lpstr>
      <vt:lpstr>PowerPoint Presentation</vt:lpstr>
      <vt:lpstr>PowerPoint Presentation</vt:lpstr>
      <vt:lpstr>POMEMBNI IZBRUHI KUGE</vt:lpstr>
      <vt:lpstr>VZROKI ZA HITRO NAPREDOVANJE KUGE</vt:lpstr>
      <vt:lpstr>AZIJSKI IZBRUH</vt:lpstr>
      <vt:lpstr>POTOVANJE KUGE</vt:lpstr>
      <vt:lpstr>VRNITEV KUGE V EVROPO</vt:lpstr>
      <vt:lpstr>PRENAŠANJE KUGE</vt:lpstr>
      <vt:lpstr>OBLIKE KUGE</vt:lpstr>
      <vt:lpstr>BOLEZENSKI ZNAKI</vt:lpstr>
      <vt:lpstr>VERA</vt:lpstr>
      <vt:lpstr>PowerPoint Presentation</vt:lpstr>
      <vt:lpstr>EKONOMIČNE POSLEDICE</vt:lpstr>
      <vt:lpstr>SOCIALNE POSLEDICE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2019-06-03T09:15:32Z</dcterms:created>
  <dcterms:modified xsi:type="dcterms:W3CDTF">2019-06-03T09:15:32Z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