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8A30F-3B92-4F5E-9008-4CE8ACA0E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88D1CA-A03B-4064-9FB0-5ADD8E9E0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B3B3B-C673-4E33-BF79-BED420B4E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B3BAA-7E7E-4666-82FB-2A221B7F3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16FF1-3EA5-43E1-853B-C0CD826C4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26C82-1AB6-421E-9BEF-F4B79F3F093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8889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9F655-3042-4DC1-AA59-15D60A77D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85FD74-59D7-4511-BE63-1E068A93BD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55A46-BE3F-4EBD-ACFE-056FB9A09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E2ECA-B05C-4465-8E95-201CBF6AD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407D0-0A36-4EBA-A5C0-3D02A8AEC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A6A5B-291D-4963-9535-556FEBC0334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41545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251073-73F9-4938-8EB3-3A4555889E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37B26C-9AB7-4820-96F5-35637658E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D378C-6E66-49E1-A912-8DE246A62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55D92-7D2F-4C92-9934-AE0AC4BA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2F125-91D2-41E4-A720-854060363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EF50A-C07E-4511-89F1-2FD67BE0FC4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3705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4FE5A-5586-427E-B97C-01C1A754E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9D6ED-6327-4F93-8162-F7BFBFDD6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CAD54-26D2-4540-8676-91A534E24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21B3C-CD5C-4DC5-B4AD-E2D47456A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7A4E4-E186-42CE-88F6-D9E13A7D6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43E58-1D23-4104-AA9D-7F69CCED51C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42276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7F7B6-E92D-4EBC-B567-F834B20C1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1602F5-F4BE-4A6E-A9B0-BA6151407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CAFC2-9DAA-4EA6-B66C-5BF749730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6B573-5197-41CB-85D2-8A3B1A9FF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9359E-D6AF-46A8-958E-1DFE6E565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B8AA0-BAFF-462A-9634-7B4FFB4579C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50370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7042D-E8F0-4985-B2DD-FE48FDDD1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79AB2-10E5-41D4-A287-0ED15B54C2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6FEFF9-E2D7-4DA6-8624-F3F4F61CB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10D12-E712-4C5D-A4FB-CB73358FA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A7421F-42A0-43B3-8F62-F970F242B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AA5708-18CA-4465-BBFB-4CB8890C5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23205-DD0F-4FFF-86B9-295E2FA156C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07240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19525-F087-48AB-8418-DE8A662E5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6EA04-5227-4D13-A04C-97B28B87B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D4E1E5-4FA8-4478-AA0D-0242E2686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D0B836-43B8-4F06-9520-E194B089B9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7E53E5-47F5-4715-88D7-09ECFC64C9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BFCDB3-E4E1-4DB3-9C30-C9DD6A76D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2C7350-5D67-4AC3-9BF0-06B9F60E8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F6350C-ADFF-4770-BDB4-24A70D05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7CC83-1822-4D18-BA8F-747F7313467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9750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7DFA1-6C48-4396-B4E9-3FD2C68B7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4F8D19-92DA-499D-9D33-1FA0B9856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99170B-52F1-483D-B1D6-7D0E86B5D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5E0ADC-2F5A-4EAF-8A51-77A7A1869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EF55F-7C78-448F-AE2C-17D7FC7116E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84392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65DC9F-6FAD-428A-AA10-86213B73A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22E70F-668A-47DE-8C3F-6C04B9B5D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5C1832-AA28-4E9C-A2F9-5E53F2C8A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64ABF-127D-42BE-8B72-4AC855BBC24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82060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469DF-9AA9-45F6-8C5C-E9FFE2124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6BB14-83A6-47FE-8F2D-63798EB4C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98BAD-EA3C-4ED3-9A20-751F4C692A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62AE11-16E1-4618-82BA-9E6EAD979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32B56-49E9-4820-A774-42137314C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3B213C-87FD-44BE-A2CA-CB7FD5722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64693-0EC4-4D02-AA13-32BFA93859D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80459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83759-EA9A-4371-B8D3-449DEC1DD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5F96D9-6006-46A0-9F89-75B5D10D59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C38B64-8E4D-49F5-A2FA-C777EF9FB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09EF2C-CE7D-47AE-982D-E05788225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BC444-5637-4B92-B984-D842E492B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DA0B53-F6CE-4C81-AB83-0337BFC21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C1301-D851-40E1-9ED6-976C3067EAB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1557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folHlink"/>
            </a:gs>
            <a:gs pos="100000">
              <a:schemeClr val="bg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09F033E-B366-43A9-9EB7-D92F88E442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65BF5BF-5DB7-4569-9BEE-165629839A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15EA60D-41C4-41F8-B009-500953346C9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298A276-1D65-4DCE-A8A4-789A4E5D07C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E2F4DFE-8162-422C-97A7-021B86D9400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71FC0C-D101-463D-96AD-1F648BAA8A9E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mvic.org/" TargetMode="External"/><Relationship Id="rId2" Type="http://schemas.openxmlformats.org/officeDocument/2006/relationships/hyperlink" Target="http://sl.wikipedia.org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youtube.com/watch?v=CgWHbpMVQ1U" TargetMode="External"/><Relationship Id="rId4" Type="http://schemas.openxmlformats.org/officeDocument/2006/relationships/hyperlink" Target="http://www.youtube.com/watch?v=T5o-fhBKf8Y&amp;feature=relat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 descr="Bel marmor">
            <a:extLst>
              <a:ext uri="{FF2B5EF4-FFF2-40B4-BE49-F238E27FC236}">
                <a16:creationId xmlns:a16="http://schemas.microsoft.com/office/drawing/2014/main" id="{712FE392-0E38-4E0A-9B2A-4AAABE35C1D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84438" y="188913"/>
            <a:ext cx="3724275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CC99"/>
              </a:contourClr>
            </a:sp3d>
          </a:bodyPr>
          <a:lstStyle/>
          <a:p>
            <a:pPr algn="ctr"/>
            <a:r>
              <a:rPr lang="sl-SI" sz="44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LETALSTVO</a:t>
            </a:r>
          </a:p>
        </p:txBody>
      </p:sp>
      <p:pic>
        <p:nvPicPr>
          <p:cNvPr id="2055" name="Picture 7" descr="WrightFlyer-InAir">
            <a:extLst>
              <a:ext uri="{FF2B5EF4-FFF2-40B4-BE49-F238E27FC236}">
                <a16:creationId xmlns:a16="http://schemas.microsoft.com/office/drawing/2014/main" id="{1D080275-AE87-4304-BA63-022079AFE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25538"/>
            <a:ext cx="3313112" cy="259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27_hughes_landing_1930_big">
            <a:extLst>
              <a:ext uri="{FF2B5EF4-FFF2-40B4-BE49-F238E27FC236}">
                <a16:creationId xmlns:a16="http://schemas.microsoft.com/office/drawing/2014/main" id="{D0E35707-2070-4D68-AFE7-E77E51496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125538"/>
            <a:ext cx="3313113" cy="261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ab1dd-wc">
            <a:extLst>
              <a:ext uri="{FF2B5EF4-FFF2-40B4-BE49-F238E27FC236}">
                <a16:creationId xmlns:a16="http://schemas.microsoft.com/office/drawing/2014/main" id="{14C837CB-B290-4ACB-B732-6CF2CA57B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05263"/>
            <a:ext cx="3311525" cy="259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pipistrel">
            <a:extLst>
              <a:ext uri="{FF2B5EF4-FFF2-40B4-BE49-F238E27FC236}">
                <a16:creationId xmlns:a16="http://schemas.microsoft.com/office/drawing/2014/main" id="{2547E0F4-629C-4FCA-ABD5-3C9B2C6DD7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005263"/>
            <a:ext cx="3313113" cy="251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3F355DA2-8C8E-4AA2-901C-19B3DDA96D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Brata Wright</a:t>
            </a:r>
          </a:p>
        </p:txBody>
      </p:sp>
      <p:pic>
        <p:nvPicPr>
          <p:cNvPr id="3078" name="Picture 6" descr="Slika:Orville Wright.jpg">
            <a:extLst>
              <a:ext uri="{FF2B5EF4-FFF2-40B4-BE49-F238E27FC236}">
                <a16:creationId xmlns:a16="http://schemas.microsoft.com/office/drawing/2014/main" id="{462D26F5-989A-40F2-AC94-53B045CEA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49275"/>
            <a:ext cx="2841625" cy="347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Slika:Wilbur Wright.jpg">
            <a:extLst>
              <a:ext uri="{FF2B5EF4-FFF2-40B4-BE49-F238E27FC236}">
                <a16:creationId xmlns:a16="http://schemas.microsoft.com/office/drawing/2014/main" id="{818B69CC-A957-41EF-BF6E-DA219127D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49275"/>
            <a:ext cx="2674937" cy="345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north-carolina4">
            <a:extLst>
              <a:ext uri="{FF2B5EF4-FFF2-40B4-BE49-F238E27FC236}">
                <a16:creationId xmlns:a16="http://schemas.microsoft.com/office/drawing/2014/main" id="{DCB88F66-190A-478A-AB9C-6B5E1B0061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789363"/>
            <a:ext cx="4330700" cy="288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3" name="Text Box 11">
            <a:extLst>
              <a:ext uri="{FF2B5EF4-FFF2-40B4-BE49-F238E27FC236}">
                <a16:creationId xmlns:a16="http://schemas.microsoft.com/office/drawing/2014/main" id="{C6462C55-6989-43D0-B898-C44492D5E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076700"/>
            <a:ext cx="14398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Orville Wright</a:t>
            </a:r>
          </a:p>
        </p:txBody>
      </p:sp>
      <p:sp>
        <p:nvSpPr>
          <p:cNvPr id="3084" name="Text Box 12">
            <a:extLst>
              <a:ext uri="{FF2B5EF4-FFF2-40B4-BE49-F238E27FC236}">
                <a16:creationId xmlns:a16="http://schemas.microsoft.com/office/drawing/2014/main" id="{0A3DEB4D-9381-48D7-83C6-8BC988275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4076700"/>
            <a:ext cx="1655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Wilbur Wright</a:t>
            </a:r>
          </a:p>
        </p:txBody>
      </p:sp>
      <p:sp>
        <p:nvSpPr>
          <p:cNvPr id="3088" name="AutoShape 16">
            <a:extLst>
              <a:ext uri="{FF2B5EF4-FFF2-40B4-BE49-F238E27FC236}">
                <a16:creationId xmlns:a16="http://schemas.microsoft.com/office/drawing/2014/main" id="{2940E2A1-6D9F-4B1D-840A-2144D696F70B}"/>
              </a:ext>
            </a:extLst>
          </p:cNvPr>
          <p:cNvSpPr>
            <a:spLocks noChangeArrowheads="1"/>
          </p:cNvSpPr>
          <p:nvPr/>
        </p:nvSpPr>
        <p:spPr bwMode="auto">
          <a:xfrm rot="-1998964">
            <a:off x="3162300" y="2647950"/>
            <a:ext cx="358775" cy="1152525"/>
          </a:xfrm>
          <a:prstGeom prst="downArrow">
            <a:avLst>
              <a:gd name="adj1" fmla="val 50000"/>
              <a:gd name="adj2" fmla="val 8031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3089" name="AutoShape 17">
            <a:extLst>
              <a:ext uri="{FF2B5EF4-FFF2-40B4-BE49-F238E27FC236}">
                <a16:creationId xmlns:a16="http://schemas.microsoft.com/office/drawing/2014/main" id="{09BDDB4C-3D5D-4AD5-8E18-92C2F415346E}"/>
              </a:ext>
            </a:extLst>
          </p:cNvPr>
          <p:cNvSpPr>
            <a:spLocks noChangeArrowheads="1"/>
          </p:cNvSpPr>
          <p:nvPr/>
        </p:nvSpPr>
        <p:spPr bwMode="auto">
          <a:xfrm rot="2368113">
            <a:off x="5940425" y="2781300"/>
            <a:ext cx="360363" cy="1008063"/>
          </a:xfrm>
          <a:prstGeom prst="downArrow">
            <a:avLst>
              <a:gd name="adj1" fmla="val 50000"/>
              <a:gd name="adj2" fmla="val 699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3090" name="Text Box 18">
            <a:extLst>
              <a:ext uri="{FF2B5EF4-FFF2-40B4-BE49-F238E27FC236}">
                <a16:creationId xmlns:a16="http://schemas.microsoft.com/office/drawing/2014/main" id="{68F5E349-1B3D-46A1-AEEE-D6D2732A8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5013325"/>
            <a:ext cx="2016125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b="1"/>
              <a:t>dolžina:</a:t>
            </a:r>
            <a:r>
              <a:rPr lang="sl-SI" altLang="sl-SI"/>
              <a:t>  6.43 m </a:t>
            </a:r>
          </a:p>
          <a:p>
            <a:r>
              <a:rPr lang="sl-SI" altLang="sl-SI" b="1"/>
              <a:t>višina:</a:t>
            </a:r>
            <a:r>
              <a:rPr lang="sl-SI" altLang="sl-SI"/>
              <a:t>  2.74 m</a:t>
            </a:r>
          </a:p>
          <a:p>
            <a:r>
              <a:rPr lang="sl-SI" altLang="sl-SI" b="1"/>
              <a:t>Teža:</a:t>
            </a:r>
            <a:r>
              <a:rPr lang="sl-SI" altLang="sl-SI"/>
              <a:t>  274 kg</a:t>
            </a:r>
          </a:p>
          <a:p>
            <a:r>
              <a:rPr lang="sl-SI" altLang="sl-SI" b="1"/>
              <a:t>Hitrost:</a:t>
            </a:r>
            <a:r>
              <a:rPr lang="sl-SI" altLang="sl-SI"/>
              <a:t> 48 km/h </a:t>
            </a: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7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83" grpId="0"/>
      <p:bldP spid="30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curtiss-golden-flyer-1">
            <a:extLst>
              <a:ext uri="{FF2B5EF4-FFF2-40B4-BE49-F238E27FC236}">
                <a16:creationId xmlns:a16="http://schemas.microsoft.com/office/drawing/2014/main" id="{B8980EAA-03C5-4A1E-A3E5-4F73637CA4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38100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1904flyer2">
            <a:extLst>
              <a:ext uri="{FF2B5EF4-FFF2-40B4-BE49-F238E27FC236}">
                <a16:creationId xmlns:a16="http://schemas.microsoft.com/office/drawing/2014/main" id="{FF2FBFE0-7378-451C-9217-8B558B1FC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476250"/>
            <a:ext cx="4529137" cy="271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1905%20Flyer%203%20close-up">
            <a:extLst>
              <a:ext uri="{FF2B5EF4-FFF2-40B4-BE49-F238E27FC236}">
                <a16:creationId xmlns:a16="http://schemas.microsoft.com/office/drawing/2014/main" id="{B9834B1F-95D6-4EF9-AB6C-8B781EC4E3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573463"/>
            <a:ext cx="4826000" cy="291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1" name="Text Box 11">
            <a:extLst>
              <a:ext uri="{FF2B5EF4-FFF2-40B4-BE49-F238E27FC236}">
                <a16:creationId xmlns:a16="http://schemas.microsoft.com/office/drawing/2014/main" id="{D6B7012F-8637-4168-90D5-80BB9E9CE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341438"/>
            <a:ext cx="26654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5132" name="Text Box 12">
            <a:extLst>
              <a:ext uri="{FF2B5EF4-FFF2-40B4-BE49-F238E27FC236}">
                <a16:creationId xmlns:a16="http://schemas.microsoft.com/office/drawing/2014/main" id="{475BE7DD-337E-4564-8B3A-5FA9CFF7E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1944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FLYER I</a:t>
            </a:r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D797C4B4-28CC-4900-A524-FFFF99D48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620713"/>
            <a:ext cx="2303462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FLYER II</a:t>
            </a: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5134" name="Text Box 14">
            <a:extLst>
              <a:ext uri="{FF2B5EF4-FFF2-40B4-BE49-F238E27FC236}">
                <a16:creationId xmlns:a16="http://schemas.microsoft.com/office/drawing/2014/main" id="{A9D689A9-0A44-4ACB-80B0-F4AA2BEE3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716338"/>
            <a:ext cx="15113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FLYER III</a:t>
            </a: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5135" name="Text Box 15">
            <a:extLst>
              <a:ext uri="{FF2B5EF4-FFF2-40B4-BE49-F238E27FC236}">
                <a16:creationId xmlns:a16="http://schemas.microsoft.com/office/drawing/2014/main" id="{B3BDA879-745A-4C7E-8173-146BF8D11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3213100"/>
            <a:ext cx="273685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b="1"/>
              <a:t>dolžina:</a:t>
            </a:r>
            <a:r>
              <a:rPr lang="sl-SI" altLang="sl-SI"/>
              <a:t> 6.43 m </a:t>
            </a:r>
          </a:p>
          <a:p>
            <a:pPr>
              <a:spcBef>
                <a:spcPct val="50000"/>
              </a:spcBef>
            </a:pPr>
            <a:r>
              <a:rPr lang="sl-SI" altLang="sl-SI" b="1"/>
              <a:t>Višina:</a:t>
            </a:r>
            <a:r>
              <a:rPr lang="sl-SI" altLang="sl-SI"/>
              <a:t> 2.74 m</a:t>
            </a:r>
          </a:p>
        </p:txBody>
      </p:sp>
      <p:sp>
        <p:nvSpPr>
          <p:cNvPr id="5136" name="Text Box 16">
            <a:extLst>
              <a:ext uri="{FF2B5EF4-FFF2-40B4-BE49-F238E27FC236}">
                <a16:creationId xmlns:a16="http://schemas.microsoft.com/office/drawing/2014/main" id="{57CD1D9C-5CB3-430B-A706-371FBD9F8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5013325"/>
            <a:ext cx="3671887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b="1"/>
              <a:t>dolžina:</a:t>
            </a:r>
            <a:r>
              <a:rPr lang="sl-SI" altLang="sl-SI"/>
              <a:t>  8.54 m </a:t>
            </a:r>
          </a:p>
          <a:p>
            <a:pPr>
              <a:spcBef>
                <a:spcPct val="50000"/>
              </a:spcBef>
            </a:pPr>
            <a:r>
              <a:rPr lang="sl-SI" altLang="sl-SI" b="1"/>
              <a:t>Širina:</a:t>
            </a:r>
            <a:r>
              <a:rPr lang="sl-SI" altLang="sl-SI"/>
              <a:t>  2.44 m </a:t>
            </a:r>
          </a:p>
          <a:p>
            <a:pPr>
              <a:spcBef>
                <a:spcPct val="50000"/>
              </a:spcBef>
            </a:pPr>
            <a:r>
              <a:rPr lang="sl-SI" altLang="sl-SI" b="1"/>
              <a:t>Največja hitrost:</a:t>
            </a:r>
            <a:r>
              <a:rPr lang="sl-SI" altLang="sl-SI"/>
              <a:t> 56 km/h </a:t>
            </a: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5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5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5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5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5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5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5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5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  <p:bldP spid="5133" grpId="0"/>
      <p:bldP spid="51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51280DC-9191-4606-8364-4A7302523F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Letala 1 svetove vojne</a:t>
            </a:r>
          </a:p>
        </p:txBody>
      </p:sp>
      <p:pic>
        <p:nvPicPr>
          <p:cNvPr id="4105" name="Picture 9" descr="ANd9GcRCBXx4hw-Z6StF8jF8rINEpL-GbfplRVosPaevuBdxcMn-LpNHtdOLTM4Y">
            <a:extLst>
              <a:ext uri="{FF2B5EF4-FFF2-40B4-BE49-F238E27FC236}">
                <a16:creationId xmlns:a16="http://schemas.microsoft.com/office/drawing/2014/main" id="{679A8680-B641-4D08-A196-6C65743D7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221163"/>
            <a:ext cx="3228975" cy="200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Fokker-1--eindekker">
            <a:extLst>
              <a:ext uri="{FF2B5EF4-FFF2-40B4-BE49-F238E27FC236}">
                <a16:creationId xmlns:a16="http://schemas.microsoft.com/office/drawing/2014/main" id="{6430B219-FB7C-4401-A121-D8C337206D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005263"/>
            <a:ext cx="341947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9" name="Picture 13" descr="Avro-504">
            <a:extLst>
              <a:ext uri="{FF2B5EF4-FFF2-40B4-BE49-F238E27FC236}">
                <a16:creationId xmlns:a16="http://schemas.microsoft.com/office/drawing/2014/main" id="{2D56875C-A5ED-4A18-B036-236FC5F5CB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12875"/>
            <a:ext cx="3265487" cy="244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Fokker_DXXI_-_D21_Fighter_Plane_Photo_-_01">
            <a:extLst>
              <a:ext uri="{FF2B5EF4-FFF2-40B4-BE49-F238E27FC236}">
                <a16:creationId xmlns:a16="http://schemas.microsoft.com/office/drawing/2014/main" id="{13220684-9796-4F2A-A8DB-0BAD5A456C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341438"/>
            <a:ext cx="3194050" cy="239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>
            <a:extLst>
              <a:ext uri="{FF2B5EF4-FFF2-40B4-BE49-F238E27FC236}">
                <a16:creationId xmlns:a16="http://schemas.microsoft.com/office/drawing/2014/main" id="{131BEC34-CE7E-4874-A3BF-D7EB704D87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CEPELIN</a:t>
            </a:r>
          </a:p>
        </p:txBody>
      </p:sp>
      <p:pic>
        <p:nvPicPr>
          <p:cNvPr id="6154" name="Picture 10" descr="ANd9GcQKSKq2u0f-fhpuPL9rD6NnQsko_v89xs94kpdTYTW7r0lOLTyl7d5SdZIJ">
            <a:extLst>
              <a:ext uri="{FF2B5EF4-FFF2-40B4-BE49-F238E27FC236}">
                <a16:creationId xmlns:a16="http://schemas.microsoft.com/office/drawing/2014/main" id="{73FD19B0-C8AD-4B76-B53C-0508BE16C7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92150"/>
            <a:ext cx="1866900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The-Graf-Zeppelin-airship-1929-04">
            <a:extLst>
              <a:ext uri="{FF2B5EF4-FFF2-40B4-BE49-F238E27FC236}">
                <a16:creationId xmlns:a16="http://schemas.microsoft.com/office/drawing/2014/main" id="{24010692-92CF-47D8-8A83-7498E4A34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196975"/>
            <a:ext cx="3940175" cy="251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big_hindenburg_explodes_over_lakehurst">
            <a:extLst>
              <a:ext uri="{FF2B5EF4-FFF2-40B4-BE49-F238E27FC236}">
                <a16:creationId xmlns:a16="http://schemas.microsoft.com/office/drawing/2014/main" id="{0E0F0156-16C4-40A9-B9C5-A5C5ADE2F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284538"/>
            <a:ext cx="4135438" cy="331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>
            <a:extLst>
              <a:ext uri="{FF2B5EF4-FFF2-40B4-BE49-F238E27FC236}">
                <a16:creationId xmlns:a16="http://schemas.microsoft.com/office/drawing/2014/main" id="{7336925D-D3FA-4307-B814-DB50AC3112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FOKKERJEVA LETALA</a:t>
            </a:r>
          </a:p>
        </p:txBody>
      </p:sp>
      <p:pic>
        <p:nvPicPr>
          <p:cNvPr id="14342" name="Picture 6" descr="Slika:Fokdri.jpg">
            <a:extLst>
              <a:ext uri="{FF2B5EF4-FFF2-40B4-BE49-F238E27FC236}">
                <a16:creationId xmlns:a16="http://schemas.microsoft.com/office/drawing/2014/main" id="{C4A5895B-F9DB-4569-A891-01C2C87BE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41438"/>
            <a:ext cx="3756025" cy="276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3" name="Text Box 7">
            <a:extLst>
              <a:ext uri="{FF2B5EF4-FFF2-40B4-BE49-F238E27FC236}">
                <a16:creationId xmlns:a16="http://schemas.microsoft.com/office/drawing/2014/main" id="{EAFBB80E-1D7A-4ACD-92AA-EE84AE935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292600"/>
            <a:ext cx="3598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solidFill>
                  <a:srgbClr val="FF0000"/>
                </a:solidFill>
              </a:rPr>
              <a:t>Fokker DR.I</a:t>
            </a:r>
          </a:p>
        </p:txBody>
      </p:sp>
      <p:sp>
        <p:nvSpPr>
          <p:cNvPr id="14344" name="AutoShape 8">
            <a:extLst>
              <a:ext uri="{FF2B5EF4-FFF2-40B4-BE49-F238E27FC236}">
                <a16:creationId xmlns:a16="http://schemas.microsoft.com/office/drawing/2014/main" id="{8ADA37F5-8B7F-4B47-BAA6-3C343466E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3789363"/>
            <a:ext cx="215900" cy="4318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pic>
        <p:nvPicPr>
          <p:cNvPr id="14346" name="Picture 10" descr="Slika:Fokker-E III.jpg">
            <a:extLst>
              <a:ext uri="{FF2B5EF4-FFF2-40B4-BE49-F238E27FC236}">
                <a16:creationId xmlns:a16="http://schemas.microsoft.com/office/drawing/2014/main" id="{71F620A7-1599-4019-B7D8-31F409DAE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341438"/>
            <a:ext cx="3960812" cy="2786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7" name="Text Box 11">
            <a:extLst>
              <a:ext uri="{FF2B5EF4-FFF2-40B4-BE49-F238E27FC236}">
                <a16:creationId xmlns:a16="http://schemas.microsoft.com/office/drawing/2014/main" id="{C8A8D783-0C9B-4012-9AAD-79DF4057C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4292600"/>
            <a:ext cx="2592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solidFill>
                  <a:srgbClr val="FF0000"/>
                </a:solidFill>
              </a:rPr>
              <a:t>Fokker eindekker</a:t>
            </a:r>
          </a:p>
        </p:txBody>
      </p:sp>
      <p:sp>
        <p:nvSpPr>
          <p:cNvPr id="14349" name="Text Box 13">
            <a:extLst>
              <a:ext uri="{FF2B5EF4-FFF2-40B4-BE49-F238E27FC236}">
                <a16:creationId xmlns:a16="http://schemas.microsoft.com/office/drawing/2014/main" id="{E09218E7-D102-4F2C-9274-7BC486D5C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797425"/>
            <a:ext cx="28082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1600"/>
              <a:t>Dolžina: 5,77 m</a:t>
            </a:r>
          </a:p>
          <a:p>
            <a:pPr>
              <a:spcBef>
                <a:spcPct val="50000"/>
              </a:spcBef>
            </a:pPr>
            <a:r>
              <a:rPr lang="sl-SI" altLang="sl-SI" sz="1600"/>
              <a:t>Višina: 2,95 m</a:t>
            </a:r>
          </a:p>
          <a:p>
            <a:pPr>
              <a:spcBef>
                <a:spcPct val="50000"/>
              </a:spcBef>
            </a:pPr>
            <a:r>
              <a:rPr lang="sl-SI" altLang="sl-SI" sz="1600"/>
              <a:t>Teža praznega letala: 406 kg</a:t>
            </a:r>
          </a:p>
          <a:p>
            <a:pPr>
              <a:spcBef>
                <a:spcPct val="50000"/>
              </a:spcBef>
            </a:pPr>
            <a:r>
              <a:rPr lang="sl-SI" altLang="sl-SI" sz="1600"/>
              <a:t>Največja hitrost: 185 km/h</a:t>
            </a:r>
          </a:p>
          <a:p>
            <a:pPr>
              <a:spcBef>
                <a:spcPct val="50000"/>
              </a:spcBef>
            </a:pPr>
            <a:r>
              <a:rPr lang="sl-SI" altLang="sl-SI" sz="1600"/>
              <a:t>Vrhunec: 6.095 m</a:t>
            </a:r>
          </a:p>
        </p:txBody>
      </p:sp>
      <p:sp>
        <p:nvSpPr>
          <p:cNvPr id="14350" name="Text Box 14">
            <a:extLst>
              <a:ext uri="{FF2B5EF4-FFF2-40B4-BE49-F238E27FC236}">
                <a16:creationId xmlns:a16="http://schemas.microsoft.com/office/drawing/2014/main" id="{0373D825-90BA-4AA8-A30A-3D6449C4D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4797425"/>
            <a:ext cx="3241675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b="1"/>
              <a:t>Dolžina:</a:t>
            </a:r>
            <a:r>
              <a:rPr lang="sl-SI" altLang="sl-SI"/>
              <a:t> 7.2 m</a:t>
            </a:r>
          </a:p>
          <a:p>
            <a:pPr>
              <a:spcBef>
                <a:spcPct val="50000"/>
              </a:spcBef>
            </a:pPr>
            <a:r>
              <a:rPr lang="sl-SI" altLang="sl-SI" b="1"/>
              <a:t>Višina:</a:t>
            </a:r>
            <a:r>
              <a:rPr lang="sl-SI" altLang="sl-SI"/>
              <a:t> 2.4 m </a:t>
            </a:r>
          </a:p>
          <a:p>
            <a:pPr>
              <a:spcBef>
                <a:spcPct val="50000"/>
              </a:spcBef>
            </a:pPr>
            <a:r>
              <a:rPr lang="sl-SI" altLang="sl-SI" b="1"/>
              <a:t>Teža praznega letala:</a:t>
            </a:r>
            <a:r>
              <a:rPr lang="sl-SI" altLang="sl-SI"/>
              <a:t> 400 kg</a:t>
            </a:r>
          </a:p>
          <a:p>
            <a:pPr>
              <a:spcBef>
                <a:spcPct val="50000"/>
              </a:spcBef>
            </a:pPr>
            <a:r>
              <a:rPr lang="sl-SI" altLang="sl-SI" b="1"/>
              <a:t>Največja hitrost:</a:t>
            </a:r>
            <a:r>
              <a:rPr lang="sl-SI" altLang="sl-SI"/>
              <a:t> 140 km/h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7" grpId="0"/>
      <p:bldP spid="14349" grpId="0"/>
      <p:bldP spid="143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>
            <a:extLst>
              <a:ext uri="{FF2B5EF4-FFF2-40B4-BE49-F238E27FC236}">
                <a16:creationId xmlns:a16="http://schemas.microsoft.com/office/drawing/2014/main" id="{35C985EB-09BB-4FA2-839F-7F4F5FD9C61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188913"/>
            <a:ext cx="7772400" cy="1470025"/>
          </a:xfrm>
        </p:spPr>
        <p:txBody>
          <a:bodyPr anchor="ctr"/>
          <a:lstStyle/>
          <a:p>
            <a:r>
              <a:rPr lang="sl-SI" altLang="sl-SI" sz="4400"/>
              <a:t>KONEC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BE2DB603-8DC5-4350-89C2-3F2F015651A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31913" y="1628775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000"/>
              <a:t>Viri:</a:t>
            </a:r>
          </a:p>
          <a:p>
            <a:pPr>
              <a:lnSpc>
                <a:spcPct val="80000"/>
              </a:lnSpc>
            </a:pPr>
            <a:r>
              <a:rPr lang="sl-SI" altLang="sl-SI" sz="2000">
                <a:hlinkClick r:id="rId2"/>
              </a:rPr>
              <a:t>http://sl.wikipedia.org</a:t>
            </a:r>
            <a:r>
              <a:rPr lang="sl-SI" altLang="sl-SI" sz="2000"/>
              <a:t> </a:t>
            </a:r>
          </a:p>
          <a:p>
            <a:pPr>
              <a:lnSpc>
                <a:spcPct val="80000"/>
              </a:lnSpc>
            </a:pPr>
            <a:r>
              <a:rPr lang="sl-SI" altLang="sl-SI" sz="2000">
                <a:hlinkClick r:id="rId3"/>
              </a:rPr>
              <a:t>http://www.gimvic.org</a:t>
            </a:r>
            <a:r>
              <a:rPr lang="sl-SI" altLang="sl-SI" sz="2000"/>
              <a:t> 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Velika ilustrirana enciklopedija-Sodobna tehnologija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Slike- Google</a:t>
            </a:r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CAF2321E-FBE2-4151-9439-512B34669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844675"/>
            <a:ext cx="7704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15368" name="Text Box 8">
            <a:extLst>
              <a:ext uri="{FF2B5EF4-FFF2-40B4-BE49-F238E27FC236}">
                <a16:creationId xmlns:a16="http://schemas.microsoft.com/office/drawing/2014/main" id="{795FAE4D-E82F-45DC-911A-2B0A8E971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3860800"/>
            <a:ext cx="6840537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hlinkClick r:id="rId4"/>
              </a:rPr>
              <a:t>http://www.youtube.com/watch?v=T5o-fhBKf8Y&amp;feature=related</a:t>
            </a:r>
            <a:r>
              <a:rPr lang="sl-SI" altLang="sl-SI"/>
              <a:t> </a:t>
            </a:r>
          </a:p>
          <a:p>
            <a:pPr>
              <a:spcBef>
                <a:spcPct val="50000"/>
              </a:spcBef>
            </a:pPr>
            <a:r>
              <a:rPr lang="sl-SI" altLang="sl-SI">
                <a:hlinkClick r:id="rId5"/>
              </a:rPr>
              <a:t>http://www.youtube.com/watch?v=CgWHbpMVQ1U</a:t>
            </a:r>
            <a:r>
              <a:rPr lang="sl-SI" altLang="sl-SI"/>
              <a:t>  2.30 sek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66" grpId="0" build="p"/>
    </p:bld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Arial Black</vt:lpstr>
      <vt:lpstr>Privzeti načrt</vt:lpstr>
      <vt:lpstr>PowerPoint Presentation</vt:lpstr>
      <vt:lpstr>Brata Wright</vt:lpstr>
      <vt:lpstr>PowerPoint Presentation</vt:lpstr>
      <vt:lpstr>Letala 1 svetove vojne</vt:lpstr>
      <vt:lpstr>CEPELIN</vt:lpstr>
      <vt:lpstr>FOKKERJEVA LETALA</vt:lpstr>
      <vt:lpstr>KONEC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2019-06-03T09:15:34Z</dcterms:created>
  <dcterms:modified xsi:type="dcterms:W3CDTF">2019-06-03T09:15:34Z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