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65" r:id="rId3"/>
    <p:sldId id="278" r:id="rId4"/>
    <p:sldId id="276" r:id="rId5"/>
    <p:sldId id="277" r:id="rId6"/>
    <p:sldId id="272" r:id="rId7"/>
    <p:sldId id="258" r:id="rId8"/>
    <p:sldId id="261" r:id="rId9"/>
    <p:sldId id="262" r:id="rId10"/>
    <p:sldId id="274" r:id="rId11"/>
    <p:sldId id="263" r:id="rId12"/>
    <p:sldId id="264" r:id="rId13"/>
    <p:sldId id="268" r:id="rId14"/>
    <p:sldId id="275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0507E403-BAE8-4128-B7B5-9E772F825B18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11065EBE-A71E-4A70-936B-4CEC9F803CF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A23DACDA-AA5B-4EF7-938C-B1715C7CB10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01E9A944-5FDE-4D27-AF4C-DB5D932DDE7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8896E7D7-B3AC-4F23-9813-B0B2004D4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B567E064-2BC0-4547-A9FB-125CAE34B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33A201DC-2C33-4E22-A4E3-8E41B836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07DCA40E-54B8-466F-BEB4-84336E4FD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07FC8218-6496-44EA-9FC0-7A98BD20F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598BBF64-35E5-40E5-91F8-85AA88386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F9B9DAED-A544-4ED3-AE20-3F58D595663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5B02884E-C7E0-4FB8-8E39-5F953F872990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52D424CA-2712-4CB6-A0F0-F0FDE5F1901C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8DE7D44C-4177-4A43-B03D-EC5772367DF9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6B2463C5-3C61-4E43-83BA-32F787E640C3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0F2C6760-DC3B-4334-8F4B-9F52B7AA7186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47A1268D-DE64-4D20-8E66-5613924F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3431-8839-434F-8A3E-E354C1B28A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666DCC4E-4CA9-4312-8DCC-DFEBBFD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95BB2917-F364-4B34-91DE-90F67419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1C641C6-ADBF-4111-871B-2DC88BBA74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722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3F53901-43F3-4A76-A9DD-D466FE61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C799-5829-4ED3-B4F1-ED02D3453C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DCD01F3-0E11-401E-9A49-301DE5F9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2AB3E77-F2DB-4F03-AE89-6AE82F75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2F5B-494B-46D9-A651-9C0ECD2AE9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916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F45FD52-BEB1-4D49-9766-959C862C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4FBC-0605-41B9-848E-4D84B2DA6A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EB3FE1B-E30C-4923-8536-765E375A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AD9542F-97D2-40EF-8343-F50652C8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88819-D31D-49D7-ABC1-41C2F2E331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22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94FE265B-2D85-4D7C-904D-CF39E5C1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D5D03-8498-4AA6-8D3F-916645DB07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66548FD2-60C0-4E38-BCD8-41C498D29A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1B5CC7-4B67-4C74-ACE5-5240F2EC066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7DA90EF0-FEB6-46F7-A3D6-A3D63ABF3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73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EE37574A-EFE4-44F4-8EC6-A1BA4C2C11F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A86B46E7-E292-4C28-A961-D3882125B24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B0ACD15E-997C-4805-BB68-1FA5C3D5284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5D880C28-E73E-4B31-9DF9-48246A51B66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129EA869-71A0-405F-9C5B-A7F52C67D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EE951246-1820-429A-B517-530534181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3F7F98AE-BAFB-40E6-AF3B-6945C6C99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39EF80B7-B8EF-4C47-B086-0372672E6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9CAD5539-1FBB-4080-A6AA-2725B15D7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079BF5F4-47CB-4ACB-8D66-EE77A9DADEC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D396E329-CDC0-4BC6-B38B-28EE18A4598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326FCC87-AE62-4667-9A2C-DFF52AF85A87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9B7C1191-B4AA-4000-899C-47F4B3AA7DDE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CF1859B7-EC86-484F-AD08-28DD333B517A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28A5CBAC-CFF8-46F2-A24E-D89B5F83B12F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CF73BE8A-8ABA-48DC-AD1C-6F404CBDA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910FFEA3-71D5-42CB-8665-AF9D8AC8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AD25-EAFD-4E3E-B4CE-1B499CFAFD2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E634E37C-71AF-4D76-8B4E-FBD2430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428FD03F-A747-4FB2-A477-BEAF8955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59F71B7-92F5-4413-BDFB-50CAFF9E9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4482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639D33FC-F8EA-468F-BD9F-0DC56B73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5F94-E9BB-4B18-9D92-45B3C8BBBA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DC2F0334-A2EC-4CBA-BBBD-EBA1005B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5FAD1B1F-F62F-4353-BB5E-112F1713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710AB-F1BD-4A62-9AA3-4AD0331572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77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C1B3B075-18CE-407C-85E4-15AE3803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E53-507A-4A2A-9962-C393FBEDD22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9E84AADD-3EF6-4E56-8642-55EBBACB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685F7B36-D08B-4695-BB5E-40EC6E1B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BF81-4F4C-41F0-BFD1-FBE77BA4EF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53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02FF7AA1-1CFF-4CD7-9EBD-BF71A39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72F69B-B827-46E1-B02A-E11BDAF637F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B218C1D7-E446-4E83-88E7-251B8A20F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1E881-8A69-4568-9D9A-914ECF788C8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2257E561-60BF-4AFB-8468-8E11A7E664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95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3AA6389-4AB7-474E-913C-8F7D8FAA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33AE-467D-4228-8C29-2C89499D6C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5B6F9C0-88B6-4F41-A2EE-6C6EFD54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2C48D5D3-7F29-4BA6-81A8-48EA3049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F6CF-F47F-4C68-836B-3DE6660DEC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00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057A6BBD-BBC6-4F29-961A-A91823E54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7B5AE134-1265-4344-98AB-080CE65D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ABD7A273-351C-4069-AC04-13FEEE5E9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F45BCBA1-6173-4703-B549-E0DD9B628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35FC416C-BA45-4F15-B6F0-B07C3386672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918BA290-66F7-4105-928D-C677F91BC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7F117007-44BE-433B-BC89-035050B29A5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C9AA4E9D-FA15-4725-B048-1CC6680F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627FF6-FD59-4EF6-9B88-FB089C43F6E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CC80E824-5AEA-4C68-B24F-8EC1C06FB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D7695-CD41-40CB-92B1-13AAFB9D14F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D0BB7FAE-4400-4B92-9076-5AA165D2FD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82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8BDFBB45-0850-45E0-B3BE-BEBCC2319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B5663DEE-0DC4-4077-8494-8F69D1F2608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FC5A835E-DE42-42A8-950B-E76BE390D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791D64DC-BB95-43C6-9F14-A5F8660F942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1F549FD3-0B59-4286-8CF6-A361B3619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4A54BD42-10FE-4129-925A-018BA1BA1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4BE00B36-51A1-4078-9104-76A89F792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E5BF7F49-7C29-43E7-8098-AF0A967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6108B8-2F80-429A-A130-BB639A4545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1E1F881E-CFAE-4104-B0DA-FF0FBA503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FC778-90A9-4ADC-BEA1-9933690541E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015D19D8-9800-4532-AC89-E814271D3A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26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A79F9A73-D937-4605-B58F-4954333D8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EC4EA7CD-8458-4D28-ACD9-B5F0C56E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80E33BC6-D33C-4B7C-9379-3DA9ED3E3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5235D00-C6B6-46B6-BCF4-F902B4A7E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7A173-BA62-4C63-8A56-0E018B8887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E2CF78C-FDE8-49C6-8831-42A09D73E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21488948-A3A8-49C1-A030-D15984662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68D42D24-AE5D-4C89-871E-F80BD2B4C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A206827-4CC5-4F43-ACB6-A576515E9B8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52E9B46C-2BF0-4CAF-ABD9-3193D1768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E5406E17-5267-4392-B5F5-AA6B5457F02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13C12ED7-CF9B-45FB-8C2E-1D9F435AB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31ACDE13-F097-49AE-B042-1DB6C59334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4" r:id="rId4"/>
    <p:sldLayoutId id="2147483715" r:id="rId5"/>
    <p:sldLayoutId id="2147483722" r:id="rId6"/>
    <p:sldLayoutId id="2147483716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1E330-D07B-4DE1-B9DE-3AE664F59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28688"/>
            <a:ext cx="57150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/>
              <a:t>Leto 1943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8503A456-5FD5-4ACD-A4B7-B8076FB49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813" y="2928938"/>
            <a:ext cx="3500437" cy="571500"/>
          </a:xfrm>
        </p:spPr>
        <p:txBody>
          <a:bodyPr/>
          <a:lstStyle/>
          <a:p>
            <a:r>
              <a:rPr lang="sl-SI" altLang="sl-SI" sz="2400">
                <a:solidFill>
                  <a:schemeClr val="tx1"/>
                </a:solidFill>
              </a:rPr>
              <a:t>Ime, Priimek</a:t>
            </a:r>
          </a:p>
        </p:txBody>
      </p:sp>
      <p:pic>
        <p:nvPicPr>
          <p:cNvPr id="8196" name="Picture 2" descr="http://www.martyrologiawsipolskich.pl/dokumenty/zalaczniki/31/31-9050.jpg">
            <a:extLst>
              <a:ext uri="{FF2B5EF4-FFF2-40B4-BE49-F238E27FC236}">
                <a16:creationId xmlns:a16="http://schemas.microsoft.com/office/drawing/2014/main" id="{A6F3E737-C051-40BC-AB90-04B2F4A8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4476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dzieje.pl/sites/default/files/stosunkipolskoukrainskie.jpg">
            <a:extLst>
              <a:ext uri="{FF2B5EF4-FFF2-40B4-BE49-F238E27FC236}">
                <a16:creationId xmlns:a16="http://schemas.microsoft.com/office/drawing/2014/main" id="{F34D3927-7929-4042-A680-4BEDC4A3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"/>
            <a:ext cx="34401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62E6D-DC50-421E-BCA4-CD1D0EE2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PRVO ZASEDANJE AVNOJA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97550C6-917E-436F-84A6-4F32FDFA2F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V noči 26. novembra 1942 (Bihać)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54 predstavnikov vseh pokrajin (razen Slovenije in Makedonije)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Sprejeli resolucijo, v kateri so prikazali resnične razmere v Jugoslaviji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Postal najvišji organ oblasti v Jugoslaviji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Prevzel je skrb za delo NOO in graditev ljudske oblasti, kar je prej opravljal vrhovni štab NOV in POJ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700" dirty="0">
                <a:latin typeface="Calibri" pitchFamily="34" charset="0"/>
              </a:rPr>
              <a:t> AVNOJ je prevzel politične, vrhovni štab pa vojaške zadolžitve.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CC6E4-84DB-4223-AE3B-A9CAB606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DRUGO ZASEDANJE AVNOJA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BB071FAD-E846-4450-87E7-DFFF4AA054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2500"/>
              <a:t>Predstavniki vseh jugoslovanskih narodov</a:t>
            </a:r>
          </a:p>
          <a:p>
            <a:r>
              <a:rPr lang="sl-SI" altLang="sl-SI" sz="2500"/>
              <a:t>29. novembra 1943 (Jajce)</a:t>
            </a:r>
          </a:p>
          <a:p>
            <a:r>
              <a:rPr lang="sl-SI" altLang="sl-SI" sz="2500"/>
              <a:t>29. november državni praznik - Dan republike</a:t>
            </a:r>
          </a:p>
          <a:p>
            <a:endParaRPr lang="sl-SI" altLang="sl-SI" sz="2500"/>
          </a:p>
          <a:p>
            <a:r>
              <a:rPr lang="sl-SI" altLang="sl-SI" sz="2500"/>
              <a:t>Slenili so:</a:t>
            </a:r>
          </a:p>
          <a:p>
            <a:r>
              <a:rPr lang="sl-SI" altLang="sl-SI" sz="2500"/>
              <a:t>Avnoj postane zakonodajno in izvršno telo nove Jugoslavije</a:t>
            </a:r>
          </a:p>
          <a:p>
            <a:r>
              <a:rPr lang="sl-SI" altLang="sl-SI" sz="2500"/>
              <a:t>Nova skupščina in začasna vlada NKOJ, kateri je predsedoval Tito</a:t>
            </a:r>
          </a:p>
          <a:p>
            <a:endParaRPr lang="sl-SI" altLang="sl-SI" sz="2800"/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F0DB5256-FD59-4937-A56A-64FEEE074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r>
              <a:rPr lang="sl-SI" altLang="sl-SI" sz="2500"/>
              <a:t>Jugoslavija bo federativna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in demokratična</a:t>
            </a:r>
          </a:p>
          <a:p>
            <a:r>
              <a:rPr lang="sl-SI" altLang="sl-SI" sz="2500"/>
              <a:t>Prepoved kraljeve vrnitve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v domovino in odvzem pravice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odločanja imenu jugoslovanskih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narodov</a:t>
            </a:r>
          </a:p>
          <a:p>
            <a:r>
              <a:rPr lang="sl-SI" altLang="sl-SI" sz="2500"/>
              <a:t>Priključitev Slovenskega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primorja, Beneške Slovenije,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Istre in Zadra k Jugoslaviji </a:t>
            </a:r>
          </a:p>
          <a:p>
            <a:endParaRPr lang="sl-SI" altLang="sl-SI"/>
          </a:p>
        </p:txBody>
      </p:sp>
      <p:pic>
        <p:nvPicPr>
          <p:cNvPr id="19459" name="Picture 2" descr="http://upload.wikimedia.org/wikipedia/commons/1/12/Avnojf.gif">
            <a:extLst>
              <a:ext uri="{FF2B5EF4-FFF2-40B4-BE49-F238E27FC236}">
                <a16:creationId xmlns:a16="http://schemas.microsoft.com/office/drawing/2014/main" id="{6D8E6EF4-4950-4E07-9558-394585BC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42938"/>
            <a:ext cx="3022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E1954-5B09-4240-84EA-B0ACD50A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VPRAŠANJA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C9FBCF0E-614A-4A7B-905E-074461350B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Naštej 5 operativnih con.</a:t>
            </a:r>
          </a:p>
          <a:p>
            <a:r>
              <a:rPr lang="sl-SI" altLang="sl-SI"/>
              <a:t>So veliki trije pomagali partizanom ali četnikom?</a:t>
            </a:r>
          </a:p>
          <a:p>
            <a:r>
              <a:rPr lang="sl-SI" altLang="sl-SI"/>
              <a:t>Kdaj se je zgodila italijanska kapitulacija?</a:t>
            </a:r>
          </a:p>
          <a:p>
            <a:r>
              <a:rPr lang="sl-SI" altLang="sl-SI"/>
              <a:t>Kaj je dolomitska izjava?</a:t>
            </a:r>
          </a:p>
          <a:p>
            <a:r>
              <a:rPr lang="sl-SI" altLang="sl-SI"/>
              <a:t>PRAVILNO / NAPAČNO</a:t>
            </a:r>
          </a:p>
          <a:p>
            <a:r>
              <a:rPr lang="sl-SI" altLang="sl-SI"/>
              <a:t>Na Kočevskem zboru so zbrali Hitlerja za vrhovnega komandanta partizanske vojske narodov.</a:t>
            </a:r>
          </a:p>
          <a:p>
            <a:r>
              <a:rPr lang="sl-SI" altLang="sl-SI"/>
              <a:t>Obe zasedanji Avnoja sta se zgodili v Jajcu.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C337F3-BB32-46A3-93BB-0092F3A3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/>
              <a:t>HVALA</a:t>
            </a:r>
          </a:p>
        </p:txBody>
      </p:sp>
      <p:pic>
        <p:nvPicPr>
          <p:cNvPr id="21507" name="Picture 2" descr="http://4.bp.blogspot.com/-Ryj3VlzO8O4/US8lcEnS-SI/AAAAAAACdew/yakmONHXYZ4/s1600/Broadways+dancers+at+Coney+Island,+1943.jpg">
            <a:extLst>
              <a:ext uri="{FF2B5EF4-FFF2-40B4-BE49-F238E27FC236}">
                <a16:creationId xmlns:a16="http://schemas.microsoft.com/office/drawing/2014/main" id="{AF37F338-7C83-4685-8B1B-855EF825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58483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50A81-F868-4B21-A27A-68737B0C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RAZMAH OSVOBODILNEGA GIBANJA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DFD1C77D-C178-4B72-9C19-2D8BB83E8E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Italijani začeli širiti govorice o uničenju partizanov, zato so partizani dokazali nasprotno in se začeli upirati</a:t>
            </a:r>
          </a:p>
          <a:p>
            <a:endParaRPr lang="sl-SI" altLang="sl-SI"/>
          </a:p>
          <a:p>
            <a:r>
              <a:rPr lang="sl-SI" altLang="sl-SI"/>
              <a:t>Štiri operativne cone:</a:t>
            </a:r>
          </a:p>
          <a:p>
            <a:r>
              <a:rPr lang="sl-SI" altLang="sl-SI"/>
              <a:t>Dolenjska </a:t>
            </a:r>
          </a:p>
          <a:p>
            <a:r>
              <a:rPr lang="sl-SI" altLang="sl-SI"/>
              <a:t>Notranjska </a:t>
            </a:r>
          </a:p>
          <a:p>
            <a:r>
              <a:rPr lang="sl-SI" altLang="sl-SI"/>
              <a:t>Alpska</a:t>
            </a:r>
          </a:p>
          <a:p>
            <a:r>
              <a:rPr lang="sl-SI" altLang="sl-SI"/>
              <a:t>Štajerska</a:t>
            </a:r>
          </a:p>
          <a:p>
            <a:r>
              <a:rPr lang="sl-SI" altLang="sl-SI"/>
              <a:t>Potem še Primorska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16F94-1703-4170-B8F8-1EA67194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VELIKI TRIJE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F4D10997-0D73-4C76-86F8-AFA31F2AB7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Konferenca (Teheran)</a:t>
            </a:r>
          </a:p>
          <a:p>
            <a:endParaRPr lang="sl-SI" altLang="sl-SI"/>
          </a:p>
          <a:p>
            <a:r>
              <a:rPr lang="sl-SI" altLang="sl-SI"/>
              <a:t>Pomoč z:</a:t>
            </a:r>
          </a:p>
          <a:p>
            <a:r>
              <a:rPr lang="sl-SI" altLang="sl-SI"/>
              <a:t>Orožjem</a:t>
            </a:r>
          </a:p>
          <a:p>
            <a:r>
              <a:rPr lang="sl-SI" altLang="sl-SI"/>
              <a:t>Strelivom</a:t>
            </a:r>
          </a:p>
          <a:p>
            <a:r>
              <a:rPr lang="sl-SI" altLang="sl-SI"/>
              <a:t>Sanitetnim materialom</a:t>
            </a:r>
          </a:p>
          <a:p>
            <a:endParaRPr lang="sl-SI" altLang="sl-SI"/>
          </a:p>
          <a:p>
            <a:r>
              <a:rPr lang="sl-SI" altLang="sl-SI"/>
              <a:t>Niso sprejeli ideje o novi jugoslovanski državi</a:t>
            </a:r>
          </a:p>
          <a:p>
            <a:endParaRPr lang="sl-SI" altLang="sl-SI"/>
          </a:p>
        </p:txBody>
      </p:sp>
      <p:pic>
        <p:nvPicPr>
          <p:cNvPr id="10244" name="Picture 2" descr="http://upload.wikimedia.org/wikipedia/commons/8/8a/Quebec_conference_1943.png">
            <a:extLst>
              <a:ext uri="{FF2B5EF4-FFF2-40B4-BE49-F238E27FC236}">
                <a16:creationId xmlns:a16="http://schemas.microsoft.com/office/drawing/2014/main" id="{BCB5CDB3-81B2-497B-847B-65E7D940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928688"/>
            <a:ext cx="4429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72C80-3F64-4A0C-8B8D-206C350E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ITALIJANSKA KAPITULACIJA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D9540E2-C07F-453A-AEEF-3E9DBAFCBA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2500"/>
              <a:t>Poleti 1943</a:t>
            </a:r>
          </a:p>
          <a:p>
            <a:r>
              <a:rPr lang="sl-SI" altLang="sl-SI" sz="2500"/>
              <a:t>Slovenska vojska pripravlja na kapitulacijo Italije</a:t>
            </a:r>
          </a:p>
          <a:p>
            <a:r>
              <a:rPr lang="sl-SI" altLang="sl-SI" sz="2500"/>
              <a:t>Septembra Italijanska preda partizanom velike količine orožja in streliva</a:t>
            </a:r>
          </a:p>
          <a:p>
            <a:r>
              <a:rPr lang="sl-SI" altLang="sl-SI" sz="2500"/>
              <a:t>V Ljubljanski pokrajini mobilizirali prebivalstvo, tako nastanejo 3 nove divizije</a:t>
            </a:r>
          </a:p>
          <a:p>
            <a:r>
              <a:rPr lang="sl-SI" altLang="sl-SI" sz="2500"/>
              <a:t>Nemčija želi prevzeti nekdanje italijansko ozemlje, vendar se partizani uprejo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086DB1-7EC3-4C9A-9DB3-CCC2F17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ZLOM PLAVE IN BELE GARDE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1A2221C-7AF6-48A5-9698-9D1549641F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2500"/>
              <a:t>Obračun med partizansko vojsko na in četniško vojsko (plavo gardo) </a:t>
            </a:r>
          </a:p>
          <a:p>
            <a:r>
              <a:rPr lang="sl-SI" altLang="sl-SI" sz="2500"/>
              <a:t>Ter vaškimi stražami (belo gardo) </a:t>
            </a:r>
          </a:p>
          <a:p>
            <a:r>
              <a:rPr lang="sl-SI" altLang="sl-SI" sz="2500"/>
              <a:t>Partizani so četnike prestregli na poti do Kvarnerja, ter jih dokončno pokončali</a:t>
            </a:r>
          </a:p>
          <a:p>
            <a:r>
              <a:rPr lang="sl-SI" altLang="sl-SI" sz="2500"/>
              <a:t>Vaške straže so se zaprle na grad Turjak </a:t>
            </a:r>
          </a:p>
          <a:p>
            <a:r>
              <a:rPr lang="sl-SI" altLang="sl-SI" sz="2500"/>
              <a:t>Po enotedenskem obleganju partizanov so se morali vdati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340BE-788B-4A9E-9206-E9B830F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DOLOMITSKA IZJAVA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B94336E-B9A8-470A-9FB6-583BD46669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2500"/>
              <a:t>Krščanski socialisti in sokoli skušajo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samostojneje nastopati med ljudmi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na osvobojenem ozemlju</a:t>
            </a:r>
          </a:p>
          <a:p>
            <a:r>
              <a:rPr lang="sl-SI" altLang="sl-SI" sz="2500"/>
              <a:t>Vodstvo KPS želi zagotoviti vodilno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500"/>
              <a:t> vlogo na papirju</a:t>
            </a:r>
          </a:p>
          <a:p>
            <a:r>
              <a:rPr lang="sl-SI" altLang="sl-SI" sz="2500"/>
              <a:t>28. februarja 1943 na Babni gori </a:t>
            </a:r>
          </a:p>
          <a:p>
            <a:r>
              <a:rPr lang="sl-SI" altLang="sl-SI" sz="2500"/>
              <a:t>Dokument v katerem se Sokoli in krščansko-socialistična skupina odrekata ustanavljanju lastnih strank</a:t>
            </a:r>
          </a:p>
        </p:txBody>
      </p:sp>
      <p:pic>
        <p:nvPicPr>
          <p:cNvPr id="13316" name="Picture 2" descr="http://www.dlib.si/streamdb/URN:NBN:SI:doc-OZGPYGJU">
            <a:extLst>
              <a:ext uri="{FF2B5EF4-FFF2-40B4-BE49-F238E27FC236}">
                <a16:creationId xmlns:a16="http://schemas.microsoft.com/office/drawing/2014/main" id="{00767A11-1484-479C-989B-8FF12E1C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"/>
            <a:ext cx="23526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E8C7A5-561F-40D3-BCFC-A19969C8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NEMŠKA OFENZIVA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871AD2-E677-42C2-BC8D-23C7226137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2800" dirty="0">
              <a:latin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800" dirty="0">
                <a:latin typeface="Calibri" pitchFamily="34" charset="0"/>
              </a:rPr>
              <a:t>Jeseni 1943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800" dirty="0">
                <a:latin typeface="Calibri" pitchFamily="34" charset="0"/>
              </a:rPr>
              <a:t>Partizanske vojske imajo velike izgube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800" dirty="0">
                <a:latin typeface="Calibri" pitchFamily="34" charset="0"/>
              </a:rPr>
              <a:t>Nemška vojska se hudo znese nad civilnim prebivalstvom</a:t>
            </a:r>
          </a:p>
        </p:txBody>
      </p:sp>
      <p:pic>
        <p:nvPicPr>
          <p:cNvPr id="14340" name="Picture 2" descr="http://3.bp.blogspot.com/_nNkJ5X0gmog/TI9eh4Nq-zI/AAAAAAAAADw/L3vvOOa_skY/S340/karta2.jpeg">
            <a:extLst>
              <a:ext uri="{FF2B5EF4-FFF2-40B4-BE49-F238E27FC236}">
                <a16:creationId xmlns:a16="http://schemas.microsoft.com/office/drawing/2014/main" id="{C6DDD740-8221-4CAC-9754-BD6C061A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71625"/>
            <a:ext cx="41195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BD26D-6FEB-4F2E-B790-58B7D3F0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KOČEVSKI ZBOR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7412B00B-3D47-4E1C-B317-0A2F90D89A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Dogodek potrdil, da znotraj okupiranega območja nastaja nova država</a:t>
            </a:r>
          </a:p>
          <a:p>
            <a:r>
              <a:rPr lang="sl-SI" altLang="sl-SI"/>
              <a:t>potekal v Kočevju v tamkajšnjem Sokolskem (danes Šeškovem)</a:t>
            </a:r>
          </a:p>
          <a:p>
            <a:r>
              <a:rPr lang="sl-SI" altLang="sl-SI"/>
              <a:t>od 1. do 3. oktobra 1943</a:t>
            </a:r>
          </a:p>
          <a:p>
            <a:r>
              <a:rPr lang="sl-SI" altLang="sl-SI"/>
              <a:t>Pod geslom »Narod si bo pisal sodbo sam, se je zbralo 572 neposredno izvoljenih in 78 predstavnikov osvobodilne fronte</a:t>
            </a:r>
          </a:p>
          <a:p>
            <a:endParaRPr lang="sl-SI" altLang="sl-SI" sz="7200"/>
          </a:p>
        </p:txBody>
      </p:sp>
      <p:pic>
        <p:nvPicPr>
          <p:cNvPr id="15364" name="Picture 2" descr="http://www.mladina.si/media/www/slike.old/mladina/osolnik3.jpg">
            <a:extLst>
              <a:ext uri="{FF2B5EF4-FFF2-40B4-BE49-F238E27FC236}">
                <a16:creationId xmlns:a16="http://schemas.microsoft.com/office/drawing/2014/main" id="{114C2031-CEE4-4615-8CFB-AAA7D230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"/>
            <a:ext cx="33575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49E67A-0532-4EDB-9911-BB0CAD37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SKLEPI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D09B66B-C83D-4C2C-94E8-73BA9BBAD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00" cy="48736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Izvolili so: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120 – članski Slovenski narodnoosvobodilni odbor </a:t>
            </a:r>
            <a:r>
              <a:rPr lang="sl-SI" sz="2200" dirty="0"/>
              <a:t>(SNOO)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40 – člansko delegacijo za Avnoj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Odločili so se za: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Nadaljevanje boja proti okupatorjem ter beli in plavi gardi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Potrdili so: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Pripadnost novi, demokratični Jugoslaviji in priznali Tita za vrhovnega komandanta partizanske vojske narodov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488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Schoolbook</vt:lpstr>
      <vt:lpstr>Wingdings</vt:lpstr>
      <vt:lpstr>Wingdings 2</vt:lpstr>
      <vt:lpstr>Altana</vt:lpstr>
      <vt:lpstr>Leto 1943</vt:lpstr>
      <vt:lpstr>RAZMAH OSVOBODILNEGA GIBANJA</vt:lpstr>
      <vt:lpstr>VELIKI TRIJE</vt:lpstr>
      <vt:lpstr>ITALIJANSKA KAPITULACIJA</vt:lpstr>
      <vt:lpstr> ZLOM PLAVE IN BELE GARDE</vt:lpstr>
      <vt:lpstr>DOLOMITSKA IZJAVA</vt:lpstr>
      <vt:lpstr>NEMŠKA OFENZIVA</vt:lpstr>
      <vt:lpstr>KOČEVSKI ZBOR</vt:lpstr>
      <vt:lpstr>SKLEPI</vt:lpstr>
      <vt:lpstr>PRVO ZASEDANJE AVNOJA</vt:lpstr>
      <vt:lpstr>DRUGO ZASEDANJE AVNOJA</vt:lpstr>
      <vt:lpstr>PowerPoint Presentation</vt:lpstr>
      <vt:lpstr>VPRAŠANJA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2019-06-03T09:15:35Z</dcterms:created>
  <dcterms:modified xsi:type="dcterms:W3CDTF">2019-06-03T09:15:35Z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