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0" autoAdjust="0"/>
    <p:restoredTop sz="94712" autoAdjust="0"/>
  </p:normalViewPr>
  <p:slideViewPr>
    <p:cSldViewPr>
      <p:cViewPr varScale="1">
        <p:scale>
          <a:sx n="154" d="100"/>
          <a:sy n="154" d="100"/>
        </p:scale>
        <p:origin x="63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6F8E-FAE3-4AB7-98F1-BF9CF77D4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1A5C5-CDFA-4223-A8CE-D25496C43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13F59-DDD5-422E-A614-10FB3709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000B4-CEFD-46A0-BA45-5755C544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E91B5-7896-4E0E-A7A2-28D81D48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BB7F5-875B-45CF-8E5B-87D3CAF6E2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547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297D-6FA3-4AD5-8957-EE3EA6A2D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5AEBC-BB25-46BE-B27A-0F132AA2F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69CF-7728-4A22-83AF-F5250612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A860B-9C7F-4649-B40F-18E50CB4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42FB-565F-485B-A532-0DAA36B3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44E67-139C-4DFF-97F7-26C54A072C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793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74E135-7DF9-414E-8B45-BDB44B0C3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88F21-950C-4EAD-BC8E-D0E44EE32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9CC0A-E6D1-4E4D-91D4-1B36556A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8DF3-2F59-4C48-8220-387BCCF5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2F7F0-B8A7-448C-9150-517B5AF7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79B7E-3B67-425D-8EB5-77EB6FF0C8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251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76D3-E463-402A-A51A-0CC2A574201E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ADC6-7BBA-4B19-B057-C4F0AFE293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606B9-7119-42D1-AE69-0F18F8361D8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C9D799-ABCC-4776-87CB-9FB1B63E28D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387D6-B7B4-4E64-87A6-7CEAC14BD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0A259-D83C-4DD9-B065-CD0A001F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88BC6-AF8B-47DC-9197-358FE2C7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6397A7-1F64-4D7C-8193-4ADBF922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FF2482-2D5C-4B1F-B8F5-F30530C743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25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6536-320E-4A38-A7D5-41EFD4F7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3AC0D-EF16-49EF-8CB2-7327310F1F7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AE2E2-BBCC-4D2D-9C52-0736D594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7AE69-45FE-4BD9-A0E7-6A7F8F9E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69198-9CCA-4321-A100-6608BF78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7AEF0-FAA6-4CEC-8217-0A109317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26F8F5-637D-455E-AA96-5F9723FEFC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778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8107-0B52-4BAC-AC53-95103B94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90AB3-367F-4762-A2EC-B8A9E08AF1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DB4C0-0DCE-4393-8597-5B2E7BF04B9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F3A638-FC87-41A3-A6CA-1D79D501503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CA2FCF-8A84-4EF7-82F1-2F5D1E66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B8A0DB-B244-48D5-9178-9F3C3A80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27A658-7D66-4485-80DF-B044DC92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2DF2E8-D554-4C41-BC74-46025FFD0A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702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FD67-A968-43B7-B01E-4D5A90F1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14BD5-161E-4887-A4C1-0DA83FC9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55F0D-02DA-4D1E-A19B-C35B0080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745B2-B8BD-45DD-ACE9-2061D252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5F8A0-1B3C-4743-921F-A090E5B9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524A4-5740-4C62-AFB8-D09AE9944D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95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AD712-AC5A-4C06-B03C-BD011EA6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87AD6-B48A-4159-9045-CFECDCE80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16E4C-5AE5-4B16-977C-9882039A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638A-F6E5-4FCE-BDA2-C0B37CBF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C5908-9113-4BA2-A71D-E6CAAE618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82EA2-71DA-4DB3-8D6E-3C7E4E1B46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190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37AB-2465-418D-B658-D95C838A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2958-69A6-4A3E-9F97-96552E814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1268E-39F7-4BFD-80A4-06D6FFA3C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6BF17-0A14-49E2-A16E-03AB0C99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41595-96BA-4C05-A25D-44B6C80F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FB974-DA96-44A7-BC58-7E1CAB58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2A765-2686-4149-858A-583930416F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552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862A-A90E-4D7D-97A8-6916DA349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F356-5A3C-4672-925E-92998ECA8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AECC4-C108-4338-AC84-CD271D6BE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CA5AE-00DC-48FC-B275-473FEEA4A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98DB1E-D7F9-4848-AF72-480359C37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58D6BD-FE06-473C-8951-490B1958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0E001-F5B9-4D06-A082-5722ED01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24241A-FEDC-490E-80C5-FD547C93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EB9F8-7E57-402E-BF09-47C04B70EC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459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BB7-2A07-4D4C-86A4-CDAE4BCC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2992F-ADA5-473F-BF0E-74762938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F0738-07AE-4EB1-9D05-0E295897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FB367-9011-4E4D-9DD7-3E33C450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1B387-702A-409C-AD1F-9ADA5A3697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933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4A20F9-38A3-460D-8737-D0EBF4C6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B9F8B-6456-4C55-A37A-52955030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9650B-80D8-4CF3-953F-DB9DD7ED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C975A-37E8-404F-818A-2785FDDF19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12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759F-2A96-4137-8A10-5516FE2DA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E6B22-2965-4230-94D7-C2B8EF80F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11BC6-EEB5-468F-8352-14325B078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D5F9D-7D90-4E48-95A7-C0983B0B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5E354-F206-4268-A4C6-CF003E47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018DF-447E-4346-BA49-BC581CCF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D8741-655D-495B-B591-91F594B808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873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C8A94-8A6A-44E7-B253-CD664614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8893C-4AAA-4958-A68F-6CDF17041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9C63E-9129-4026-B951-216CD8CFE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A1535-AB6B-4C1D-93F4-822357B6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294FE-8CAE-414B-BB3E-D976BF5C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56FFC-E094-4711-B935-A487C1F1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046A9-84DC-4698-AD38-72E0EA9624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947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66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9F825C-235B-4EED-A0BF-A906CAD63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066347-176D-45C6-9926-1F31D51A9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A72346-A32C-43E2-836C-2A0A794D8B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F475547-2847-4A8B-B7B3-37476CBA8D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E60D17-BD83-4D9E-9195-FFE113B6FF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CFC1F4-4B9F-4355-8355-F4AB4661199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>
            <a:extLst>
              <a:ext uri="{FF2B5EF4-FFF2-40B4-BE49-F238E27FC236}">
                <a16:creationId xmlns:a16="http://schemas.microsoft.com/office/drawing/2014/main" id="{89671A35-4A05-41C2-8453-F0D2F92729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718361">
            <a:off x="1403350" y="188913"/>
            <a:ext cx="5926138" cy="4000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sl-SI" sz="8000" b="1" i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681639" scaled="1"/>
                </a:gradFill>
                <a:latin typeface="Monotype Corsiva" panose="03010101010201010101" pitchFamily="66" charset="0"/>
              </a:rPr>
              <a:t>Ludvik XIV</a:t>
            </a:r>
          </a:p>
        </p:txBody>
      </p:sp>
      <p:sp>
        <p:nvSpPr>
          <p:cNvPr id="2055" name="WordArt 7">
            <a:extLst>
              <a:ext uri="{FF2B5EF4-FFF2-40B4-BE49-F238E27FC236}">
                <a16:creationId xmlns:a16="http://schemas.microsoft.com/office/drawing/2014/main" id="{12DBD922-E2D7-49A4-B3E6-FB507C72A3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123620">
            <a:off x="1042988" y="3429000"/>
            <a:ext cx="3960812" cy="2239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sl-SI" sz="44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276380" scaled="1"/>
                </a:gradFill>
                <a:latin typeface="Monotype Corsiva" panose="03010101010201010101" pitchFamily="66" charset="0"/>
              </a:rPr>
              <a:t>Sončni kralj</a:t>
            </a:r>
          </a:p>
        </p:txBody>
      </p:sp>
      <p:pic>
        <p:nvPicPr>
          <p:cNvPr id="2058" name="Picture 10" descr="louisoleil">
            <a:extLst>
              <a:ext uri="{FF2B5EF4-FFF2-40B4-BE49-F238E27FC236}">
                <a16:creationId xmlns:a16="http://schemas.microsoft.com/office/drawing/2014/main" id="{4A83DB7B-9148-43FD-919F-B2B25B61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08275"/>
            <a:ext cx="2478088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5" name="Picture 15" descr="versailles-1994b">
            <a:extLst>
              <a:ext uri="{FF2B5EF4-FFF2-40B4-BE49-F238E27FC236}">
                <a16:creationId xmlns:a16="http://schemas.microsoft.com/office/drawing/2014/main" id="{6910055D-3816-4528-A854-D282EA31BDF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33375"/>
            <a:ext cx="4176712" cy="278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6" descr="versailles_jpg">
            <a:extLst>
              <a:ext uri="{FF2B5EF4-FFF2-40B4-BE49-F238E27FC236}">
                <a16:creationId xmlns:a16="http://schemas.microsoft.com/office/drawing/2014/main" id="{0A8CB026-9CA1-48E8-BC56-240745329C8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524250"/>
            <a:ext cx="3816350" cy="317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2" name="Picture 22" descr="versailles_galerie_des_glaces">
            <a:extLst>
              <a:ext uri="{FF2B5EF4-FFF2-40B4-BE49-F238E27FC236}">
                <a16:creationId xmlns:a16="http://schemas.microsoft.com/office/drawing/2014/main" id="{DF646377-D758-4984-93FC-A0A1BD8C724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4287838" cy="287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3" name="Picture 23" descr="versailles_garden-wallpaper">
            <a:extLst>
              <a:ext uri="{FF2B5EF4-FFF2-40B4-BE49-F238E27FC236}">
                <a16:creationId xmlns:a16="http://schemas.microsoft.com/office/drawing/2014/main" id="{4BC4EF3C-8481-4B23-B7FA-285BD29F40E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606800"/>
            <a:ext cx="4683125" cy="308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4AEB19C-4E6B-447F-94E9-DA86FB534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Monotype Corsiva" panose="03010101010201010101" pitchFamily="66" charset="0"/>
              </a:rPr>
              <a:t>U M E T N O S T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35946B2-0114-489E-83DF-9D3FBD2CB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Občutek za umetnost podeduje po materi in babici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Občutek za glasbo pa podeduje po očetu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Dvorni baleti so v času Ludvika XIV dosegli vrh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Ludvik XIV je svoj prvi ples zaplesal pri 13. letih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Leta 1672 ustanovi Academie Royale de Danse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Sprva so plesali samo moški, po letu 1681 se začnejo pojavljati tudi ženske plesalke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Moliere in Racine sta napisala igre za njegov dvor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Palača Versailles postane center Evrope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EBB34FA-E8A8-4C7F-BD58-91D9FFB41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Monotype Corsiva" panose="03010101010201010101" pitchFamily="66" charset="0"/>
              </a:rPr>
              <a:t>K R A L J E V A   S M R T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E6D4553-023C-4651-B276-7283B4EFB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Trpel je za mrzlico in gangreno, zbral je še dovolj moči, da je izjavil: »Jaz odhajam, Francija ostaja«, preden je 1. septembra 1715 v Versailles-u umrl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Leta 1714 sestavi oporoko, ki so jo takoj naslednji dan po njegovi smrti razveljavili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Kraljevo truplo so balzamirali, izrezali srce in položili v hrastovo krsto.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 descr="litlouis14">
            <a:extLst>
              <a:ext uri="{FF2B5EF4-FFF2-40B4-BE49-F238E27FC236}">
                <a16:creationId xmlns:a16="http://schemas.microsoft.com/office/drawing/2014/main" id="{DE93C707-EC45-4EE6-B0AA-0828F269ADF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2436812" cy="3384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2" name="Picture 10" descr="louis14_2_2">
            <a:extLst>
              <a:ext uri="{FF2B5EF4-FFF2-40B4-BE49-F238E27FC236}">
                <a16:creationId xmlns:a16="http://schemas.microsoft.com/office/drawing/2014/main" id="{933018C6-CEEF-4A70-8312-5C4794131B2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60350"/>
            <a:ext cx="2497138" cy="3525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3" name="Picture 11" descr="louis14-academie">
            <a:extLst>
              <a:ext uri="{FF2B5EF4-FFF2-40B4-BE49-F238E27FC236}">
                <a16:creationId xmlns:a16="http://schemas.microsoft.com/office/drawing/2014/main" id="{CAC7B1CF-A5D9-4CC9-963A-0D8538FB6C0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005263"/>
            <a:ext cx="3441700" cy="250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4" name="Picture 12" descr="250px-Louis_le_Grand;_Harnas">
            <a:extLst>
              <a:ext uri="{FF2B5EF4-FFF2-40B4-BE49-F238E27FC236}">
                <a16:creationId xmlns:a16="http://schemas.microsoft.com/office/drawing/2014/main" id="{7A6F499B-48D9-47B7-94DF-72DD356E68A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7913" y="260350"/>
            <a:ext cx="2678112" cy="3384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5" name="Picture 13" descr="louis 14 cheval">
            <a:extLst>
              <a:ext uri="{FF2B5EF4-FFF2-40B4-BE49-F238E27FC236}">
                <a16:creationId xmlns:a16="http://schemas.microsoft.com/office/drawing/2014/main" id="{D63F34C8-2F6A-4360-BCBF-39F791323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933825"/>
            <a:ext cx="24288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4E9E097-3520-413C-BC47-60FD97CB2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sl-SI" altLang="sl-SI" b="1">
                <a:latin typeface="Monotype Corsiva" panose="03010101010201010101" pitchFamily="66" charset="0"/>
              </a:rPr>
              <a:t>V I R I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8B06021-167E-499B-BF30-4E0899A41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420938"/>
            <a:ext cx="8229600" cy="31686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dirty="0">
                <a:latin typeface="Monotype Corsiva" panose="03010101010201010101" pitchFamily="66" charset="0"/>
              </a:rPr>
              <a:t>V. </a:t>
            </a:r>
            <a:r>
              <a:rPr lang="sl-SI" altLang="sl-SI" dirty="0" err="1">
                <a:latin typeface="Monotype Corsiva" panose="03010101010201010101" pitchFamily="66" charset="0"/>
              </a:rPr>
              <a:t>Cronin</a:t>
            </a:r>
            <a:r>
              <a:rPr lang="sl-SI" altLang="sl-SI" dirty="0">
                <a:latin typeface="Monotype Corsiva" panose="03010101010201010101" pitchFamily="66" charset="0"/>
              </a:rPr>
              <a:t> – Ludvik XIV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dirty="0">
                <a:latin typeface="Monotype Corsiva" panose="03010101010201010101" pitchFamily="66" charset="0"/>
              </a:rPr>
              <a:t>N. </a:t>
            </a:r>
            <a:r>
              <a:rPr lang="sl-SI" altLang="sl-SI" dirty="0" err="1">
                <a:latin typeface="Monotype Corsiva" panose="03010101010201010101" pitchFamily="66" charset="0"/>
              </a:rPr>
              <a:t>Mitford</a:t>
            </a:r>
            <a:r>
              <a:rPr lang="sl-SI" altLang="sl-SI" dirty="0">
                <a:latin typeface="Monotype Corsiva" panose="03010101010201010101" pitchFamily="66" charset="0"/>
              </a:rPr>
              <a:t> – Ludvik XIV – Sončni kralj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dirty="0" err="1">
                <a:latin typeface="Monotype Corsiva" panose="03010101010201010101" pitchFamily="66" charset="0"/>
              </a:rPr>
              <a:t>Interner</a:t>
            </a:r>
            <a:r>
              <a:rPr lang="sl-SI" altLang="sl-SI" dirty="0">
                <a:latin typeface="Monotype Corsiva" panose="03010101010201010101" pitchFamily="66" charset="0"/>
              </a:rPr>
              <a:t> – </a:t>
            </a:r>
            <a:r>
              <a:rPr lang="sl-SI" altLang="sl-SI" dirty="0" err="1">
                <a:latin typeface="Monotype Corsiva" panose="03010101010201010101" pitchFamily="66" charset="0"/>
              </a:rPr>
              <a:t>wikipedija</a:t>
            </a:r>
            <a:r>
              <a:rPr lang="sl-SI" altLang="sl-SI" dirty="0">
                <a:latin typeface="Monotype Corsiva" panose="03010101010201010101" pitchFamily="66" charset="0"/>
              </a:rPr>
              <a:t> – Ludvik XIV</a:t>
            </a:r>
          </a:p>
          <a:p>
            <a:pPr marL="0" indent="0">
              <a:lnSpc>
                <a:spcPct val="80000"/>
              </a:lnSpc>
              <a:buNone/>
            </a:pPr>
            <a:endParaRPr lang="sl-SI" altLang="sl-SI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EA786EB-FF65-42F1-B88D-2F4C8D4C9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sl-SI" altLang="sl-SI" b="1">
                <a:latin typeface="Monotype Corsiva" panose="03010101010201010101" pitchFamily="66" charset="0"/>
              </a:rPr>
              <a:t>RODIL SE JE DAUPHIN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0211999-1C39-451F-BCAD-4B3CDA5E3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5. september 1638, Saint-Germain</a:t>
            </a:r>
          </a:p>
          <a:p>
            <a:pPr marL="609600" indent="-60960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Oče Ludvik XIII in mati Ana Avstrijska</a:t>
            </a:r>
          </a:p>
          <a:p>
            <a:pPr marL="609600" indent="-60960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Pri petih letih ga krstijo za </a:t>
            </a:r>
            <a:r>
              <a:rPr lang="sl-SI" altLang="sl-SI" b="1">
                <a:latin typeface="Monotype Corsiva" panose="03010101010201010101" pitchFamily="66" charset="0"/>
              </a:rPr>
              <a:t>Louisa-Dieudonné </a:t>
            </a:r>
            <a:r>
              <a:rPr lang="sl-SI" altLang="sl-SI">
                <a:latin typeface="Monotype Corsiva" panose="03010101010201010101" pitchFamily="66" charset="0"/>
              </a:rPr>
              <a:t>(Ludvik – Dar božji)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21. septembra 1640 se rodi Filip, vojvoda Anžujski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14. maja 1643 umre Ludvik XIII za tuberkolozo</a:t>
            </a: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Vzdevek “Sončni kralj” je dobil , ker je kot plesalec nastopil v baletni predstavitvi s tem naslovom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ludvik pri 8">
            <a:extLst>
              <a:ext uri="{FF2B5EF4-FFF2-40B4-BE49-F238E27FC236}">
                <a16:creationId xmlns:a16="http://schemas.microsoft.com/office/drawing/2014/main" id="{C55CC5D4-09DA-456E-8560-D576E051E88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04813"/>
            <a:ext cx="2935287" cy="3309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4" name="Picture 10" descr="filip">
            <a:extLst>
              <a:ext uri="{FF2B5EF4-FFF2-40B4-BE49-F238E27FC236}">
                <a16:creationId xmlns:a16="http://schemas.microsoft.com/office/drawing/2014/main" id="{8F31B29A-707C-4872-8853-8F1CF26AF1D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33375"/>
            <a:ext cx="2447925" cy="3309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5" name="Picture 11" descr="Anne_d_Autriche">
            <a:extLst>
              <a:ext uri="{FF2B5EF4-FFF2-40B4-BE49-F238E27FC236}">
                <a16:creationId xmlns:a16="http://schemas.microsoft.com/office/drawing/2014/main" id="{7C9E8834-FADB-419E-8AE8-16EC2E8D657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3933825"/>
            <a:ext cx="2735263" cy="271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6" name="Picture 12" descr="louis_13">
            <a:extLst>
              <a:ext uri="{FF2B5EF4-FFF2-40B4-BE49-F238E27FC236}">
                <a16:creationId xmlns:a16="http://schemas.microsoft.com/office/drawing/2014/main" id="{DD0784F9-218D-4E47-B565-E52E8755D8E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3735388"/>
            <a:ext cx="2357438" cy="3122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90D32B2-03A6-4D48-9ADF-26F0F571D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Monotype Corsiva" panose="03010101010201010101" pitchFamily="66" charset="0"/>
              </a:rPr>
              <a:t>ANA – FRANCOSKA REGENTINJA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FBD4CD9-FCEB-4124-B4D7-7BB70633D0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895850" cy="55895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2400">
                <a:latin typeface="Monotype Corsiva" panose="03010101010201010101" pitchFamily="66" charset="0"/>
              </a:rPr>
              <a:t>Regent (namestnik) – </a:t>
            </a:r>
            <a:r>
              <a:rPr lang="sl-SI" altLang="sl-SI" sz="2000">
                <a:latin typeface="Monotype Corsiva" panose="03010101010201010101" pitchFamily="66" charset="0"/>
              </a:rPr>
              <a:t>kdor ima začasno funkcije, naloge vladarja, ki zaradi mladoletnosti, bolezni ne more vladati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>
                <a:latin typeface="Monotype Corsiva" panose="03010101010201010101" pitchFamily="66" charset="0"/>
              </a:rPr>
              <a:t>Vlada od 1643 do 1661 </a:t>
            </a:r>
            <a:endParaRPr lang="sl-SI" altLang="sl-SI" sz="200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>
                <a:latin typeface="Monotype Corsiva" panose="03010101010201010101" pitchFamily="66" charset="0"/>
              </a:rPr>
              <a:t>Mazarina razglasi za prvega ministra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altLang="sl-SI" sz="2400">
                <a:latin typeface="Monotype Corsiva" panose="03010101010201010101" pitchFamily="66" charset="0"/>
              </a:rPr>
              <a:t>7. novembra 1659 je bil podpisan s Španijo </a:t>
            </a:r>
            <a:r>
              <a:rPr lang="sl-SI" altLang="sl-SI" sz="2400" b="1">
                <a:latin typeface="Monotype Corsiva" panose="03010101010201010101" pitchFamily="66" charset="0"/>
              </a:rPr>
              <a:t>pirenejski mir </a:t>
            </a:r>
            <a:r>
              <a:rPr lang="sl-SI" altLang="sl-SI" sz="2400">
                <a:latin typeface="Monotype Corsiva" panose="03010101010201010101" pitchFamily="66" charset="0"/>
              </a:rPr>
              <a:t>:  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Pridobitev ozemlja na jugu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Ženitna pogodba Ludvika XIV.</a:t>
            </a:r>
          </a:p>
        </p:txBody>
      </p:sp>
      <p:pic>
        <p:nvPicPr>
          <p:cNvPr id="4104" name="Picture 8" descr="mazarin">
            <a:extLst>
              <a:ext uri="{FF2B5EF4-FFF2-40B4-BE49-F238E27FC236}">
                <a16:creationId xmlns:a16="http://schemas.microsoft.com/office/drawing/2014/main" id="{6C603402-3ADC-4EB5-9929-65A8ADBAAC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557338"/>
            <a:ext cx="3338513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2591F7-B1B9-4582-BF6A-52E82EE77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6778625" cy="1143000"/>
          </a:xfrm>
        </p:spPr>
        <p:txBody>
          <a:bodyPr/>
          <a:lstStyle/>
          <a:p>
            <a:r>
              <a:rPr lang="sl-SI" altLang="sl-SI" b="1">
                <a:latin typeface="Monotype Corsiva" panose="03010101010201010101" pitchFamily="66" charset="0"/>
              </a:rPr>
              <a:t>K  R  O  N  A  N  J  E</a:t>
            </a:r>
            <a:r>
              <a:rPr lang="sl-SI" altLang="sl-SI"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DC8DE77-A74B-47CE-906C-6207C895C1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5040312" cy="5661025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2800">
                <a:latin typeface="Monotype Corsiva" panose="03010101010201010101" pitchFamily="66" charset="0"/>
              </a:rPr>
              <a:t>7. junija 1652 naj bi ga kronali, vendar se je zaradi vojne s Španci zavleklo za dve leti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2800">
                <a:latin typeface="Monotype Corsiva" panose="03010101010201010101" pitchFamily="66" charset="0"/>
              </a:rPr>
              <a:t>1654 se je izvršilo kronanje v Reimsu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2800">
                <a:latin typeface="Monotype Corsiva" panose="03010101010201010101" pitchFamily="66" charset="0"/>
              </a:rPr>
              <a:t>S krono na glavi je bil poosebljena Francija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2800">
                <a:latin typeface="Monotype Corsiva" panose="03010101010201010101" pitchFamily="66" charset="0"/>
              </a:rPr>
              <a:t>Smrt Mazarina leta 1661 pomeni začetek Ludvikovega absolutizma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l-SI" altLang="sl-SI" sz="2800">
                <a:latin typeface="Monotype Corsiva" panose="03010101010201010101" pitchFamily="66" charset="0"/>
              </a:rPr>
              <a:t>Države ne deli več z vrhovnim sodiščem, plemiči. To povejo tudi njegove besede: "L'etat, c'est moi.-Država, to sem jaz."</a:t>
            </a:r>
          </a:p>
        </p:txBody>
      </p:sp>
      <p:pic>
        <p:nvPicPr>
          <p:cNvPr id="7180" name="Picture 12" descr="422px-LouisXIV">
            <a:extLst>
              <a:ext uri="{FF2B5EF4-FFF2-40B4-BE49-F238E27FC236}">
                <a16:creationId xmlns:a16="http://schemas.microsoft.com/office/drawing/2014/main" id="{46D7075A-8419-4E40-B88A-EF0E3C191E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268413"/>
            <a:ext cx="3516312" cy="5000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81C5DBB-E818-4924-B0B9-29B936EFF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Monotype Corsiva" panose="03010101010201010101" pitchFamily="66" charset="0"/>
              </a:rPr>
              <a:t>PRVA LJUBEZEN IN POROKA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DB986C0-82A8-4525-814A-0AFA3BFA02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974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latin typeface="Monotype Corsiva" panose="03010101010201010101" pitchFamily="66" charset="0"/>
              </a:rPr>
              <a:t>Prva Ljubezen je bila Mazarinova nečakinja Marija Mancini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latin typeface="Monotype Corsiva" panose="03010101010201010101" pitchFamily="66" charset="0"/>
              </a:rPr>
              <a:t>9. junija 1660 se je poročil  s sestrično Marijo Terezo, hčerko španskega kralja Filipa IV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latin typeface="Monotype Corsiva" panose="03010101010201010101" pitchFamily="66" charset="0"/>
              </a:rPr>
              <a:t>Zaradi neizplačane dote, je Francija zahtevala odškodnino </a:t>
            </a:r>
          </a:p>
        </p:txBody>
      </p:sp>
      <p:pic>
        <p:nvPicPr>
          <p:cNvPr id="10248" name="Picture 8" descr="Mancini Marie 2">
            <a:extLst>
              <a:ext uri="{FF2B5EF4-FFF2-40B4-BE49-F238E27FC236}">
                <a16:creationId xmlns:a16="http://schemas.microsoft.com/office/drawing/2014/main" id="{6BAB398B-F425-439D-9E60-6448A22B2CA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196975"/>
            <a:ext cx="2012950" cy="2589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9" name="Picture 9" descr="MariageLXIV&amp;MTA">
            <a:extLst>
              <a:ext uri="{FF2B5EF4-FFF2-40B4-BE49-F238E27FC236}">
                <a16:creationId xmlns:a16="http://schemas.microsoft.com/office/drawing/2014/main" id="{9605AEF6-7904-4C48-A575-ADCA4C8889D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6838" y="3938588"/>
            <a:ext cx="2443162" cy="2803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3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3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>
            <a:extLst>
              <a:ext uri="{FF2B5EF4-FFF2-40B4-BE49-F238E27FC236}">
                <a16:creationId xmlns:a16="http://schemas.microsoft.com/office/drawing/2014/main" id="{CE27695B-5263-449F-B8E6-19FF052043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836613"/>
            <a:ext cx="4038600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latin typeface="Monotype Corsiva" panose="03010101010201010101" pitchFamily="66" charset="0"/>
              </a:rPr>
              <a:t>Leta 1661 se rodi prvi sin; sicer je imel več zakonskih in nezakonskih otrok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latin typeface="Monotype Corsiva" panose="03010101010201010101" pitchFamily="66" charset="0"/>
              </a:rPr>
              <a:t>Dve izmed metres sta bili Luiza de Lavalliere in markiza Montespan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latin typeface="Monotype Corsiva" panose="03010101010201010101" pitchFamily="66" charset="0"/>
              </a:rPr>
              <a:t>Leta 1683 umre dauphinova žena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latin typeface="Monotype Corsiva" panose="03010101010201010101" pitchFamily="66" charset="0"/>
              </a:rPr>
              <a:t>Kmalu po smrti Marije Tereze na skrivaj poroči z gospo Maintenon</a:t>
            </a:r>
          </a:p>
        </p:txBody>
      </p:sp>
      <p:pic>
        <p:nvPicPr>
          <p:cNvPr id="13323" name="Picture 11" descr="Louise de La Valliere en Diane chasseresse par Nocret">
            <a:extLst>
              <a:ext uri="{FF2B5EF4-FFF2-40B4-BE49-F238E27FC236}">
                <a16:creationId xmlns:a16="http://schemas.microsoft.com/office/drawing/2014/main" id="{FA85F601-3AF1-4C67-8143-7E8CDCF6760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60350"/>
            <a:ext cx="2552700" cy="3354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4" name="Picture 12" descr="Madame de Montespan 2">
            <a:extLst>
              <a:ext uri="{FF2B5EF4-FFF2-40B4-BE49-F238E27FC236}">
                <a16:creationId xmlns:a16="http://schemas.microsoft.com/office/drawing/2014/main" id="{CDA79159-F0AC-4ADD-9104-47013E16F52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3644900"/>
            <a:ext cx="2208212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EFBA96A-9780-44B6-ACDD-7AF9B4946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Monotype Corsiva" panose="03010101010201010101" pitchFamily="66" charset="0"/>
              </a:rPr>
              <a:t>V E R S A I L L E 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1B892AD-8BA2-40A6-8E7B-D253B0F7E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Lovska koča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Okoli leta 1670 J. Hardouin-Mansart predloži načrt za “palačo miru”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Upravno središče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Simbol francoske enotnosti in slave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Zgrajena preprosto, opremljena razkošno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Več tisoč zidarjev, kamnosekov, kovačev, kleparjev, tesarjev,… je sodelovalo pri gradnji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Pročelje obrnjeno na vrt ima 375 oken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78E4AB68-B653-4D9A-84BA-C3B12E87E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1928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Ludviku XIV je bilo več do lepote kot udobja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Slikar Le Brun je po stropih slikal prigode iz Ludvikovega življenja, Le Nôtre je oblikoval vrtove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36 000 mož in 6 000 konj je delalo predvsem na vrtovih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6. maja 1682 je bil Versailles pripravljen za vselitev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Ludvik je sestavil Vodič skozi versajske vrtove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Z vrtovi je hotel ustvariti nekakšen poganski paradiž – svet lepote, harmonije, nedolžnosti – svet, ki ne pozna minljivosti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latin typeface="Monotype Corsiva" panose="03010101010201010101" pitchFamily="66" charset="0"/>
              </a:rPr>
              <a:t>Z Versaillesom se je pokazala Ludvikova moč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Monotype Corsiva</vt:lpstr>
      <vt:lpstr>Wingdings</vt:lpstr>
      <vt:lpstr>Privzeti načrt</vt:lpstr>
      <vt:lpstr>PowerPoint Presentation</vt:lpstr>
      <vt:lpstr>RODIL SE JE DAUPHIN </vt:lpstr>
      <vt:lpstr>PowerPoint Presentation</vt:lpstr>
      <vt:lpstr>ANA – FRANCOSKA REGENTINJA</vt:lpstr>
      <vt:lpstr>K  R  O  N  A  N  J  E </vt:lpstr>
      <vt:lpstr>PRVA LJUBEZEN IN POROKA</vt:lpstr>
      <vt:lpstr>PowerPoint Presentation</vt:lpstr>
      <vt:lpstr>V E R S A I L L E S</vt:lpstr>
      <vt:lpstr>PowerPoint Presentation</vt:lpstr>
      <vt:lpstr>PowerPoint Presentation</vt:lpstr>
      <vt:lpstr>U M E T N O S T</vt:lpstr>
      <vt:lpstr>K R A L J E V A   S M R T</vt:lpstr>
      <vt:lpstr>PowerPoint Presentation</vt:lpstr>
      <vt:lpstr>V I R 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2019-06-03T09:15:36Z</dcterms:created>
  <dcterms:modified xsi:type="dcterms:W3CDTF">2019-06-03T09:15:36Z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