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5" r:id="rId3"/>
    <p:sldId id="268" r:id="rId4"/>
    <p:sldId id="257" r:id="rId5"/>
    <p:sldId id="261" r:id="rId6"/>
    <p:sldId id="262" r:id="rId7"/>
    <p:sldId id="259" r:id="rId8"/>
    <p:sldId id="263" r:id="rId9"/>
    <p:sldId id="260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2A8BA95-404D-4784-8E83-AC48F8B8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F178-C964-46F2-8BE9-B18DFB5CD1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D831DDA-F2D3-483E-A2C8-42BCB08D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995F231-DA3F-4FF0-ADC2-6B9F1538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16099-2BD3-4E34-8007-BA1399A97C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989178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5CD163B-6E9E-4DD6-817F-1B30CC5A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5285-B5C1-4E56-BE54-470E009B2B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CE045E5-7ACB-48AE-8BA2-BE966C5D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8867B53-6B6A-43BD-B1C4-79E0DE65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E057-F12F-4E7D-B7DF-00630644CF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437716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AFD5BF-37E9-41F1-89EC-7DAD35D3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F3D2-D423-49FD-8C89-461E01F686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7D41D6A-299F-4F36-A9AE-13296264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E01E9AD-FE5D-4CC4-8AD0-BDFBAD3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0D534-BB57-4892-B570-1F213FDBB0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911983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5A98038-1595-44F8-A548-D75007AE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BDA7-3C54-46FE-812B-C049A2DBA4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B34616E-91EA-4409-B5E0-311FF956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33AB70C-2995-40ED-9367-DE510296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0AFE-2777-4D8E-9265-13DB2F1F6F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465371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549E4D6-8739-45AB-8F16-EF82867D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8CD8-1EE0-4A9C-97E3-100B7D0307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A6C444D-8DB4-4EC1-AF97-12798BC4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EE008C9-8848-47F2-B247-587CD27D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53DA-BD4F-4107-8C1C-C65A5F3DF7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847981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7D74996-BC55-43F8-BF1C-19FC66A7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B44C-927A-4369-8AEC-F5AA99CD33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EA639CE-F173-4E53-9CDD-B8DF3906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E9C4DD5-7304-404D-9BBA-962C5D2D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CA4E-F61A-4E81-8BD2-C001546D58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689753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5FA8619-AC9E-4E49-BEEA-DC244BAD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6AF5-1482-471C-AA62-DAC09A7789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4FCA5C48-5BC1-49F0-A7ED-DC8D3D28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7358768-7E47-4547-A2FE-1584590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6EB63-720D-4841-9395-1F1F1000E5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29974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154A9F0-EDA1-4838-9056-78B1F9D9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C9B9-3602-4631-9579-B6BD144A7A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4CEF6F2-CDE3-471E-A84A-69F34227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862DEC9-9B37-4FEB-9172-CFA675D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0617D-9BE6-4D11-B4EA-27DFAE2876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998023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72CAB66-5CA2-462E-B27D-D61F9AA7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FC35-8B9A-466D-B0C1-FD9F93AFCE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63826E9-7973-483F-A6FA-04EE0BBC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272BDED-7C0F-43EA-B8E2-5E71CC8C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93786-24E6-4877-BCFD-A3755B8F49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489694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52B09BB-DE27-4A1D-A5BE-EFCAB786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705E-F9E5-4C00-AFA9-E8FEDC24E3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2152444-CFF7-49CB-9879-8FF72CBB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70F77C0-181C-46C1-AC03-8B67430F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4D6F-D1B8-4DFE-9F33-557BD16D56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33398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6756DB9-69C8-4DFF-9E28-62676897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EA87-BD72-4B69-A4B3-A31B1E84F2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93D37BB-20F0-4862-AB1B-FC39E913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2576BA8-705A-4B38-96C1-258C0D11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178A6-7AB0-4525-A1BC-7FF99C28EA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8942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7843C76-11A0-48B0-BDEA-EBBD0F90A5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7B9077E5-DD4A-4453-A9BE-78E70B025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C13330C-27AD-4925-B263-DF9AEAE24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0C5ED2-912F-4C66-B5EF-A30B30F7A7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D875C82-91A0-46B1-9A30-E5D241C2F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0E433D0-178B-467A-AF10-5467FB30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FE5031-EF6A-49A8-8E72-4209CB0ABDE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loucester MT Extra Condensed" panose="02030808020601010101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GsSUQHgI48" TargetMode="External"/><Relationship Id="rId3" Type="http://schemas.openxmlformats.org/officeDocument/2006/relationships/hyperlink" Target="http://sl.wikipedia.org/wiki/Ludvik_XIV._Francoski" TargetMode="External"/><Relationship Id="rId7" Type="http://schemas.openxmlformats.org/officeDocument/2006/relationships/hyperlink" Target="https://www.youtube.com/watch?v=4rW7SWTMWmQ" TargetMode="External"/><Relationship Id="rId2" Type="http://schemas.openxmlformats.org/officeDocument/2006/relationships/hyperlink" Target="http://en.wikipedia.org/wiki/Absolut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235vpOToVU" TargetMode="External"/><Relationship Id="rId5" Type="http://schemas.openxmlformats.org/officeDocument/2006/relationships/hyperlink" Target="https://www.youtube.com/watch?v=jIDU39xVcyQ" TargetMode="External"/><Relationship Id="rId4" Type="http://schemas.openxmlformats.org/officeDocument/2006/relationships/hyperlink" Target="http://en.wikipedia.org/wiki/Louis_XIV_of_Fra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986B1233-FB66-46CA-A23D-E5EC07BE8315}"/>
              </a:ext>
            </a:extLst>
          </p:cNvPr>
          <p:cNvSpPr/>
          <p:nvPr/>
        </p:nvSpPr>
        <p:spPr>
          <a:xfrm>
            <a:off x="4214813" y="285750"/>
            <a:ext cx="49291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Ludvik XIV.  Francoski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E0DF320-7AD5-47EC-8EB5-62E624BD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VERSAJSKA PALAČA</a:t>
            </a:r>
          </a:p>
        </p:txBody>
      </p:sp>
      <p:pic>
        <p:nvPicPr>
          <p:cNvPr id="7" name="Slika 6" descr="large (2).jpg">
            <a:extLst>
              <a:ext uri="{FF2B5EF4-FFF2-40B4-BE49-F238E27FC236}">
                <a16:creationId xmlns:a16="http://schemas.microsoft.com/office/drawing/2014/main" id="{8CAE0BEF-56B3-4BFE-885F-773D79E3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85875"/>
            <a:ext cx="8358188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Versailles-Palace-Pictures-1-4.jpg">
            <a:extLst>
              <a:ext uri="{FF2B5EF4-FFF2-40B4-BE49-F238E27FC236}">
                <a16:creationId xmlns:a16="http://schemas.microsoft.com/office/drawing/2014/main" id="{922C75DA-7A00-43CE-8A7E-483C787F9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310px-Versailles_on_the_1652_map_of_Paris_by_Gomboust_-_Gallica_2012.jpg">
            <a:extLst>
              <a:ext uri="{FF2B5EF4-FFF2-40B4-BE49-F238E27FC236}">
                <a16:creationId xmlns:a16="http://schemas.microsoft.com/office/drawing/2014/main" id="{8D2692E2-7EA1-417F-A0B0-45CDBAEF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604043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Palace-of-Versailles-France-2.jpg">
            <a:extLst>
              <a:ext uri="{FF2B5EF4-FFF2-40B4-BE49-F238E27FC236}">
                <a16:creationId xmlns:a16="http://schemas.microsoft.com/office/drawing/2014/main" id="{AABD5B09-E984-4F95-9470-88FDA8D38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09688"/>
            <a:ext cx="832167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versailles-queen-room-2.jpg">
            <a:extLst>
              <a:ext uri="{FF2B5EF4-FFF2-40B4-BE49-F238E27FC236}">
                <a16:creationId xmlns:a16="http://schemas.microsoft.com/office/drawing/2014/main" id="{6FD0E4DD-BCD7-4EED-AF53-E64705CB8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versielle-dining-room.jpg">
            <a:extLst>
              <a:ext uri="{FF2B5EF4-FFF2-40B4-BE49-F238E27FC236}">
                <a16:creationId xmlns:a16="http://schemas.microsoft.com/office/drawing/2014/main" id="{0BF15470-FC94-46B4-8E80-0B2671435A1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3071810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 descr="Chateau_Versailles_Galerie_des_Glaces.jpg">
            <a:extLst>
              <a:ext uri="{FF2B5EF4-FFF2-40B4-BE49-F238E27FC236}">
                <a16:creationId xmlns:a16="http://schemas.microsoft.com/office/drawing/2014/main" id="{19EB3CFA-BB18-4628-B609-1DF8360790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571612"/>
            <a:ext cx="4355917" cy="289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10CF170C-AEDE-437F-AD8B-CD7F42262728}"/>
              </a:ext>
            </a:extLst>
          </p:cNvPr>
          <p:cNvSpPr/>
          <p:nvPr/>
        </p:nvSpPr>
        <p:spPr>
          <a:xfrm>
            <a:off x="0" y="28575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Hvala za pozornost! </a:t>
            </a:r>
            <a:r>
              <a:rPr lang="sl-SI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  <a:cs typeface="+mn-cs"/>
                <a:sym typeface="Wingdings" pitchFamily="2" charset="2"/>
              </a:rPr>
              <a:t></a:t>
            </a:r>
            <a:endParaRPr lang="sl-SI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tura MT Script Capitals" pitchFamily="66" charset="0"/>
              <a:cs typeface="+mn-cs"/>
            </a:endParaRPr>
          </a:p>
        </p:txBody>
      </p:sp>
      <p:pic>
        <p:nvPicPr>
          <p:cNvPr id="5" name="Slika 4" descr="192b3f440c02a76efa56e6908fbb6984.jpg">
            <a:extLst>
              <a:ext uri="{FF2B5EF4-FFF2-40B4-BE49-F238E27FC236}">
                <a16:creationId xmlns:a16="http://schemas.microsoft.com/office/drawing/2014/main" id="{E7BF98C3-A504-42D4-9072-7D614D47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428750"/>
            <a:ext cx="3357563" cy="503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52AD2DB-4054-4A0B-81DD-C19477CD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</a:t>
            </a:r>
            <a:r>
              <a:rPr lang="sl-SI" altLang="sl-SI" sz="1200"/>
              <a:t>ZA LITERATURO</a:t>
            </a:r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746E21-9060-4AC2-B11D-19539D6C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http://en.wikipedia.org/wiki/Absolutism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http://sl.wikipedia.org/wiki/Ludvik_XIV._Francoski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http://en.wikipedia.org/wiki/Louis_XIV_of_France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https://www.youtube.com/watch?v=jIDU39xVcyQ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https://www.youtube.com/watch?v=X235vpOToVU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https://www.youtube.com/watch?v=4rW7SWTMWmQ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https://www.youtube.com/watch?v=7GsSUQHgI48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Zgodovina 2, Učbenik za drugi letnik gimnazije (Dušan </a:t>
            </a:r>
            <a:r>
              <a:rPr lang="sl-SI" dirty="0" err="1"/>
              <a:t>Mlacović</a:t>
            </a:r>
            <a:r>
              <a:rPr lang="sl-SI" dirty="0"/>
              <a:t> in Nataša Urankar)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B894CCD0-59B6-4F58-B8C3-B283BC02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ABSOLUTIZEM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3EC157E4-3585-478B-A0AB-390CC562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/>
              <a:t>Absolutus = ločen</a:t>
            </a:r>
          </a:p>
          <a:p>
            <a:r>
              <a:rPr lang="sl-SI" altLang="sl-SI" sz="1800"/>
              <a:t>16., 17. stoletje, evropske države</a:t>
            </a:r>
          </a:p>
          <a:p>
            <a:r>
              <a:rPr lang="sl-SI" altLang="sl-SI" sz="1800"/>
              <a:t>Neomejena monarhova oblast</a:t>
            </a:r>
          </a:p>
          <a:p>
            <a:r>
              <a:rPr lang="sl-SI" altLang="sl-SI" sz="1800"/>
              <a:t>Prevladujoča oblika vladanja</a:t>
            </a:r>
          </a:p>
          <a:p>
            <a:r>
              <a:rPr lang="sl-SI" altLang="sl-SI" sz="1800"/>
              <a:t>Plemstvo izgubi vso moč</a:t>
            </a:r>
          </a:p>
          <a:p>
            <a:r>
              <a:rPr lang="sl-SI" altLang="sl-SI" sz="1800"/>
              <a:t>Izražanje odločitev</a:t>
            </a:r>
          </a:p>
          <a:p>
            <a:r>
              <a:rPr lang="sl-SI" altLang="sl-SI" sz="1800"/>
              <a:t>Denar in potrebe?</a:t>
            </a:r>
          </a:p>
        </p:txBody>
      </p:sp>
      <p:pic>
        <p:nvPicPr>
          <p:cNvPr id="5" name="Slika 4" descr="crown-vintage-graphicsfairy009abg.jpg">
            <a:extLst>
              <a:ext uri="{FF2B5EF4-FFF2-40B4-BE49-F238E27FC236}">
                <a16:creationId xmlns:a16="http://schemas.microsoft.com/office/drawing/2014/main" id="{824F3540-DC3A-4CE8-9613-14A236CA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962644"/>
            <a:ext cx="5098944" cy="375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B4EFD57-6198-450E-B010-2029C1BCC289}"/>
              </a:ext>
            </a:extLst>
          </p:cNvPr>
          <p:cNvSpPr/>
          <p:nvPr/>
        </p:nvSpPr>
        <p:spPr>
          <a:xfrm>
            <a:off x="6357938" y="1857375"/>
            <a:ext cx="250031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+mn-lt"/>
                <a:cs typeface="+mn-cs"/>
              </a:rPr>
              <a:t>Vir: </a:t>
            </a:r>
            <a:r>
              <a:rPr lang="sl-SI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http://s3.timetoast.com/public/uploads/photos/4470361/crown-vintage-graphicsfairy009abg.jpg?1381153096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4FA3B32-A969-4CBF-BB59-81880A36895F}"/>
              </a:ext>
            </a:extLst>
          </p:cNvPr>
          <p:cNvSpPr/>
          <p:nvPr/>
        </p:nvSpPr>
        <p:spPr>
          <a:xfrm>
            <a:off x="2000250" y="5857875"/>
            <a:ext cx="185737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latin typeface="+mn-lt"/>
                <a:cs typeface="+mn-cs"/>
              </a:rPr>
              <a:t>Vir: </a:t>
            </a:r>
            <a:r>
              <a:rPr lang="sl-SI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http://scvandy.wikispaces.com/file/view/Sun%20King.gif/383804224/297x284/Sun%20King.gif</a:t>
            </a:r>
          </a:p>
        </p:txBody>
      </p:sp>
      <p:pic>
        <p:nvPicPr>
          <p:cNvPr id="3079" name="Slika 7" descr="Sun King.gif">
            <a:extLst>
              <a:ext uri="{FF2B5EF4-FFF2-40B4-BE49-F238E27FC236}">
                <a16:creationId xmlns:a16="http://schemas.microsoft.com/office/drawing/2014/main" id="{C8AC55B0-ECAE-4EDC-B42B-B75225BF4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4653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876E64E7-F8F3-42FA-B603-6BF3EB6D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NASTANEK ABSOLUTIZMA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C5967A0C-32CE-4B6F-B55E-1BEAA891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15., 16. stoletje</a:t>
            </a:r>
          </a:p>
          <a:p>
            <a:r>
              <a:rPr lang="sl-SI" altLang="sl-SI" sz="2000"/>
              <a:t>Naraščanje prebivalstva, evropskih mest</a:t>
            </a:r>
          </a:p>
          <a:p>
            <a:r>
              <a:rPr lang="sl-SI" altLang="sl-SI" sz="2000"/>
              <a:t>Naraščanje obrtništva, trgovine</a:t>
            </a:r>
          </a:p>
          <a:p>
            <a:r>
              <a:rPr lang="sl-SI" altLang="sl-SI" sz="2000"/>
              <a:t>Uveljavi se </a:t>
            </a:r>
            <a:r>
              <a:rPr lang="sl-SI" altLang="sl-SI" sz="2000" b="1"/>
              <a:t>denarno gospodarstvo</a:t>
            </a:r>
          </a:p>
          <a:p>
            <a:r>
              <a:rPr lang="sl-SI" altLang="sl-SI" sz="2000"/>
              <a:t>Meščanstvo &amp; vladar kot svojevrstna </a:t>
            </a:r>
            <a:br>
              <a:rPr lang="sl-SI" altLang="sl-SI" sz="2000"/>
            </a:br>
            <a:r>
              <a:rPr lang="sl-SI" altLang="sl-SI" sz="2000"/>
              <a:t>politična zaveznika</a:t>
            </a:r>
          </a:p>
          <a:p>
            <a:r>
              <a:rPr lang="sl-SI" altLang="sl-SI" sz="2000"/>
              <a:t>Razvoj novih vrst orožja, tehnik</a:t>
            </a:r>
            <a:br>
              <a:rPr lang="sl-SI" altLang="sl-SI" sz="2000"/>
            </a:br>
            <a:r>
              <a:rPr lang="sl-SI" altLang="sl-SI" sz="2000"/>
              <a:t>bojevanja </a:t>
            </a:r>
          </a:p>
          <a:p>
            <a:r>
              <a:rPr lang="sl-SI" altLang="sl-SI" sz="2000"/>
              <a:t>Močna najemniška vojska</a:t>
            </a:r>
          </a:p>
          <a:p>
            <a:r>
              <a:rPr lang="sl-SI" altLang="sl-SI" sz="2000"/>
              <a:t>Razvejan, vdan državni aparat</a:t>
            </a:r>
          </a:p>
          <a:p>
            <a:r>
              <a:rPr lang="sl-SI" altLang="sl-SI" sz="2000"/>
              <a:t>Davki </a:t>
            </a:r>
          </a:p>
          <a:p>
            <a:r>
              <a:rPr lang="sl-SI" altLang="sl-SI" sz="2000"/>
              <a:t>Neomejena državna oblast</a:t>
            </a:r>
          </a:p>
        </p:txBody>
      </p:sp>
      <p:pic>
        <p:nvPicPr>
          <p:cNvPr id="4" name="Slika 3" descr="5620386780_807507e5a9_b.jpg">
            <a:extLst>
              <a:ext uri="{FF2B5EF4-FFF2-40B4-BE49-F238E27FC236}">
                <a16:creationId xmlns:a16="http://schemas.microsoft.com/office/drawing/2014/main" id="{E4F252B1-FD7F-468D-8045-BC2B7230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428867"/>
            <a:ext cx="3071834" cy="426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3955945-F93C-4200-9C2D-30F737519270}"/>
              </a:ext>
            </a:extLst>
          </p:cNvPr>
          <p:cNvSpPr/>
          <p:nvPr/>
        </p:nvSpPr>
        <p:spPr>
          <a:xfrm>
            <a:off x="6357938" y="1714500"/>
            <a:ext cx="20002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>
                <a:latin typeface="+mn-lt"/>
                <a:cs typeface="+mn-cs"/>
              </a:rPr>
              <a:t>Vir: </a:t>
            </a:r>
            <a:r>
              <a:rPr lang="sl-SI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http://farm6.static.flickr.com/5108/5620386780_807507e5a9_b.jpg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8544121D-7E0F-4E8D-AED9-1930319E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 SPLOŠNO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79F4BB5-30BC-4572-A1DF-6610F2EB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Ludvik XIV. Francoski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sl-SI" sz="2400" b="1" dirty="0"/>
              <a:t>1638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l-SI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Saint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sl-SI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Germain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-en-</a:t>
            </a:r>
            <a:r>
              <a:rPr lang="sl-SI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Laye</a:t>
            </a:r>
            <a:endParaRPr lang="sl-S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†</a:t>
            </a:r>
            <a:r>
              <a:rPr lang="sl-SI" sz="2400" b="1" dirty="0"/>
              <a:t>1715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Versailles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 rodbine </a:t>
            </a:r>
            <a:r>
              <a:rPr lang="sl-SI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Bourbonov</a:t>
            </a:r>
            <a:endParaRPr lang="sl-S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Francoski kralj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Kralj </a:t>
            </a:r>
            <a:r>
              <a:rPr lang="sl-SI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Navare</a:t>
            </a: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(1643 – smrt)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Sončni kralj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Vladal </a:t>
            </a:r>
            <a:r>
              <a:rPr lang="en-US" sz="2400" dirty="0"/>
              <a:t>72 </a:t>
            </a:r>
            <a:r>
              <a:rPr lang="sl-SI" sz="2400" dirty="0"/>
              <a:t>let in</a:t>
            </a:r>
            <a:r>
              <a:rPr lang="en-US" sz="2400" dirty="0"/>
              <a:t> 110 </a:t>
            </a:r>
            <a:r>
              <a:rPr lang="sl-SI" sz="2400" dirty="0"/>
              <a:t>dni</a:t>
            </a:r>
            <a:endParaRPr lang="sl-SI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" name="Slika 3" descr="louisxiv2.jpg">
            <a:extLst>
              <a:ext uri="{FF2B5EF4-FFF2-40B4-BE49-F238E27FC236}">
                <a16:creationId xmlns:a16="http://schemas.microsoft.com/office/drawing/2014/main" id="{68A010CB-9600-40D2-881F-49198783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184044"/>
            <a:ext cx="3500462" cy="4498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CAB9F7-B976-4813-A2D0-3D7CC7CFD887}"/>
              </a:ext>
            </a:extLst>
          </p:cNvPr>
          <p:cNvSpPr txBox="1"/>
          <p:nvPr/>
        </p:nvSpPr>
        <p:spPr>
          <a:xfrm>
            <a:off x="5000625" y="5786438"/>
            <a:ext cx="3429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Ludvik XIV. Francoski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Vir: </a:t>
            </a: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http://www.e-polis.cz/pic/louisxiv2.jpg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63DF497D-CAD5-4DD4-A26D-8FFB68E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ROJSTVO IN OTROŠTVO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E87C12-1627-452E-A213-E98DD627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433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Mati Ana Avstrijska, oče Ludvik XIII.</a:t>
            </a: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Rojstvo kot čudež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Imel brata Filipa </a:t>
            </a:r>
            <a:r>
              <a:rPr lang="sl-SI" sz="2000" dirty="0" err="1"/>
              <a:t>Anžurijskega</a:t>
            </a: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Stari starši so </a:t>
            </a:r>
            <a:r>
              <a:rPr lang="sl-SI" sz="2000" dirty="0" err="1"/>
              <a:t>Habsburdžani</a:t>
            </a: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Zavladal pri petih letih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Ana Avstrijska vladala kot regentinja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7 let – podpiše prvi ukaz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1643 – Začetek stroge vzgoje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Rad nastopal (Balet noči)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Slika 3" descr="Slika1.png">
            <a:extLst>
              <a:ext uri="{FF2B5EF4-FFF2-40B4-BE49-F238E27FC236}">
                <a16:creationId xmlns:a16="http://schemas.microsoft.com/office/drawing/2014/main" id="{BE0FF3BA-35A4-45CD-AA24-FC50A518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357586" cy="443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4319120-1970-4CC6-B386-BB9B2B72B153}"/>
              </a:ext>
            </a:extLst>
          </p:cNvPr>
          <p:cNvSpPr txBox="1"/>
          <p:nvPr/>
        </p:nvSpPr>
        <p:spPr>
          <a:xfrm>
            <a:off x="714375" y="5857875"/>
            <a:ext cx="342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Ludvik XIV. kot otrok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Vir: </a:t>
            </a:r>
            <a:r>
              <a:rPr lang="sl-SI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http://www.louis-xiv.de/uploads/pics/3b_10.jpg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CB8E5887-1614-4EAD-B971-E47369B3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ZGODNJA DOBA VLADANJA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03B893-29DD-4DB4-966D-2F34FA86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1648 - </a:t>
            </a:r>
            <a:r>
              <a:rPr lang="sl-SI" sz="2400" b="1" dirty="0" err="1"/>
              <a:t>Westfalski</a:t>
            </a:r>
            <a:r>
              <a:rPr lang="sl-SI" sz="2400" b="1" dirty="0"/>
              <a:t> mir </a:t>
            </a:r>
            <a:r>
              <a:rPr lang="sl-SI" sz="2400" dirty="0"/>
              <a:t>po tridesetletni verski vojni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Izbruhnila je </a:t>
            </a:r>
            <a:r>
              <a:rPr lang="sl-SI" sz="2400" b="1" dirty="0" err="1"/>
              <a:t>Fronda</a:t>
            </a:r>
            <a:endParaRPr lang="sl-SI" sz="2400" b="1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Bili sta </a:t>
            </a:r>
            <a:r>
              <a:rPr lang="sl-SI" sz="2400" b="1" dirty="0"/>
              <a:t>dve vstaji </a:t>
            </a:r>
            <a:r>
              <a:rPr lang="sl-SI" sz="2400" dirty="0"/>
              <a:t>zoper krono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Ludvik mora državo zopet umiriti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 err="1"/>
              <a:t>Mazarin</a:t>
            </a:r>
            <a:r>
              <a:rPr lang="sl-SI" sz="2400" dirty="0"/>
              <a:t> skušal obdavčiti posameznike v parlamentu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Ludvika je vsega naučil </a:t>
            </a:r>
            <a:r>
              <a:rPr lang="sl-SI" sz="2400" dirty="0" err="1"/>
              <a:t>Mazarin</a:t>
            </a:r>
            <a:endParaRPr lang="sl-SI" sz="24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/>
              <a:t>1659 – Sprejet </a:t>
            </a:r>
            <a:r>
              <a:rPr lang="sl-SI" sz="2400" b="1" dirty="0"/>
              <a:t>Francosko-Špansko-Pirenejski sporazum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Slika 3" descr="Slika2.jpg">
            <a:extLst>
              <a:ext uri="{FF2B5EF4-FFF2-40B4-BE49-F238E27FC236}">
                <a16:creationId xmlns:a16="http://schemas.microsoft.com/office/drawing/2014/main" id="{F439A7D3-E264-4E7B-B050-A99723D5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3993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54BD9C5-883F-4E39-BBD9-20AB4E067B61}"/>
              </a:ext>
            </a:extLst>
          </p:cNvPr>
          <p:cNvSpPr txBox="1"/>
          <p:nvPr/>
        </p:nvSpPr>
        <p:spPr>
          <a:xfrm>
            <a:off x="5000625" y="5857875"/>
            <a:ext cx="342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bg1"/>
                </a:solidFill>
                <a:latin typeface="+mn-lt"/>
                <a:cs typeface="+mn-cs"/>
              </a:rPr>
              <a:t>Ludvik XIV. leta 1655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bg1"/>
                </a:solidFill>
                <a:latin typeface="+mn-lt"/>
                <a:cs typeface="+mn-cs"/>
              </a:rPr>
              <a:t>Vir:  </a:t>
            </a:r>
            <a:r>
              <a:rPr lang="sl-SI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http://upload.wikimedia.org/wikipedia/commons/5/5b/Louis_XIV_as_Child.jpg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3181CDF2-D00B-4374-99D3-ED5164A2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VLADANJE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74502D8-78BB-4F36-BC08-22DFDD2644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1800"/>
              <a:t>Kronanje </a:t>
            </a:r>
            <a:r>
              <a:rPr lang="sl-SI" altLang="sl-SI" sz="1800" b="1"/>
              <a:t>pri trinajstih letih</a:t>
            </a:r>
          </a:p>
          <a:p>
            <a:r>
              <a:rPr lang="sl-SI" altLang="sl-SI" sz="1800" b="1"/>
              <a:t>Neomejeno</a:t>
            </a:r>
            <a:r>
              <a:rPr lang="sl-SI" altLang="sl-SI" sz="1800"/>
              <a:t> vladanje</a:t>
            </a:r>
          </a:p>
          <a:p>
            <a:r>
              <a:rPr lang="sl-SI" altLang="sl-SI" sz="1800" b="1"/>
              <a:t>1661</a:t>
            </a:r>
            <a:r>
              <a:rPr lang="sl-SI" altLang="sl-SI" sz="1800"/>
              <a:t> – sam se proglasi za edinega vladarja</a:t>
            </a:r>
          </a:p>
          <a:p>
            <a:r>
              <a:rPr lang="sl-SI" altLang="sl-SI" sz="1800" b="1"/>
              <a:t>Jean-Baptiste Colbert </a:t>
            </a:r>
            <a:r>
              <a:rPr lang="sl-SI" altLang="sl-SI" sz="1800"/>
              <a:t>je njegov finančni svetovalec </a:t>
            </a:r>
          </a:p>
          <a:p>
            <a:r>
              <a:rPr lang="sl-SI" altLang="sl-SI" sz="1800"/>
              <a:t>Imel se za </a:t>
            </a:r>
            <a:r>
              <a:rPr lang="sl-SI" altLang="sl-SI" sz="1800" b="1"/>
              <a:t>božjega zastopnika </a:t>
            </a:r>
            <a:r>
              <a:rPr lang="sl-SI" altLang="sl-SI" sz="1800"/>
              <a:t>na Zemlji</a:t>
            </a:r>
          </a:p>
          <a:p>
            <a:r>
              <a:rPr lang="sl-SI" altLang="sl-SI" sz="1800"/>
              <a:t>Poskušal odpraviti ostanke fevdalizma</a:t>
            </a:r>
          </a:p>
          <a:p>
            <a:r>
              <a:rPr lang="sl-SI" altLang="sl-SI" sz="1800" b="1"/>
              <a:t>Pomiril aristokracijo</a:t>
            </a:r>
            <a:r>
              <a:rPr lang="sl-SI" altLang="sl-SI" sz="1800"/>
              <a:t>, opiral se na meščanstvo</a:t>
            </a:r>
          </a:p>
          <a:p>
            <a:r>
              <a:rPr lang="sl-SI" altLang="sl-SI" sz="1800" b="1"/>
              <a:t>Absolutistično</a:t>
            </a:r>
            <a:r>
              <a:rPr lang="sl-SI" altLang="sl-SI" sz="1800"/>
              <a:t> vladanje</a:t>
            </a:r>
          </a:p>
          <a:p>
            <a:r>
              <a:rPr lang="sl-SI" altLang="sl-SI" sz="1800" i="1"/>
              <a:t>“</a:t>
            </a:r>
            <a:r>
              <a:rPr lang="en-GB" altLang="sl-SI" sz="1800" i="1"/>
              <a:t>L’eta</a:t>
            </a:r>
            <a:r>
              <a:rPr lang="sl-SI" altLang="sl-SI" sz="1800" i="1"/>
              <a:t>ie</a:t>
            </a:r>
            <a:r>
              <a:rPr lang="en-GB" altLang="sl-SI" sz="1800" i="1"/>
              <a:t>, c’est moi</a:t>
            </a:r>
            <a:r>
              <a:rPr lang="sl-SI" altLang="sl-SI" sz="1800" i="1"/>
              <a:t>.” </a:t>
            </a:r>
            <a:r>
              <a:rPr lang="sl-SI" altLang="sl-SI" sz="1800"/>
              <a:t>– </a:t>
            </a:r>
            <a:r>
              <a:rPr lang="sl-SI" altLang="sl-SI" sz="1800" b="1"/>
              <a:t>Država, to sem jaz</a:t>
            </a:r>
            <a:r>
              <a:rPr lang="sl-SI" altLang="sl-SI" sz="1800" b="1" i="1"/>
              <a:t>.</a:t>
            </a:r>
          </a:p>
        </p:txBody>
      </p:sp>
      <p:pic>
        <p:nvPicPr>
          <p:cNvPr id="6" name="Slika 5" descr="Meulen_Adam-Franz_van_der-ZZZ-Louis_XIV_at_the_Taking_of_Besancon.jpg">
            <a:extLst>
              <a:ext uri="{FF2B5EF4-FFF2-40B4-BE49-F238E27FC236}">
                <a16:creationId xmlns:a16="http://schemas.microsoft.com/office/drawing/2014/main" id="{D6A130CB-DFA7-4533-8FAC-B5283B96A2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500174"/>
            <a:ext cx="4422855" cy="366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B7519C8D-592C-4AF2-8E7A-ACA6AAAE392D}"/>
              </a:ext>
            </a:extLst>
          </p:cNvPr>
          <p:cNvSpPr/>
          <p:nvPr/>
        </p:nvSpPr>
        <p:spPr>
          <a:xfrm>
            <a:off x="4572000" y="5286375"/>
            <a:ext cx="4286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+mn-lt"/>
                <a:cs typeface="+mn-cs"/>
              </a:rPr>
              <a:t>Ludvik XIV. Na konju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+mn-lt"/>
                <a:cs typeface="+mn-cs"/>
              </a:rPr>
              <a:t>Vir: </a:t>
            </a:r>
            <a:r>
              <a:rPr lang="sl-SI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http://www.artclon.com/OtherFile/Meulen_Adam-Franz_van_der-ZZZ-Louis_XIV_at_the_Taking_of_Besancon.jpg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5">
            <a:extLst>
              <a:ext uri="{FF2B5EF4-FFF2-40B4-BE49-F238E27FC236}">
                <a16:creationId xmlns:a16="http://schemas.microsoft.com/office/drawing/2014/main" id="{380C848A-0AC1-4FD0-A6DF-5A72D4AA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VLADANJE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F6E716D3-EE82-4D70-A7F0-B4355C5D3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altLang="sl-SI" sz="1800"/>
              <a:t>Ravnal po </a:t>
            </a:r>
            <a:r>
              <a:rPr lang="sl-SI" altLang="sl-SI" sz="1800" b="1"/>
              <a:t>osebnih nagibih</a:t>
            </a:r>
          </a:p>
          <a:p>
            <a:r>
              <a:rPr lang="sl-SI" altLang="sl-SI" sz="1800" b="1"/>
              <a:t>Centralizirana</a:t>
            </a:r>
            <a:r>
              <a:rPr lang="sl-SI" altLang="sl-SI" sz="1800"/>
              <a:t> dežela</a:t>
            </a:r>
          </a:p>
          <a:p>
            <a:r>
              <a:rPr lang="sl-SI" altLang="sl-SI" sz="1800" b="1"/>
              <a:t>Enotna</a:t>
            </a:r>
            <a:r>
              <a:rPr lang="sl-SI" altLang="sl-SI" sz="1800"/>
              <a:t>, </a:t>
            </a:r>
            <a:r>
              <a:rPr lang="sl-SI" altLang="sl-SI" sz="1800" b="1"/>
              <a:t>disciplinirana vojska </a:t>
            </a:r>
            <a:r>
              <a:rPr lang="sl-SI" altLang="sl-SI" sz="1800"/>
              <a:t>(sam poveljeval)</a:t>
            </a:r>
          </a:p>
          <a:p>
            <a:r>
              <a:rPr lang="sl-SI" altLang="sl-SI" sz="1800"/>
              <a:t>Državo razdeli na </a:t>
            </a:r>
            <a:r>
              <a:rPr lang="sl-SI" altLang="sl-SI" sz="1800" b="1"/>
              <a:t>30 upravnih območij</a:t>
            </a:r>
          </a:p>
          <a:p>
            <a:r>
              <a:rPr lang="sl-SI" altLang="sl-SI" sz="1800"/>
              <a:t>Zavzemal za </a:t>
            </a:r>
            <a:r>
              <a:rPr lang="sl-SI" altLang="sl-SI" sz="1800" b="1"/>
              <a:t>versko enotnost </a:t>
            </a:r>
            <a:r>
              <a:rPr lang="sl-SI" altLang="sl-SI" sz="1800"/>
              <a:t>(preganjal hugenote)</a:t>
            </a:r>
          </a:p>
          <a:p>
            <a:r>
              <a:rPr lang="sl-SI" altLang="sl-SI" sz="1800"/>
              <a:t>Napadalna zunanja politika</a:t>
            </a:r>
          </a:p>
          <a:p>
            <a:r>
              <a:rPr lang="sl-SI" altLang="sl-SI" sz="1800"/>
              <a:t>Bil najmočnejši francoski monarh</a:t>
            </a:r>
          </a:p>
          <a:p>
            <a:r>
              <a:rPr lang="sl-SI" altLang="sl-SI" sz="1800"/>
              <a:t>Utrdil absolutistično vladanje vse do francoske revolucije</a:t>
            </a:r>
          </a:p>
          <a:p>
            <a:endParaRPr lang="sl-SI" altLang="sl-SI"/>
          </a:p>
        </p:txBody>
      </p:sp>
      <p:pic>
        <p:nvPicPr>
          <p:cNvPr id="10" name="Slika 9" descr="France-baroque-costumes-900.jpg">
            <a:extLst>
              <a:ext uri="{FF2B5EF4-FFF2-40B4-BE49-F238E27FC236}">
                <a16:creationId xmlns:a16="http://schemas.microsoft.com/office/drawing/2014/main" id="{641E0DB8-CD6D-4541-8EE0-AD235614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786214" cy="440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5CE8E19-27CE-454C-BA76-77A034C76F56}"/>
              </a:ext>
            </a:extLst>
          </p:cNvPr>
          <p:cNvSpPr txBox="1"/>
          <p:nvPr/>
        </p:nvSpPr>
        <p:spPr>
          <a:xfrm>
            <a:off x="642938" y="5715000"/>
            <a:ext cx="3429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bg1"/>
                </a:solidFill>
                <a:latin typeface="+mn-lt"/>
                <a:cs typeface="+mn-cs"/>
              </a:rPr>
              <a:t>Vojaške uniforme v času vladanja Ludvika XIV.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bg1"/>
                </a:solidFill>
                <a:latin typeface="+mn-lt"/>
                <a:cs typeface="+mn-cs"/>
              </a:rPr>
              <a:t>Vir: </a:t>
            </a:r>
            <a:r>
              <a:rPr lang="sl-SI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http://world4.eu/wp-content/uploads/2013/04/France-baroque-costumes-900.jpg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4616FD3-1A67-4041-9D4E-C850E530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ŽIVLJENSKI STIL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D5261C21-99A7-4464-9051-A08AEA3D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/>
              <a:t>Najbolj </a:t>
            </a:r>
            <a:r>
              <a:rPr lang="sl-SI" altLang="sl-SI" sz="1800" b="1"/>
              <a:t>pomemben</a:t>
            </a:r>
            <a:r>
              <a:rPr lang="sl-SI" altLang="sl-SI" sz="1800"/>
              <a:t> mu je bil </a:t>
            </a:r>
            <a:r>
              <a:rPr lang="sl-SI" altLang="sl-SI" sz="1800" b="1"/>
              <a:t>videz</a:t>
            </a:r>
            <a:r>
              <a:rPr lang="sl-SI" altLang="sl-SI" sz="1800"/>
              <a:t>, </a:t>
            </a:r>
            <a:r>
              <a:rPr lang="sl-SI" altLang="sl-SI" sz="1800" b="1"/>
              <a:t>nastop</a:t>
            </a:r>
          </a:p>
          <a:p>
            <a:r>
              <a:rPr lang="sl-SI" altLang="sl-SI" sz="1800"/>
              <a:t>Imel natančen </a:t>
            </a:r>
            <a:r>
              <a:rPr lang="sl-SI" altLang="sl-SI" sz="1800" b="1"/>
              <a:t>dnevni urnik</a:t>
            </a:r>
          </a:p>
          <a:p>
            <a:r>
              <a:rPr lang="sl-SI" altLang="sl-SI" sz="1800"/>
              <a:t>Ustanavljal </a:t>
            </a:r>
            <a:r>
              <a:rPr lang="sl-SI" altLang="sl-SI" sz="1800" b="1"/>
              <a:t>Kraljeve akademije</a:t>
            </a:r>
          </a:p>
          <a:p>
            <a:r>
              <a:rPr lang="sl-SI" altLang="sl-SI" sz="1800"/>
              <a:t>Bil </a:t>
            </a:r>
            <a:r>
              <a:rPr lang="sl-SI" altLang="sl-SI" sz="1800" b="1"/>
              <a:t>baletni plesalec</a:t>
            </a:r>
          </a:p>
          <a:p>
            <a:r>
              <a:rPr lang="sl-SI" altLang="sl-SI" sz="1800"/>
              <a:t>1661 – Ustanovil </a:t>
            </a:r>
            <a:r>
              <a:rPr lang="sl-SI" altLang="sl-SI" sz="1800" b="1"/>
              <a:t>združenje plesnih učiteljev </a:t>
            </a:r>
          </a:p>
          <a:p>
            <a:r>
              <a:rPr lang="sl-SI" altLang="sl-SI" sz="1800"/>
              <a:t>1670 – odplesal zadnjo predstavo</a:t>
            </a:r>
          </a:p>
          <a:p>
            <a:r>
              <a:rPr lang="sl-SI" altLang="sl-SI" sz="1800"/>
              <a:t>Najbolj naklonjen skladatelju </a:t>
            </a:r>
            <a:r>
              <a:rPr lang="en-GB" altLang="sl-SI" sz="1800" b="1"/>
              <a:t>Jeanu-Baptistu</a:t>
            </a:r>
            <a:br>
              <a:rPr lang="sl-SI" altLang="sl-SI" sz="1800" b="1"/>
            </a:br>
            <a:r>
              <a:rPr lang="en-GB" altLang="sl-SI" sz="1800" b="1"/>
              <a:t>Lullyju</a:t>
            </a:r>
            <a:endParaRPr lang="sl-SI" altLang="sl-SI" sz="1800" b="1"/>
          </a:p>
          <a:p>
            <a:r>
              <a:rPr lang="sl-SI" altLang="sl-SI" sz="1800"/>
              <a:t>Skrbel za </a:t>
            </a:r>
            <a:r>
              <a:rPr lang="sl-SI" altLang="sl-SI" sz="1800" b="1"/>
              <a:t>razvoj Pariza</a:t>
            </a:r>
          </a:p>
          <a:p>
            <a:r>
              <a:rPr lang="sl-SI" altLang="sl-SI" sz="1800"/>
              <a:t>Množica šivilj, kovačev</a:t>
            </a:r>
          </a:p>
          <a:p>
            <a:r>
              <a:rPr lang="sl-SI" altLang="sl-SI" sz="1800"/>
              <a:t>Razmah </a:t>
            </a:r>
            <a:r>
              <a:rPr lang="sl-SI" altLang="sl-SI" sz="1800" b="1"/>
              <a:t>baročne umetnosti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king_louis_xiv_of_france_in_th.jpg">
            <a:extLst>
              <a:ext uri="{FF2B5EF4-FFF2-40B4-BE49-F238E27FC236}">
                <a16:creationId xmlns:a16="http://schemas.microsoft.com/office/drawing/2014/main" id="{ACDE75BD-33C6-4EC3-B63D-6663C8EF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285860"/>
            <a:ext cx="294584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3E05BFA-A351-420B-932C-42DC7D1F7901}"/>
              </a:ext>
            </a:extLst>
          </p:cNvPr>
          <p:cNvSpPr txBox="1"/>
          <p:nvPr/>
        </p:nvSpPr>
        <p:spPr>
          <a:xfrm>
            <a:off x="5715000" y="5786438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00" dirty="0">
                <a:solidFill>
                  <a:schemeClr val="bg1"/>
                </a:solidFill>
                <a:latin typeface="+mn-lt"/>
                <a:cs typeface="+mn-cs"/>
              </a:rPr>
              <a:t>Ludvik XIV. kot v baletu (sonce)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00" dirty="0">
                <a:solidFill>
                  <a:schemeClr val="bg1"/>
                </a:solidFill>
                <a:latin typeface="+mn-lt"/>
                <a:cs typeface="+mn-cs"/>
              </a:rPr>
              <a:t>Vir: </a:t>
            </a:r>
            <a:r>
              <a:rPr lang="sl-SI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http://www.earlydanceconsort.com.au/EDC_Archives/EDC_2013/Summer_2013/images/Louis%20XIV%20as%20Apollo%20Ballet%20de%20la%20Nuit%20Henri%20Gissey%20ed.jpg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4">
      <a:majorFont>
        <a:latin typeface="Gloucester MT Extra Condensed"/>
        <a:ea typeface=""/>
        <a:cs typeface=""/>
      </a:majorFont>
      <a:minorFont>
        <a:latin typeface="Century Gothic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694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Gloucester MT Extra Condensed</vt:lpstr>
      <vt:lpstr>Matura MT Script Capitals</vt:lpstr>
      <vt:lpstr>Officeova tema</vt:lpstr>
      <vt:lpstr>PowerPoint Presentation</vt:lpstr>
      <vt:lpstr>ABSOLUTIZEM</vt:lpstr>
      <vt:lpstr>NASTANEK ABSOLUTIZMA</vt:lpstr>
      <vt:lpstr>NA SPLOŠNO</vt:lpstr>
      <vt:lpstr>ROJSTVO IN OTROŠTVO</vt:lpstr>
      <vt:lpstr>ZGODNJA DOBA VLADANJA</vt:lpstr>
      <vt:lpstr>VLADANJE</vt:lpstr>
      <vt:lpstr>VLADANJE</vt:lpstr>
      <vt:lpstr>ŽIVLJENSKI STIL</vt:lpstr>
      <vt:lpstr>VERSAJSKA PALAČA</vt:lpstr>
      <vt:lpstr>PowerPoint Presentation</vt:lpstr>
      <vt:lpstr>VIRI ZA LITERATURO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2019-06-03T09:15:37Z</dcterms:created>
  <dcterms:modified xsi:type="dcterms:W3CDTF">2019-06-03T09:15:37Z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