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72" r:id="rId6"/>
    <p:sldId id="273" r:id="rId7"/>
    <p:sldId id="267" r:id="rId8"/>
    <p:sldId id="269" r:id="rId9"/>
    <p:sldId id="274" r:id="rId10"/>
    <p:sldId id="268" r:id="rId11"/>
    <p:sldId id="262" r:id="rId12"/>
    <p:sldId id="261" r:id="rId13"/>
    <p:sldId id="265" r:id="rId14"/>
    <p:sldId id="270" r:id="rId15"/>
    <p:sldId id="263" r:id="rId16"/>
    <p:sldId id="264" r:id="rId17"/>
  </p:sldIdLst>
  <p:sldSz cx="9144000" cy="6858000" type="screen4x3"/>
  <p:notesSz cx="6858000" cy="9144000"/>
  <p:defaultTextStyle>
    <a:defPPr>
      <a:defRPr lang="sl-SI"/>
    </a:defPPr>
    <a:lvl1pPr algn="l" rtl="0" fontAlgn="base">
      <a:spcBef>
        <a:spcPct val="0"/>
      </a:spcBef>
      <a:spcAft>
        <a:spcPct val="0"/>
      </a:spcAft>
      <a:defRPr sz="4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4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4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4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4400" kern="1200">
        <a:solidFill>
          <a:schemeClr val="tx1"/>
        </a:solidFill>
        <a:latin typeface="Arial" panose="020B0604020202020204" pitchFamily="34" charset="0"/>
        <a:ea typeface="+mn-ea"/>
        <a:cs typeface="+mn-cs"/>
      </a:defRPr>
    </a:lvl5pPr>
    <a:lvl6pPr marL="2286000" algn="l" defTabSz="914400" rtl="0" eaLnBrk="1" latinLnBrk="0" hangingPunct="1">
      <a:defRPr sz="4400" kern="1200">
        <a:solidFill>
          <a:schemeClr val="tx1"/>
        </a:solidFill>
        <a:latin typeface="Arial" panose="020B0604020202020204" pitchFamily="34" charset="0"/>
        <a:ea typeface="+mn-ea"/>
        <a:cs typeface="+mn-cs"/>
      </a:defRPr>
    </a:lvl6pPr>
    <a:lvl7pPr marL="2743200" algn="l" defTabSz="914400" rtl="0" eaLnBrk="1" latinLnBrk="0" hangingPunct="1">
      <a:defRPr sz="4400" kern="1200">
        <a:solidFill>
          <a:schemeClr val="tx1"/>
        </a:solidFill>
        <a:latin typeface="Arial" panose="020B0604020202020204" pitchFamily="34" charset="0"/>
        <a:ea typeface="+mn-ea"/>
        <a:cs typeface="+mn-cs"/>
      </a:defRPr>
    </a:lvl7pPr>
    <a:lvl8pPr marL="3200400" algn="l" defTabSz="914400" rtl="0" eaLnBrk="1" latinLnBrk="0" hangingPunct="1">
      <a:defRPr sz="4400" kern="1200">
        <a:solidFill>
          <a:schemeClr val="tx1"/>
        </a:solidFill>
        <a:latin typeface="Arial" panose="020B0604020202020204" pitchFamily="34" charset="0"/>
        <a:ea typeface="+mn-ea"/>
        <a:cs typeface="+mn-cs"/>
      </a:defRPr>
    </a:lvl8pPr>
    <a:lvl9pPr marL="3657600" algn="l" defTabSz="914400" rtl="0" eaLnBrk="1" latinLnBrk="0" hangingPunct="1">
      <a:defRPr sz="4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0000"/>
    <a:srgbClr val="33CCFF"/>
    <a:srgbClr val="00FF00"/>
    <a:srgbClr val="3399FF"/>
    <a:srgbClr val="33CC33"/>
    <a:srgbClr val="FFFF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94595" autoAdjust="0"/>
  </p:normalViewPr>
  <p:slideViewPr>
    <p:cSldViewPr>
      <p:cViewPr>
        <p:scale>
          <a:sx n="75" d="100"/>
          <a:sy n="75" d="100"/>
        </p:scale>
        <p:origin x="-3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202C-EB24-4514-B628-D60431C6D8A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9177D89F-4C49-4834-8591-E8D236435E5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09B9B932-CC6F-433F-8EE0-1640FDF5E28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120E094A-A8AE-4B84-9E49-4D5DA8CCBECF}"/>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3F235C7E-8A4B-4793-BE9D-921AC9EB2937}"/>
              </a:ext>
            </a:extLst>
          </p:cNvPr>
          <p:cNvSpPr>
            <a:spLocks noGrp="1"/>
          </p:cNvSpPr>
          <p:nvPr>
            <p:ph type="sldNum" sz="quarter" idx="12"/>
          </p:nvPr>
        </p:nvSpPr>
        <p:spPr/>
        <p:txBody>
          <a:bodyPr/>
          <a:lstStyle>
            <a:lvl1pPr>
              <a:defRPr/>
            </a:lvl1pPr>
          </a:lstStyle>
          <a:p>
            <a:fld id="{72652B08-8F21-4F16-ABA7-08F46EE40A6A}" type="slidenum">
              <a:rPr lang="sl-SI" altLang="sl-SI"/>
              <a:pPr/>
              <a:t>‹#›</a:t>
            </a:fld>
            <a:endParaRPr lang="sl-SI" altLang="sl-SI"/>
          </a:p>
        </p:txBody>
      </p:sp>
    </p:spTree>
    <p:extLst>
      <p:ext uri="{BB962C8B-B14F-4D97-AF65-F5344CB8AC3E}">
        <p14:creationId xmlns:p14="http://schemas.microsoft.com/office/powerpoint/2010/main" val="1165084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818C1-7477-48EC-81B5-EA96E4960590}"/>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4297137E-40A4-4BDD-9FDC-257E161659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C3915D63-8EE9-4337-ACBF-6576DF6BDE5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2D45B287-63C0-493A-AE7A-BD271B833906}"/>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71E89A0A-059F-4B26-AF2A-B58694CEC0E2}"/>
              </a:ext>
            </a:extLst>
          </p:cNvPr>
          <p:cNvSpPr>
            <a:spLocks noGrp="1"/>
          </p:cNvSpPr>
          <p:nvPr>
            <p:ph type="sldNum" sz="quarter" idx="12"/>
          </p:nvPr>
        </p:nvSpPr>
        <p:spPr/>
        <p:txBody>
          <a:bodyPr/>
          <a:lstStyle>
            <a:lvl1pPr>
              <a:defRPr/>
            </a:lvl1pPr>
          </a:lstStyle>
          <a:p>
            <a:fld id="{4BB409D5-0415-4596-A296-6378DA871405}" type="slidenum">
              <a:rPr lang="sl-SI" altLang="sl-SI"/>
              <a:pPr/>
              <a:t>‹#›</a:t>
            </a:fld>
            <a:endParaRPr lang="sl-SI" altLang="sl-SI"/>
          </a:p>
        </p:txBody>
      </p:sp>
    </p:spTree>
    <p:extLst>
      <p:ext uri="{BB962C8B-B14F-4D97-AF65-F5344CB8AC3E}">
        <p14:creationId xmlns:p14="http://schemas.microsoft.com/office/powerpoint/2010/main" val="189145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2A2B1F-86D9-4A96-B7E7-B48BD112C2AC}"/>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3B1D3E9E-AE28-4B69-8FA0-D6547D2FAF7D}"/>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338C2AC-169F-4B12-B105-F103A606D165}"/>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8F06E930-BFCC-48F4-B0D3-6D75B637EEB8}"/>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123C9AFB-6921-404E-9D8E-F61864AC787F}"/>
              </a:ext>
            </a:extLst>
          </p:cNvPr>
          <p:cNvSpPr>
            <a:spLocks noGrp="1"/>
          </p:cNvSpPr>
          <p:nvPr>
            <p:ph type="sldNum" sz="quarter" idx="12"/>
          </p:nvPr>
        </p:nvSpPr>
        <p:spPr/>
        <p:txBody>
          <a:bodyPr/>
          <a:lstStyle>
            <a:lvl1pPr>
              <a:defRPr/>
            </a:lvl1pPr>
          </a:lstStyle>
          <a:p>
            <a:fld id="{8D57B910-546B-4766-AB0C-E2D4B1B4EAC9}" type="slidenum">
              <a:rPr lang="sl-SI" altLang="sl-SI"/>
              <a:pPr/>
              <a:t>‹#›</a:t>
            </a:fld>
            <a:endParaRPr lang="sl-SI" altLang="sl-SI"/>
          </a:p>
        </p:txBody>
      </p:sp>
    </p:spTree>
    <p:extLst>
      <p:ext uri="{BB962C8B-B14F-4D97-AF65-F5344CB8AC3E}">
        <p14:creationId xmlns:p14="http://schemas.microsoft.com/office/powerpoint/2010/main" val="1613563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24F5A3-32BD-4ECF-BFBD-01DE2DFD3595}"/>
              </a:ext>
            </a:extLst>
          </p:cNvPr>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3" name="Date Placeholder 2">
            <a:extLst>
              <a:ext uri="{FF2B5EF4-FFF2-40B4-BE49-F238E27FC236}">
                <a16:creationId xmlns:a16="http://schemas.microsoft.com/office/drawing/2014/main" id="{D639E329-8BD9-4933-9438-C565C77BC0CF}"/>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07D00987-9F4C-4A61-BE5D-2EB302546EEE}"/>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70F7104E-5AC0-4106-BE96-24910497CB9D}"/>
              </a:ext>
            </a:extLst>
          </p:cNvPr>
          <p:cNvSpPr>
            <a:spLocks noGrp="1"/>
          </p:cNvSpPr>
          <p:nvPr>
            <p:ph type="sldNum" sz="quarter" idx="12"/>
          </p:nvPr>
        </p:nvSpPr>
        <p:spPr>
          <a:xfrm>
            <a:off x="6553200" y="6245225"/>
            <a:ext cx="2133600" cy="476250"/>
          </a:xfrm>
        </p:spPr>
        <p:txBody>
          <a:bodyPr/>
          <a:lstStyle>
            <a:lvl1pPr>
              <a:defRPr/>
            </a:lvl1pPr>
          </a:lstStyle>
          <a:p>
            <a:fld id="{7DF07DBF-8648-4A69-AE1F-9406D9286BF2}" type="slidenum">
              <a:rPr lang="sl-SI" altLang="sl-SI"/>
              <a:pPr/>
              <a:t>‹#›</a:t>
            </a:fld>
            <a:endParaRPr lang="sl-SI" altLang="sl-SI"/>
          </a:p>
        </p:txBody>
      </p:sp>
    </p:spTree>
    <p:extLst>
      <p:ext uri="{BB962C8B-B14F-4D97-AF65-F5344CB8AC3E}">
        <p14:creationId xmlns:p14="http://schemas.microsoft.com/office/powerpoint/2010/main" val="3195876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7963-18C7-4FF7-93C1-04D7A0BB9600}"/>
              </a:ext>
            </a:extLst>
          </p:cNvPr>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CCE34C2C-926F-4A84-B912-0A5764DB7CE9}"/>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8014F2CA-7D01-4032-BBF2-7E61C1D36C8A}"/>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Content Placeholder 4">
            <a:extLst>
              <a:ext uri="{FF2B5EF4-FFF2-40B4-BE49-F238E27FC236}">
                <a16:creationId xmlns:a16="http://schemas.microsoft.com/office/drawing/2014/main" id="{92DCF7BD-ABCA-45CF-9A4A-B00986DF540E}"/>
              </a:ext>
            </a:extLst>
          </p:cNvPr>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Date Placeholder 5">
            <a:extLst>
              <a:ext uri="{FF2B5EF4-FFF2-40B4-BE49-F238E27FC236}">
                <a16:creationId xmlns:a16="http://schemas.microsoft.com/office/drawing/2014/main" id="{94259E80-4ED9-46FB-AB20-C5CAD68AA49D}"/>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ADE74780-AE47-4FDD-B0A4-4475BD7D5FE1}"/>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91BF7A5E-F8BF-415B-864C-CC68CC943F7F}"/>
              </a:ext>
            </a:extLst>
          </p:cNvPr>
          <p:cNvSpPr>
            <a:spLocks noGrp="1"/>
          </p:cNvSpPr>
          <p:nvPr>
            <p:ph type="sldNum" sz="quarter" idx="12"/>
          </p:nvPr>
        </p:nvSpPr>
        <p:spPr>
          <a:xfrm>
            <a:off x="6553200" y="6245225"/>
            <a:ext cx="2133600" cy="476250"/>
          </a:xfrm>
        </p:spPr>
        <p:txBody>
          <a:bodyPr/>
          <a:lstStyle>
            <a:lvl1pPr>
              <a:defRPr/>
            </a:lvl1pPr>
          </a:lstStyle>
          <a:p>
            <a:fld id="{C254B76D-E9B8-47BF-AB88-817EFD78C63A}" type="slidenum">
              <a:rPr lang="sl-SI" altLang="sl-SI"/>
              <a:pPr/>
              <a:t>‹#›</a:t>
            </a:fld>
            <a:endParaRPr lang="sl-SI" altLang="sl-SI"/>
          </a:p>
        </p:txBody>
      </p:sp>
    </p:spTree>
    <p:extLst>
      <p:ext uri="{BB962C8B-B14F-4D97-AF65-F5344CB8AC3E}">
        <p14:creationId xmlns:p14="http://schemas.microsoft.com/office/powerpoint/2010/main" val="323322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A831F-B07F-44F1-94A8-4C9D543AF922}"/>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0E761196-94B0-4957-9E59-FBE0A8AB0E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9CECCA36-F655-4D27-9F2E-BA1A3EB93149}"/>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19A0BBF9-C97A-4EAB-A679-253329B123D2}"/>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B86FA65E-68F6-48AD-8654-F211666ACD2F}"/>
              </a:ext>
            </a:extLst>
          </p:cNvPr>
          <p:cNvSpPr>
            <a:spLocks noGrp="1"/>
          </p:cNvSpPr>
          <p:nvPr>
            <p:ph type="sldNum" sz="quarter" idx="12"/>
          </p:nvPr>
        </p:nvSpPr>
        <p:spPr/>
        <p:txBody>
          <a:bodyPr/>
          <a:lstStyle>
            <a:lvl1pPr>
              <a:defRPr/>
            </a:lvl1pPr>
          </a:lstStyle>
          <a:p>
            <a:fld id="{2B593A6F-681A-42B3-B5C4-78F4B3021E15}" type="slidenum">
              <a:rPr lang="sl-SI" altLang="sl-SI"/>
              <a:pPr/>
              <a:t>‹#›</a:t>
            </a:fld>
            <a:endParaRPr lang="sl-SI" altLang="sl-SI"/>
          </a:p>
        </p:txBody>
      </p:sp>
    </p:spTree>
    <p:extLst>
      <p:ext uri="{BB962C8B-B14F-4D97-AF65-F5344CB8AC3E}">
        <p14:creationId xmlns:p14="http://schemas.microsoft.com/office/powerpoint/2010/main" val="3569060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1D5F2-308A-4B49-9C91-5AD8C386790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7F367D9F-929F-47FD-9EE4-AA679D83145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F0A5E82-EC3B-4D26-BB9F-E96546D11552}"/>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BAB8E576-2BB1-4DB7-8312-AC2BD3222AC4}"/>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BD4291F5-511E-4ECD-BC6C-3931F488DD49}"/>
              </a:ext>
            </a:extLst>
          </p:cNvPr>
          <p:cNvSpPr>
            <a:spLocks noGrp="1"/>
          </p:cNvSpPr>
          <p:nvPr>
            <p:ph type="sldNum" sz="quarter" idx="12"/>
          </p:nvPr>
        </p:nvSpPr>
        <p:spPr/>
        <p:txBody>
          <a:bodyPr/>
          <a:lstStyle>
            <a:lvl1pPr>
              <a:defRPr/>
            </a:lvl1pPr>
          </a:lstStyle>
          <a:p>
            <a:fld id="{4EC8F470-55D1-4EC6-AB5C-D36833540444}" type="slidenum">
              <a:rPr lang="sl-SI" altLang="sl-SI"/>
              <a:pPr/>
              <a:t>‹#›</a:t>
            </a:fld>
            <a:endParaRPr lang="sl-SI" altLang="sl-SI"/>
          </a:p>
        </p:txBody>
      </p:sp>
    </p:spTree>
    <p:extLst>
      <p:ext uri="{BB962C8B-B14F-4D97-AF65-F5344CB8AC3E}">
        <p14:creationId xmlns:p14="http://schemas.microsoft.com/office/powerpoint/2010/main" val="78615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3E532-60DE-40CD-A9AA-0C867CC5840C}"/>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499AF299-D48C-43DB-B950-A39FF8F3655E}"/>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C7F1E24F-D2BB-4BD3-90CF-B36C1F227E51}"/>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EC5DF514-E4FB-4674-89CD-545519E10503}"/>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865B33EB-DDE6-41EF-9D21-E7A870B73CD8}"/>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D5F35136-E9C9-46BC-BE08-D746B3FC816A}"/>
              </a:ext>
            </a:extLst>
          </p:cNvPr>
          <p:cNvSpPr>
            <a:spLocks noGrp="1"/>
          </p:cNvSpPr>
          <p:nvPr>
            <p:ph type="sldNum" sz="quarter" idx="12"/>
          </p:nvPr>
        </p:nvSpPr>
        <p:spPr/>
        <p:txBody>
          <a:bodyPr/>
          <a:lstStyle>
            <a:lvl1pPr>
              <a:defRPr/>
            </a:lvl1pPr>
          </a:lstStyle>
          <a:p>
            <a:fld id="{288736E1-BD8A-4D2A-996D-406508B4C6E2}" type="slidenum">
              <a:rPr lang="sl-SI" altLang="sl-SI"/>
              <a:pPr/>
              <a:t>‹#›</a:t>
            </a:fld>
            <a:endParaRPr lang="sl-SI" altLang="sl-SI"/>
          </a:p>
        </p:txBody>
      </p:sp>
    </p:spTree>
    <p:extLst>
      <p:ext uri="{BB962C8B-B14F-4D97-AF65-F5344CB8AC3E}">
        <p14:creationId xmlns:p14="http://schemas.microsoft.com/office/powerpoint/2010/main" val="263763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C2B01-3B26-4FC0-BC37-AAA92F8C2159}"/>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407DF219-8EA2-4938-97A6-589C60094F0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E4147A-D203-40DD-939E-ABE010E08B1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1C4E7C6F-DF5C-4528-BE84-D7924C32E63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CC9E28-2BB7-4487-938C-75AA77FFEA5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B823B9DF-8657-4B10-B7F3-836E580AE89D}"/>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60AB9D8A-8864-4B4A-ACDC-28BA0F7002D6}"/>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0EC47AA2-33D7-4A35-A3EE-1DD08CA4875E}"/>
              </a:ext>
            </a:extLst>
          </p:cNvPr>
          <p:cNvSpPr>
            <a:spLocks noGrp="1"/>
          </p:cNvSpPr>
          <p:nvPr>
            <p:ph type="sldNum" sz="quarter" idx="12"/>
          </p:nvPr>
        </p:nvSpPr>
        <p:spPr/>
        <p:txBody>
          <a:bodyPr/>
          <a:lstStyle>
            <a:lvl1pPr>
              <a:defRPr/>
            </a:lvl1pPr>
          </a:lstStyle>
          <a:p>
            <a:fld id="{56495A99-8721-42D8-8CDA-0C161D81FC0C}" type="slidenum">
              <a:rPr lang="sl-SI" altLang="sl-SI"/>
              <a:pPr/>
              <a:t>‹#›</a:t>
            </a:fld>
            <a:endParaRPr lang="sl-SI" altLang="sl-SI"/>
          </a:p>
        </p:txBody>
      </p:sp>
    </p:spTree>
    <p:extLst>
      <p:ext uri="{BB962C8B-B14F-4D97-AF65-F5344CB8AC3E}">
        <p14:creationId xmlns:p14="http://schemas.microsoft.com/office/powerpoint/2010/main" val="53094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0B7FE-E967-4BF2-8FAA-58BD4111A15A}"/>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CCED56E5-BCC0-4CE1-A09A-8FC0B57D76E8}"/>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2AFAD2E0-E88D-4E42-9167-C59472B782F2}"/>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7C5FE4F0-88DB-4E41-883E-77E21E0F5002}"/>
              </a:ext>
            </a:extLst>
          </p:cNvPr>
          <p:cNvSpPr>
            <a:spLocks noGrp="1"/>
          </p:cNvSpPr>
          <p:nvPr>
            <p:ph type="sldNum" sz="quarter" idx="12"/>
          </p:nvPr>
        </p:nvSpPr>
        <p:spPr/>
        <p:txBody>
          <a:bodyPr/>
          <a:lstStyle>
            <a:lvl1pPr>
              <a:defRPr/>
            </a:lvl1pPr>
          </a:lstStyle>
          <a:p>
            <a:fld id="{4451BBF0-81E4-433B-8A02-7F8CFB3272DC}" type="slidenum">
              <a:rPr lang="sl-SI" altLang="sl-SI"/>
              <a:pPr/>
              <a:t>‹#›</a:t>
            </a:fld>
            <a:endParaRPr lang="sl-SI" altLang="sl-SI"/>
          </a:p>
        </p:txBody>
      </p:sp>
    </p:spTree>
    <p:extLst>
      <p:ext uri="{BB962C8B-B14F-4D97-AF65-F5344CB8AC3E}">
        <p14:creationId xmlns:p14="http://schemas.microsoft.com/office/powerpoint/2010/main" val="88845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162708-CF64-44A8-B890-980A1E8A8AAC}"/>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50C4AFDA-6078-4CA3-ADD2-0CBB0FE2F8FB}"/>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C6C01276-D9DE-4A1D-AC1B-53C4517C6B71}"/>
              </a:ext>
            </a:extLst>
          </p:cNvPr>
          <p:cNvSpPr>
            <a:spLocks noGrp="1"/>
          </p:cNvSpPr>
          <p:nvPr>
            <p:ph type="sldNum" sz="quarter" idx="12"/>
          </p:nvPr>
        </p:nvSpPr>
        <p:spPr/>
        <p:txBody>
          <a:bodyPr/>
          <a:lstStyle>
            <a:lvl1pPr>
              <a:defRPr/>
            </a:lvl1pPr>
          </a:lstStyle>
          <a:p>
            <a:fld id="{E71498E2-CCEF-4913-B4D4-495287369D2F}" type="slidenum">
              <a:rPr lang="sl-SI" altLang="sl-SI"/>
              <a:pPr/>
              <a:t>‹#›</a:t>
            </a:fld>
            <a:endParaRPr lang="sl-SI" altLang="sl-SI"/>
          </a:p>
        </p:txBody>
      </p:sp>
    </p:spTree>
    <p:extLst>
      <p:ext uri="{BB962C8B-B14F-4D97-AF65-F5344CB8AC3E}">
        <p14:creationId xmlns:p14="http://schemas.microsoft.com/office/powerpoint/2010/main" val="2279000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611A-2491-48F8-BE8E-B46C57D18C2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355F0B5D-3F92-45E0-91AB-D9769EA58F1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9A802F27-3A1A-447C-88F8-4DA4FDBEC3B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967713-7CCF-4B86-90C3-5346F2207FE5}"/>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4DC28D0-6728-4C4F-8764-55E4E0B88618}"/>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82E79777-E680-4C52-87D5-CD1E37763D5E}"/>
              </a:ext>
            </a:extLst>
          </p:cNvPr>
          <p:cNvSpPr>
            <a:spLocks noGrp="1"/>
          </p:cNvSpPr>
          <p:nvPr>
            <p:ph type="sldNum" sz="quarter" idx="12"/>
          </p:nvPr>
        </p:nvSpPr>
        <p:spPr/>
        <p:txBody>
          <a:bodyPr/>
          <a:lstStyle>
            <a:lvl1pPr>
              <a:defRPr/>
            </a:lvl1pPr>
          </a:lstStyle>
          <a:p>
            <a:fld id="{43C2607A-256E-4D3D-8B07-188904098363}" type="slidenum">
              <a:rPr lang="sl-SI" altLang="sl-SI"/>
              <a:pPr/>
              <a:t>‹#›</a:t>
            </a:fld>
            <a:endParaRPr lang="sl-SI" altLang="sl-SI"/>
          </a:p>
        </p:txBody>
      </p:sp>
    </p:spTree>
    <p:extLst>
      <p:ext uri="{BB962C8B-B14F-4D97-AF65-F5344CB8AC3E}">
        <p14:creationId xmlns:p14="http://schemas.microsoft.com/office/powerpoint/2010/main" val="46387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E4998-3A78-4B94-B16E-A0BAD72FBC1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8A3FD89A-EDBA-487A-B8ED-A0937E0CA4A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AD36AE4D-0F89-4C5B-97C9-3A6D2B741A5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BAED0B-ABD5-49EB-8FE1-BA5DD5E72CE6}"/>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6C0C35CA-D48D-4F34-95AD-400F3D1EF231}"/>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6C7595A4-13B8-4EFF-A616-B857EB4D3296}"/>
              </a:ext>
            </a:extLst>
          </p:cNvPr>
          <p:cNvSpPr>
            <a:spLocks noGrp="1"/>
          </p:cNvSpPr>
          <p:nvPr>
            <p:ph type="sldNum" sz="quarter" idx="12"/>
          </p:nvPr>
        </p:nvSpPr>
        <p:spPr/>
        <p:txBody>
          <a:bodyPr/>
          <a:lstStyle>
            <a:lvl1pPr>
              <a:defRPr/>
            </a:lvl1pPr>
          </a:lstStyle>
          <a:p>
            <a:fld id="{3A4A8F31-9CF9-4168-880F-E5AB204A6776}" type="slidenum">
              <a:rPr lang="sl-SI" altLang="sl-SI"/>
              <a:pPr/>
              <a:t>‹#›</a:t>
            </a:fld>
            <a:endParaRPr lang="sl-SI" altLang="sl-SI"/>
          </a:p>
        </p:txBody>
      </p:sp>
    </p:spTree>
    <p:extLst>
      <p:ext uri="{BB962C8B-B14F-4D97-AF65-F5344CB8AC3E}">
        <p14:creationId xmlns:p14="http://schemas.microsoft.com/office/powerpoint/2010/main" val="3683330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66"/>
            </a:gs>
            <a:gs pos="50000">
              <a:srgbClr val="FFCC66">
                <a:gamma/>
                <a:shade val="46275"/>
                <a:invGamma/>
              </a:srgbClr>
            </a:gs>
            <a:gs pos="100000">
              <a:srgbClr val="FFCC66"/>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1E1C931-FD31-416C-AE99-30EEBBCC896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5DAC06B4-402D-45E6-BA73-FEEF4C7F8EB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2360686C-0EB1-4415-A095-995368E2944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1029" name="Rectangle 5">
            <a:extLst>
              <a:ext uri="{FF2B5EF4-FFF2-40B4-BE49-F238E27FC236}">
                <a16:creationId xmlns:a16="http://schemas.microsoft.com/office/drawing/2014/main" id="{5FFF81AB-B1F1-486E-AB9A-69CEC987D3D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sl-SI"/>
          </a:p>
        </p:txBody>
      </p:sp>
      <p:sp>
        <p:nvSpPr>
          <p:cNvPr id="1030" name="Rectangle 6">
            <a:extLst>
              <a:ext uri="{FF2B5EF4-FFF2-40B4-BE49-F238E27FC236}">
                <a16:creationId xmlns:a16="http://schemas.microsoft.com/office/drawing/2014/main" id="{C35B9C0B-AB54-4F1A-81DC-A8F669F088C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ED111C0-AD1D-42F1-A410-965159DE4613}"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a:extLst>
              <a:ext uri="{FF2B5EF4-FFF2-40B4-BE49-F238E27FC236}">
                <a16:creationId xmlns:a16="http://schemas.microsoft.com/office/drawing/2014/main" id="{55500BBF-0814-484D-B32D-99920A4B9207}"/>
              </a:ext>
            </a:extLst>
          </p:cNvPr>
          <p:cNvSpPr txBox="1">
            <a:spLocks noChangeArrowheads="1"/>
          </p:cNvSpPr>
          <p:nvPr/>
        </p:nvSpPr>
        <p:spPr bwMode="auto">
          <a:xfrm>
            <a:off x="1331913" y="404813"/>
            <a:ext cx="59753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sl-SI" altLang="sl-SI" sz="5400"/>
              <a:t>Rudolf  Maister</a:t>
            </a:r>
          </a:p>
        </p:txBody>
      </p:sp>
      <p:pic>
        <p:nvPicPr>
          <p:cNvPr id="12295" name="Picture 7" descr="slo8_10">
            <a:extLst>
              <a:ext uri="{FF2B5EF4-FFF2-40B4-BE49-F238E27FC236}">
                <a16:creationId xmlns:a16="http://schemas.microsoft.com/office/drawing/2014/main" id="{BA893F6F-60CF-4736-9DAC-862C4D4BE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700213"/>
            <a:ext cx="2895600" cy="4032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19-Maribor-trg svobode, 15">
            <a:extLst>
              <a:ext uri="{FF2B5EF4-FFF2-40B4-BE49-F238E27FC236}">
                <a16:creationId xmlns:a16="http://schemas.microsoft.com/office/drawing/2014/main" id="{079C060E-0D22-4914-B373-814EE61414E9}"/>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258888" y="404813"/>
            <a:ext cx="6413500" cy="3876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6" name="Text Box 6">
            <a:extLst>
              <a:ext uri="{FF2B5EF4-FFF2-40B4-BE49-F238E27FC236}">
                <a16:creationId xmlns:a16="http://schemas.microsoft.com/office/drawing/2014/main" id="{BEBE2636-3C5A-49F4-BAE8-E8649A53252E}"/>
              </a:ext>
            </a:extLst>
          </p:cNvPr>
          <p:cNvSpPr txBox="1">
            <a:spLocks noChangeArrowheads="1"/>
          </p:cNvSpPr>
          <p:nvPr/>
        </p:nvSpPr>
        <p:spPr bwMode="auto">
          <a:xfrm>
            <a:off x="1763713" y="4581525"/>
            <a:ext cx="5040312"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2400"/>
              <a:t>General Rudolf Maister spremlja mimohod svojih čet pred mariborskim gradom ob proslavi zedinjenja 15. decembra 1918.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2-Ljubljana 29">
            <a:extLst>
              <a:ext uri="{FF2B5EF4-FFF2-40B4-BE49-F238E27FC236}">
                <a16:creationId xmlns:a16="http://schemas.microsoft.com/office/drawing/2014/main" id="{4220E295-E6CE-498B-B36D-5AABF8B76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60350"/>
            <a:ext cx="6121400" cy="4791075"/>
          </a:xfrm>
          <a:prstGeom prst="rect">
            <a:avLst/>
          </a:prstGeom>
          <a:noFill/>
          <a:extLst>
            <a:ext uri="{909E8E84-426E-40DD-AFC4-6F175D3DCCD1}">
              <a14:hiddenFill xmlns:a14="http://schemas.microsoft.com/office/drawing/2010/main">
                <a:solidFill>
                  <a:srgbClr val="FFFFFF"/>
                </a:solidFill>
              </a14:hiddenFill>
            </a:ext>
          </a:extLst>
        </p:spPr>
      </p:pic>
      <p:sp>
        <p:nvSpPr>
          <p:cNvPr id="19461" name="Text Box 5">
            <a:extLst>
              <a:ext uri="{FF2B5EF4-FFF2-40B4-BE49-F238E27FC236}">
                <a16:creationId xmlns:a16="http://schemas.microsoft.com/office/drawing/2014/main" id="{B89785B8-C469-4061-B4D4-2C3D3D5EEB36}"/>
              </a:ext>
            </a:extLst>
          </p:cNvPr>
          <p:cNvSpPr txBox="1">
            <a:spLocks noChangeArrowheads="1"/>
          </p:cNvSpPr>
          <p:nvPr/>
        </p:nvSpPr>
        <p:spPr bwMode="auto">
          <a:xfrm>
            <a:off x="1042988" y="5300663"/>
            <a:ext cx="77041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2400"/>
              <a:t>Proslava ustanovitve nove države v Ljubljani.V Zagrebu in Ljubljani je bila 29. oktobra 1918 razglašena ustanovitev Države Slovencev, Hrvatov in Srbov.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a:extLst>
              <a:ext uri="{FF2B5EF4-FFF2-40B4-BE49-F238E27FC236}">
                <a16:creationId xmlns:a16="http://schemas.microsoft.com/office/drawing/2014/main" id="{15439CF3-A0D8-46DD-8383-32C8F32C8352}"/>
              </a:ext>
            </a:extLst>
          </p:cNvPr>
          <p:cNvSpPr txBox="1">
            <a:spLocks noChangeArrowheads="1"/>
          </p:cNvSpPr>
          <p:nvPr/>
        </p:nvSpPr>
        <p:spPr bwMode="auto">
          <a:xfrm>
            <a:off x="685800" y="152400"/>
            <a:ext cx="7848600"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2400"/>
              <a:t>-Leta 1921 je bil predsednik jugoslovanske komisije za razmejitev z Italijo. </a:t>
            </a:r>
          </a:p>
          <a:p>
            <a:pPr>
              <a:spcBef>
                <a:spcPct val="50000"/>
              </a:spcBef>
            </a:pPr>
            <a:endParaRPr lang="sl-SI" altLang="sl-SI" sz="2400"/>
          </a:p>
          <a:p>
            <a:pPr>
              <a:spcBef>
                <a:spcPct val="50000"/>
              </a:spcBef>
            </a:pPr>
            <a:endParaRPr lang="sl-SI" altLang="sl-SI" sz="2400"/>
          </a:p>
          <a:p>
            <a:pPr>
              <a:spcBef>
                <a:spcPct val="50000"/>
              </a:spcBef>
            </a:pPr>
            <a:endParaRPr lang="sl-SI" altLang="sl-SI" sz="2400"/>
          </a:p>
          <a:p>
            <a:pPr>
              <a:spcBef>
                <a:spcPct val="50000"/>
              </a:spcBef>
            </a:pPr>
            <a:endParaRPr lang="sl-SI" altLang="sl-SI" sz="2400"/>
          </a:p>
          <a:p>
            <a:pPr>
              <a:spcBef>
                <a:spcPct val="50000"/>
              </a:spcBef>
            </a:pPr>
            <a:endParaRPr lang="sl-SI" altLang="sl-SI" sz="2400"/>
          </a:p>
          <a:p>
            <a:pPr>
              <a:spcBef>
                <a:spcPct val="50000"/>
              </a:spcBef>
            </a:pPr>
            <a:endParaRPr lang="sl-SI" altLang="sl-SI" sz="2400"/>
          </a:p>
          <a:p>
            <a:pPr>
              <a:spcBef>
                <a:spcPct val="50000"/>
              </a:spcBef>
            </a:pPr>
            <a:endParaRPr lang="sl-SI" altLang="sl-SI" sz="2400"/>
          </a:p>
          <a:p>
            <a:pPr>
              <a:spcBef>
                <a:spcPct val="50000"/>
              </a:spcBef>
            </a:pPr>
            <a:r>
              <a:rPr lang="sl-SI" altLang="sl-SI" sz="2400"/>
              <a:t>-Aprila 1919 so začeli Slovenci na Koroškem veliko ofenzivo, ki se je končala s popolnim porazom. Veliko slovenskih vojakov so Avstrijci zajeli in zaprli v taborišče Marchtrenk v Zgornji Avstriji. V bojih je sodeloval tudi Rudolf Maister.</a:t>
            </a:r>
          </a:p>
        </p:txBody>
      </p:sp>
      <p:pic>
        <p:nvPicPr>
          <p:cNvPr id="18437" name="Picture 5" descr="24-ujetnisko taborisce Marchtrenk">
            <a:extLst>
              <a:ext uri="{FF2B5EF4-FFF2-40B4-BE49-F238E27FC236}">
                <a16:creationId xmlns:a16="http://schemas.microsoft.com/office/drawing/2014/main" id="{7576F623-ACB9-48A7-A91B-35828D089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0"/>
            <a:ext cx="4976813" cy="3236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2" name="Text Box 26">
            <a:extLst>
              <a:ext uri="{FF2B5EF4-FFF2-40B4-BE49-F238E27FC236}">
                <a16:creationId xmlns:a16="http://schemas.microsoft.com/office/drawing/2014/main" id="{C55AB1A8-DA27-4DF3-BF5D-06DD3EC619DB}"/>
              </a:ext>
            </a:extLst>
          </p:cNvPr>
          <p:cNvSpPr txBox="1">
            <a:spLocks noChangeArrowheads="1"/>
          </p:cNvSpPr>
          <p:nvPr/>
        </p:nvSpPr>
        <p:spPr bwMode="auto">
          <a:xfrm>
            <a:off x="381000" y="304800"/>
            <a:ext cx="80010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2400"/>
              <a:t>-Omeniti je treba še Rudolfa Maistra kot mentorja mladih dijakov v Celju. Novembra 1913 je bil stotnik Maister premeščen v Celje, kjer je vodil celjsko izpostavo mariborskega 26. črnovojniškega okrožnega poveljstva.</a:t>
            </a:r>
          </a:p>
          <a:p>
            <a:pPr>
              <a:spcBef>
                <a:spcPct val="50000"/>
              </a:spcBef>
            </a:pPr>
            <a:r>
              <a:rPr lang="sl-SI" altLang="sl-SI" sz="2400"/>
              <a:t>-Leta 1923 je bil upokojen skupaj s starejšimi častniki, ki so prej služili v avstro-ogrski vojski, čeprav je bil star šele 49 let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a:extLst>
              <a:ext uri="{FF2B5EF4-FFF2-40B4-BE49-F238E27FC236}">
                <a16:creationId xmlns:a16="http://schemas.microsoft.com/office/drawing/2014/main" id="{43AF2196-5531-4B03-8FA0-3C7E24468E20}"/>
              </a:ext>
            </a:extLst>
          </p:cNvPr>
          <p:cNvSpPr txBox="1">
            <a:spLocks noChangeArrowheads="1"/>
          </p:cNvSpPr>
          <p:nvPr/>
        </p:nvSpPr>
        <p:spPr bwMode="auto">
          <a:xfrm>
            <a:off x="457200" y="1066800"/>
            <a:ext cx="8424863"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sl-SI" altLang="sl-SI" sz="2400"/>
              <a:t>po upokojitvi je sodeloval pri organizaciji slovenskega kulturnega življenja v Mariboru</a:t>
            </a:r>
          </a:p>
          <a:p>
            <a:pPr>
              <a:spcBef>
                <a:spcPct val="50000"/>
              </a:spcBef>
            </a:pPr>
            <a:r>
              <a:rPr lang="sl-SI" altLang="sl-SI" sz="2400"/>
              <a:t>-na njegovo pobudo je bila avgusta 1933 v Mariboru ustanovljena veteranska organizacija borcev za slovensko severno mejo z imenom Zveza Maistrovih borcev,katere častni predsednik je bil on sam</a:t>
            </a:r>
          </a:p>
          <a:p>
            <a:pPr>
              <a:spcBef>
                <a:spcPct val="50000"/>
              </a:spcBef>
            </a:pPr>
            <a:r>
              <a:rPr lang="sl-SI" altLang="sl-SI" sz="2400"/>
              <a:t>-Dne 28. julija 1934 so generala Maistra z velikimi častmi   pokopali na pobreškem pokopališču v Mariboru</a:t>
            </a:r>
          </a:p>
        </p:txBody>
      </p:sp>
      <p:sp>
        <p:nvSpPr>
          <p:cNvPr id="35845" name="Text Box 5">
            <a:extLst>
              <a:ext uri="{FF2B5EF4-FFF2-40B4-BE49-F238E27FC236}">
                <a16:creationId xmlns:a16="http://schemas.microsoft.com/office/drawing/2014/main" id="{3AB5FB5A-6AA3-4E78-AEFF-DAE1327EE02C}"/>
              </a:ext>
            </a:extLst>
          </p:cNvPr>
          <p:cNvSpPr txBox="1">
            <a:spLocks noChangeArrowheads="1"/>
          </p:cNvSpPr>
          <p:nvPr/>
        </p:nvSpPr>
        <p:spPr bwMode="auto">
          <a:xfrm>
            <a:off x="1403350" y="188913"/>
            <a:ext cx="5905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3600" b="1"/>
              <a:t>PO UPOKOJITVI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0C94CD0-3040-444F-B82C-E215B9A33E19}"/>
              </a:ext>
            </a:extLst>
          </p:cNvPr>
          <p:cNvSpPr>
            <a:spLocks noGrp="1" noChangeArrowheads="1"/>
          </p:cNvSpPr>
          <p:nvPr>
            <p:ph type="body" idx="1"/>
          </p:nvPr>
        </p:nvSpPr>
        <p:spPr>
          <a:xfrm>
            <a:off x="304800" y="1524000"/>
            <a:ext cx="8534400" cy="4343400"/>
          </a:xfrm>
        </p:spPr>
        <p:txBody>
          <a:bodyPr/>
          <a:lstStyle/>
          <a:p>
            <a:pPr>
              <a:lnSpc>
                <a:spcPct val="80000"/>
              </a:lnSpc>
              <a:buFontTx/>
              <a:buNone/>
            </a:pPr>
            <a:r>
              <a:rPr lang="sl-SI" altLang="sl-SI" sz="2000"/>
              <a:t>    </a:t>
            </a:r>
            <a:r>
              <a:rPr lang="sl-SI" altLang="sl-SI" sz="2400"/>
              <a:t>-O njem so pisali romane, obravnavali so ga v zgodovinskih razpravah in v poljudnih člankih, po njem so imenovali ulice in šole, o njegovem delovanju so pripravljali razstave, odkrivali so mu spominske plošče in spomenike v različnih krajih po Sloveniji, največ pa v Mariboru, kjer je opravil svoja najpomembnejša dela</a:t>
            </a:r>
          </a:p>
          <a:p>
            <a:pPr>
              <a:lnSpc>
                <a:spcPct val="80000"/>
              </a:lnSpc>
              <a:buFontTx/>
              <a:buNone/>
            </a:pPr>
            <a:endParaRPr lang="sl-SI" altLang="sl-SI" sz="2400"/>
          </a:p>
          <a:p>
            <a:pPr>
              <a:lnSpc>
                <a:spcPct val="80000"/>
              </a:lnSpc>
              <a:buFontTx/>
              <a:buNone/>
            </a:pPr>
            <a:r>
              <a:rPr lang="sl-SI" altLang="sl-SI" sz="2400"/>
              <a:t>    -V Mariboru spominjajo nanj: spomenik prostovoljcem borcem za severno mejo v mestnem parku, relief prostovoljcem borcem za severno mejo na osnovni šoli Borci za severno mejo, spomenik generalu Rudolfu Maistru na Maistrovem trgu in spominska plošča v Maistrovi ulici, kjer je nazadnje stanoval. Po njem je imenovana vojašnica v Mariboru</a:t>
            </a:r>
          </a:p>
        </p:txBody>
      </p:sp>
      <p:sp>
        <p:nvSpPr>
          <p:cNvPr id="20484" name="Text Box 4">
            <a:extLst>
              <a:ext uri="{FF2B5EF4-FFF2-40B4-BE49-F238E27FC236}">
                <a16:creationId xmlns:a16="http://schemas.microsoft.com/office/drawing/2014/main" id="{BB7C81D8-3929-44CC-A46F-6C47E2A2D501}"/>
              </a:ext>
            </a:extLst>
          </p:cNvPr>
          <p:cNvSpPr txBox="1">
            <a:spLocks noChangeArrowheads="1"/>
          </p:cNvSpPr>
          <p:nvPr/>
        </p:nvSpPr>
        <p:spPr bwMode="auto">
          <a:xfrm>
            <a:off x="609600" y="381000"/>
            <a:ext cx="754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3600" b="1"/>
              <a:t>Po smrti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Maribor_RudolfMaister1">
            <a:extLst>
              <a:ext uri="{FF2B5EF4-FFF2-40B4-BE49-F238E27FC236}">
                <a16:creationId xmlns:a16="http://schemas.microsoft.com/office/drawing/2014/main" id="{5CC8E421-3AE9-4389-BCBC-80A7869A6F6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79463" y="1600200"/>
            <a:ext cx="33940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1" name="Picture 7" descr="MAISTER">
            <a:extLst>
              <a:ext uri="{FF2B5EF4-FFF2-40B4-BE49-F238E27FC236}">
                <a16:creationId xmlns:a16="http://schemas.microsoft.com/office/drawing/2014/main" id="{92E26AE6-8060-46E9-A1E0-75FE906A9DD7}"/>
              </a:ext>
            </a:extLst>
          </p:cNvPr>
          <p:cNvPicPr>
            <a:picLocks noGrp="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43438" y="1557338"/>
            <a:ext cx="3394075" cy="4527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4" name="Text Box 10">
            <a:extLst>
              <a:ext uri="{FF2B5EF4-FFF2-40B4-BE49-F238E27FC236}">
                <a16:creationId xmlns:a16="http://schemas.microsoft.com/office/drawing/2014/main" id="{89DEE9F6-D447-4D41-B243-5A25EB6F6F85}"/>
              </a:ext>
            </a:extLst>
          </p:cNvPr>
          <p:cNvSpPr txBox="1">
            <a:spLocks noChangeArrowheads="1"/>
          </p:cNvSpPr>
          <p:nvPr/>
        </p:nvSpPr>
        <p:spPr bwMode="auto">
          <a:xfrm>
            <a:off x="250825" y="188913"/>
            <a:ext cx="5113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2400"/>
              <a:t>Spomenika Rudolfa Maistra:</a:t>
            </a:r>
          </a:p>
        </p:txBody>
      </p:sp>
      <p:sp>
        <p:nvSpPr>
          <p:cNvPr id="21515" name="Text Box 11">
            <a:extLst>
              <a:ext uri="{FF2B5EF4-FFF2-40B4-BE49-F238E27FC236}">
                <a16:creationId xmlns:a16="http://schemas.microsoft.com/office/drawing/2014/main" id="{7B6DF578-1399-4818-B949-EFB5AB765925}"/>
              </a:ext>
            </a:extLst>
          </p:cNvPr>
          <p:cNvSpPr txBox="1">
            <a:spLocks noChangeArrowheads="1"/>
          </p:cNvSpPr>
          <p:nvPr/>
        </p:nvSpPr>
        <p:spPr bwMode="auto">
          <a:xfrm>
            <a:off x="684213" y="6092825"/>
            <a:ext cx="3529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2400"/>
              <a:t>V Mariboru</a:t>
            </a:r>
          </a:p>
        </p:txBody>
      </p:sp>
      <p:sp>
        <p:nvSpPr>
          <p:cNvPr id="21516" name="Text Box 12">
            <a:extLst>
              <a:ext uri="{FF2B5EF4-FFF2-40B4-BE49-F238E27FC236}">
                <a16:creationId xmlns:a16="http://schemas.microsoft.com/office/drawing/2014/main" id="{6B986E13-250B-41D2-82FE-75E4DC1D52E0}"/>
              </a:ext>
            </a:extLst>
          </p:cNvPr>
          <p:cNvSpPr txBox="1">
            <a:spLocks noChangeArrowheads="1"/>
          </p:cNvSpPr>
          <p:nvPr/>
        </p:nvSpPr>
        <p:spPr bwMode="auto">
          <a:xfrm>
            <a:off x="5003800" y="6092825"/>
            <a:ext cx="338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2400"/>
              <a:t>in v Ljubljani.</a:t>
            </a:r>
          </a:p>
        </p:txBody>
      </p:sp>
      <p:sp>
        <p:nvSpPr>
          <p:cNvPr id="21517" name="Text Box 13">
            <a:extLst>
              <a:ext uri="{FF2B5EF4-FFF2-40B4-BE49-F238E27FC236}">
                <a16:creationId xmlns:a16="http://schemas.microsoft.com/office/drawing/2014/main" id="{E0F6AFBF-2224-4FA7-90DB-98F295852125}"/>
              </a:ext>
            </a:extLst>
          </p:cNvPr>
          <p:cNvSpPr txBox="1">
            <a:spLocks noChangeArrowheads="1"/>
          </p:cNvSpPr>
          <p:nvPr/>
        </p:nvSpPr>
        <p:spPr bwMode="auto">
          <a:xfrm>
            <a:off x="3563938" y="6165850"/>
            <a:ext cx="12239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15"/>
                                        </p:tgtEl>
                                        <p:attrNameLst>
                                          <p:attrName>style.visibility</p:attrName>
                                        </p:attrNameLst>
                                      </p:cBhvr>
                                      <p:to>
                                        <p:strVal val="visible"/>
                                      </p:to>
                                    </p:set>
                                    <p:animEffect transition="in" filter="fade">
                                      <p:cBhvr>
                                        <p:cTn id="7" dur="1000"/>
                                        <p:tgtEl>
                                          <p:spTgt spid="21515"/>
                                        </p:tgtEl>
                                      </p:cBhvr>
                                    </p:animEffect>
                                    <p:anim calcmode="lin" valueType="num">
                                      <p:cBhvr>
                                        <p:cTn id="8" dur="1000" fill="hold"/>
                                        <p:tgtEl>
                                          <p:spTgt spid="21515"/>
                                        </p:tgtEl>
                                        <p:attrNameLst>
                                          <p:attrName>ppt_x</p:attrName>
                                        </p:attrNameLst>
                                      </p:cBhvr>
                                      <p:tavLst>
                                        <p:tav tm="0">
                                          <p:val>
                                            <p:strVal val="#ppt_x"/>
                                          </p:val>
                                        </p:tav>
                                        <p:tav tm="100000">
                                          <p:val>
                                            <p:strVal val="#ppt_x"/>
                                          </p:val>
                                        </p:tav>
                                      </p:tavLst>
                                    </p:anim>
                                    <p:anim calcmode="lin" valueType="num">
                                      <p:cBhvr>
                                        <p:cTn id="9" dur="1000" fill="hold"/>
                                        <p:tgtEl>
                                          <p:spTgt spid="215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fade">
                                      <p:cBhvr>
                                        <p:cTn id="12" dur="1000"/>
                                        <p:tgtEl>
                                          <p:spTgt spid="21508"/>
                                        </p:tgtEl>
                                      </p:cBhvr>
                                    </p:animEffect>
                                    <p:anim calcmode="lin" valueType="num">
                                      <p:cBhvr>
                                        <p:cTn id="13" dur="1000" fill="hold"/>
                                        <p:tgtEl>
                                          <p:spTgt spid="21508"/>
                                        </p:tgtEl>
                                        <p:attrNameLst>
                                          <p:attrName>ppt_x</p:attrName>
                                        </p:attrNameLst>
                                      </p:cBhvr>
                                      <p:tavLst>
                                        <p:tav tm="0">
                                          <p:val>
                                            <p:strVal val="#ppt_x"/>
                                          </p:val>
                                        </p:tav>
                                        <p:tav tm="100000">
                                          <p:val>
                                            <p:strVal val="#ppt_x"/>
                                          </p:val>
                                        </p:tav>
                                      </p:tavLst>
                                    </p:anim>
                                    <p:anim calcmode="lin" valueType="num">
                                      <p:cBhvr>
                                        <p:cTn id="14" dur="1000" fill="hold"/>
                                        <p:tgtEl>
                                          <p:spTgt spid="21508"/>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516"/>
                                        </p:tgtEl>
                                        <p:attrNameLst>
                                          <p:attrName>style.visibility</p:attrName>
                                        </p:attrNameLst>
                                      </p:cBhvr>
                                      <p:to>
                                        <p:strVal val="visible"/>
                                      </p:to>
                                    </p:set>
                                    <p:animEffect transition="in" filter="fade">
                                      <p:cBhvr>
                                        <p:cTn id="19" dur="1000"/>
                                        <p:tgtEl>
                                          <p:spTgt spid="21516"/>
                                        </p:tgtEl>
                                      </p:cBhvr>
                                    </p:animEffect>
                                    <p:anim calcmode="lin" valueType="num">
                                      <p:cBhvr>
                                        <p:cTn id="20" dur="1000" fill="hold"/>
                                        <p:tgtEl>
                                          <p:spTgt spid="21516"/>
                                        </p:tgtEl>
                                        <p:attrNameLst>
                                          <p:attrName>ppt_x</p:attrName>
                                        </p:attrNameLst>
                                      </p:cBhvr>
                                      <p:tavLst>
                                        <p:tav tm="0">
                                          <p:val>
                                            <p:strVal val="#ppt_x"/>
                                          </p:val>
                                        </p:tav>
                                        <p:tav tm="100000">
                                          <p:val>
                                            <p:strVal val="#ppt_x"/>
                                          </p:val>
                                        </p:tav>
                                      </p:tavLst>
                                    </p:anim>
                                    <p:anim calcmode="lin" valueType="num">
                                      <p:cBhvr>
                                        <p:cTn id="21" dur="1000" fill="hold"/>
                                        <p:tgtEl>
                                          <p:spTgt spid="2151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1511"/>
                                        </p:tgtEl>
                                        <p:attrNameLst>
                                          <p:attrName>style.visibility</p:attrName>
                                        </p:attrNameLst>
                                      </p:cBhvr>
                                      <p:to>
                                        <p:strVal val="visible"/>
                                      </p:to>
                                    </p:set>
                                    <p:animEffect transition="in" filter="fade">
                                      <p:cBhvr>
                                        <p:cTn id="24" dur="1000"/>
                                        <p:tgtEl>
                                          <p:spTgt spid="21511"/>
                                        </p:tgtEl>
                                      </p:cBhvr>
                                    </p:animEffect>
                                    <p:anim calcmode="lin" valueType="num">
                                      <p:cBhvr>
                                        <p:cTn id="25" dur="1000" fill="hold"/>
                                        <p:tgtEl>
                                          <p:spTgt spid="21511"/>
                                        </p:tgtEl>
                                        <p:attrNameLst>
                                          <p:attrName>ppt_x</p:attrName>
                                        </p:attrNameLst>
                                      </p:cBhvr>
                                      <p:tavLst>
                                        <p:tav tm="0">
                                          <p:val>
                                            <p:strVal val="#ppt_x"/>
                                          </p:val>
                                        </p:tav>
                                        <p:tav tm="100000">
                                          <p:val>
                                            <p:strVal val="#ppt_x"/>
                                          </p:val>
                                        </p:tav>
                                      </p:tavLst>
                                    </p:anim>
                                    <p:anim calcmode="lin" valueType="num">
                                      <p:cBhvr>
                                        <p:cTn id="26" dur="1000" fill="hold"/>
                                        <p:tgtEl>
                                          <p:spTgt spid="215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5" grpId="0"/>
      <p:bldP spid="215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 Box 7">
            <a:extLst>
              <a:ext uri="{FF2B5EF4-FFF2-40B4-BE49-F238E27FC236}">
                <a16:creationId xmlns:a16="http://schemas.microsoft.com/office/drawing/2014/main" id="{77DA6A78-55DF-4356-94C1-8E5C0B8FAF2E}"/>
              </a:ext>
            </a:extLst>
          </p:cNvPr>
          <p:cNvSpPr txBox="1">
            <a:spLocks noChangeArrowheads="1"/>
          </p:cNvSpPr>
          <p:nvPr/>
        </p:nvSpPr>
        <p:spPr bwMode="auto">
          <a:xfrm>
            <a:off x="539750" y="2060575"/>
            <a:ext cx="80645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sl-SI" altLang="sl-SI" sz="2400"/>
              <a:t>Rudolf Maister je bil rojen 29. marca 1874 v Kamniku kot najmlajši sin finančnega uslužbenca Franca Maistra in Frančiške,rojene Tomšič</a:t>
            </a:r>
          </a:p>
          <a:p>
            <a:pPr>
              <a:spcBef>
                <a:spcPct val="50000"/>
              </a:spcBef>
              <a:buFontTx/>
              <a:buChar char="-"/>
            </a:pPr>
            <a:r>
              <a:rPr lang="sl-SI" altLang="sl-SI" sz="2400"/>
              <a:t>Imel je dva brata,starejšemu je bilo ime Artur in mlajšemu Ernest.Ko je bil star 3 leta, mu je umrl oče in od takrat je zanj skrbel stric Lovrenc</a:t>
            </a:r>
          </a:p>
          <a:p>
            <a:pPr>
              <a:spcBef>
                <a:spcPct val="50000"/>
              </a:spcBef>
              <a:buFontTx/>
              <a:buChar char="-"/>
            </a:pPr>
            <a:r>
              <a:rPr lang="sl-SI" altLang="sl-SI" sz="2400"/>
              <a:t> Leta 1905 se je poročil z Marico Stergerjevo iz Logatca. V zakonu sta se jima rodila sinova Hrvoj in Borut </a:t>
            </a:r>
          </a:p>
        </p:txBody>
      </p:sp>
      <p:sp>
        <p:nvSpPr>
          <p:cNvPr id="13320" name="Text Box 8">
            <a:extLst>
              <a:ext uri="{FF2B5EF4-FFF2-40B4-BE49-F238E27FC236}">
                <a16:creationId xmlns:a16="http://schemas.microsoft.com/office/drawing/2014/main" id="{9BD00202-E53D-4610-BAEE-7DDC3969D8BA}"/>
              </a:ext>
            </a:extLst>
          </p:cNvPr>
          <p:cNvSpPr txBox="1">
            <a:spLocks noChangeArrowheads="1"/>
          </p:cNvSpPr>
          <p:nvPr/>
        </p:nvSpPr>
        <p:spPr bwMode="auto">
          <a:xfrm>
            <a:off x="2411413" y="260350"/>
            <a:ext cx="424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3600" b="1"/>
              <a:t>Rojstvo in družina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C37091A-386E-4D6E-A73B-A5B3F37FA079}"/>
              </a:ext>
            </a:extLst>
          </p:cNvPr>
          <p:cNvSpPr>
            <a:spLocks noGrp="1" noChangeArrowheads="1"/>
          </p:cNvSpPr>
          <p:nvPr>
            <p:ph type="title"/>
          </p:nvPr>
        </p:nvSpPr>
        <p:spPr>
          <a:xfrm>
            <a:off x="250825" y="260350"/>
            <a:ext cx="8229600" cy="993775"/>
          </a:xfrm>
        </p:spPr>
        <p:txBody>
          <a:bodyPr/>
          <a:lstStyle/>
          <a:p>
            <a:r>
              <a:rPr lang="sl-SI" altLang="sl-SI" sz="3600" b="1"/>
              <a:t>Šolanje</a:t>
            </a:r>
          </a:p>
        </p:txBody>
      </p:sp>
      <p:sp>
        <p:nvSpPr>
          <p:cNvPr id="15364" name="Text Box 4">
            <a:extLst>
              <a:ext uri="{FF2B5EF4-FFF2-40B4-BE49-F238E27FC236}">
                <a16:creationId xmlns:a16="http://schemas.microsoft.com/office/drawing/2014/main" id="{5DA55F8D-1B1E-46C1-95FA-48650BB78D5B}"/>
              </a:ext>
            </a:extLst>
          </p:cNvPr>
          <p:cNvSpPr txBox="1">
            <a:spLocks noChangeArrowheads="1"/>
          </p:cNvSpPr>
          <p:nvPr/>
        </p:nvSpPr>
        <p:spPr bwMode="auto">
          <a:xfrm>
            <a:off x="1763713" y="1628775"/>
            <a:ext cx="56880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sz="2800"/>
          </a:p>
        </p:txBody>
      </p:sp>
      <p:sp>
        <p:nvSpPr>
          <p:cNvPr id="15365" name="Text Box 5">
            <a:extLst>
              <a:ext uri="{FF2B5EF4-FFF2-40B4-BE49-F238E27FC236}">
                <a16:creationId xmlns:a16="http://schemas.microsoft.com/office/drawing/2014/main" id="{EF89868D-E1C3-4579-86FA-EE0101D131BA}"/>
              </a:ext>
            </a:extLst>
          </p:cNvPr>
          <p:cNvSpPr txBox="1">
            <a:spLocks noChangeArrowheads="1"/>
          </p:cNvSpPr>
          <p:nvPr/>
        </p:nvSpPr>
        <p:spPr bwMode="auto">
          <a:xfrm>
            <a:off x="539750" y="1557338"/>
            <a:ext cx="7993063" cy="39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sl-SI" altLang="sl-SI" sz="2400"/>
              <a:t>V osnovno šolo je hodil najprej v Mengšu, nato pa v Kranju. Ves čas je bil odličen</a:t>
            </a:r>
          </a:p>
          <a:p>
            <a:pPr>
              <a:spcBef>
                <a:spcPct val="50000"/>
              </a:spcBef>
              <a:buFontTx/>
              <a:buChar char="-"/>
            </a:pPr>
            <a:r>
              <a:rPr lang="sl-SI" altLang="sl-SI" sz="2400"/>
              <a:t>Leta 1885 se je vpisal na nižjo gimnazijo v Kranju in jo leta 1890 končal, 5. in 6. razred gimnazije pa je obiskoval v Ljubljani</a:t>
            </a:r>
          </a:p>
          <a:p>
            <a:pPr>
              <a:spcBef>
                <a:spcPct val="50000"/>
              </a:spcBef>
              <a:buFontTx/>
              <a:buChar char="-"/>
            </a:pPr>
            <a:r>
              <a:rPr lang="sl-SI" altLang="sl-SI" sz="2400"/>
              <a:t>Z majhno pokojnino, ki jo je mati dobivala za pokojnim očetom, je sinu le težko omogočila šolanje</a:t>
            </a:r>
          </a:p>
          <a:p>
            <a:pPr>
              <a:spcBef>
                <a:spcPct val="50000"/>
              </a:spcBef>
              <a:buFontTx/>
              <a:buChar char="-"/>
            </a:pPr>
            <a:r>
              <a:rPr lang="sl-SI" altLang="sl-SI" sz="2400"/>
              <a:t>Po 6. razredu gimnazije je Maister odšel v domobransko kadetsko šolo na Dunaju in jo leta 1894 končal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AD76C21-2C61-48FC-AE24-008FED22266C}"/>
              </a:ext>
            </a:extLst>
          </p:cNvPr>
          <p:cNvSpPr>
            <a:spLocks noGrp="1" noChangeArrowheads="1"/>
          </p:cNvSpPr>
          <p:nvPr>
            <p:ph type="title"/>
          </p:nvPr>
        </p:nvSpPr>
        <p:spPr>
          <a:xfrm>
            <a:off x="468313" y="0"/>
            <a:ext cx="8229600" cy="1143000"/>
          </a:xfrm>
        </p:spPr>
        <p:txBody>
          <a:bodyPr/>
          <a:lstStyle/>
          <a:p>
            <a:r>
              <a:rPr lang="sl-SI" altLang="sl-SI" sz="3600" b="1"/>
              <a:t>Poklic</a:t>
            </a:r>
          </a:p>
        </p:txBody>
      </p:sp>
      <p:sp>
        <p:nvSpPr>
          <p:cNvPr id="16388" name="Text Box 4">
            <a:extLst>
              <a:ext uri="{FF2B5EF4-FFF2-40B4-BE49-F238E27FC236}">
                <a16:creationId xmlns:a16="http://schemas.microsoft.com/office/drawing/2014/main" id="{278B9372-6B99-4000-B3DC-A8CEA154171E}"/>
              </a:ext>
            </a:extLst>
          </p:cNvPr>
          <p:cNvSpPr txBox="1">
            <a:spLocks noChangeArrowheads="1"/>
          </p:cNvSpPr>
          <p:nvPr/>
        </p:nvSpPr>
        <p:spPr bwMode="auto">
          <a:xfrm>
            <a:off x="395288" y="1557338"/>
            <a:ext cx="8208962" cy="283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sl-SI" altLang="sl-SI" sz="2400"/>
              <a:t>Že v šoli se je navduševal za vojaški poklic.V službi je bil v Ljubljani, Celovcu, Brucku, Przemyslu, Celju, Gradcu in v Mariboru</a:t>
            </a:r>
          </a:p>
          <a:p>
            <a:pPr>
              <a:spcBef>
                <a:spcPct val="50000"/>
              </a:spcBef>
              <a:buFontTx/>
              <a:buChar char="-"/>
            </a:pPr>
            <a:r>
              <a:rPr lang="sl-SI" altLang="sl-SI" sz="2400"/>
              <a:t>V Przemyslu je Maister zbolel in se zdravil tudi v Dalmaciji in v Egiptu. Po okrevanju ni bil sposoben za vojaško delo na fronti, zato je opravljal le dela v vojašnicah kot poveljnik 26. črnovojniškega okrožnega poveljstva v Mariboru</a:t>
            </a:r>
          </a:p>
        </p:txBody>
      </p:sp>
      <p:sp>
        <p:nvSpPr>
          <p:cNvPr id="16389" name="Text Box 5">
            <a:extLst>
              <a:ext uri="{FF2B5EF4-FFF2-40B4-BE49-F238E27FC236}">
                <a16:creationId xmlns:a16="http://schemas.microsoft.com/office/drawing/2014/main" id="{962AED83-F883-428C-B5D1-F7B4BAA675FF}"/>
              </a:ext>
            </a:extLst>
          </p:cNvPr>
          <p:cNvSpPr txBox="1">
            <a:spLocks noChangeArrowheads="1"/>
          </p:cNvSpPr>
          <p:nvPr/>
        </p:nvSpPr>
        <p:spPr bwMode="auto">
          <a:xfrm>
            <a:off x="827088" y="1773238"/>
            <a:ext cx="6985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a:extLst>
              <a:ext uri="{FF2B5EF4-FFF2-40B4-BE49-F238E27FC236}">
                <a16:creationId xmlns:a16="http://schemas.microsoft.com/office/drawing/2014/main" id="{3F4E03DF-D2BD-46E9-A49E-DCC9B5BFC58A}"/>
              </a:ext>
            </a:extLst>
          </p:cNvPr>
          <p:cNvSpPr txBox="1">
            <a:spLocks noChangeArrowheads="1"/>
          </p:cNvSpPr>
          <p:nvPr/>
        </p:nvSpPr>
        <p:spPr bwMode="auto">
          <a:xfrm>
            <a:off x="1371600" y="304800"/>
            <a:ext cx="586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2400"/>
              <a:t> </a:t>
            </a:r>
            <a:r>
              <a:rPr lang="sl-SI" altLang="sl-SI" sz="3200"/>
              <a:t>Vojna za severno mejo</a:t>
            </a:r>
          </a:p>
        </p:txBody>
      </p:sp>
      <p:sp>
        <p:nvSpPr>
          <p:cNvPr id="39940" name="Text Box 4">
            <a:extLst>
              <a:ext uri="{FF2B5EF4-FFF2-40B4-BE49-F238E27FC236}">
                <a16:creationId xmlns:a16="http://schemas.microsoft.com/office/drawing/2014/main" id="{9783FFF0-1E12-4F92-893B-126D85A516AF}"/>
              </a:ext>
            </a:extLst>
          </p:cNvPr>
          <p:cNvSpPr txBox="1">
            <a:spLocks noChangeArrowheads="1"/>
          </p:cNvSpPr>
          <p:nvPr/>
        </p:nvSpPr>
        <p:spPr bwMode="auto">
          <a:xfrm>
            <a:off x="228600" y="1447800"/>
            <a:ext cx="79248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2400">
                <a:solidFill>
                  <a:srgbClr val="000000"/>
                </a:solidFill>
              </a:rPr>
              <a:t>-</a:t>
            </a:r>
            <a:r>
              <a:rPr lang="en-GB" altLang="sl-SI" sz="2400">
                <a:solidFill>
                  <a:srgbClr val="000000"/>
                </a:solidFill>
                <a:ea typeface="Arial Unicode MS" pitchFamily="34" charset="-128"/>
              </a:rPr>
              <a:t>Ob razpadu Avstro-Ogrske leta 1918 je ostalo odprto vprašanje severne meje na Štajerskem.  </a:t>
            </a:r>
            <a:r>
              <a:rPr lang="de-DE" altLang="sl-SI" sz="2400">
                <a:solidFill>
                  <a:srgbClr val="000000"/>
                </a:solidFill>
                <a:ea typeface="Arial Unicode MS" pitchFamily="34" charset="-128"/>
              </a:rPr>
              <a:t>Slovenci in Nemci so bili prepričani, da bo ta meja zanje ugodna. </a:t>
            </a:r>
            <a:r>
              <a:rPr lang="en-GB" altLang="sl-SI" sz="2400">
                <a:ea typeface="Arial Unicode MS" pitchFamily="34" charset="-128"/>
              </a:rPr>
              <a:t>Tako Nemcem kot tudi</a:t>
            </a:r>
            <a:r>
              <a:rPr lang="sl-SI" altLang="sl-SI" sz="2400"/>
              <a:t> </a:t>
            </a:r>
            <a:r>
              <a:rPr lang="sl-SI" altLang="sl-SI" sz="2400">
                <a:cs typeface="Times New Roman" panose="02020603050405020304" pitchFamily="18" charset="0"/>
              </a:rPr>
              <a:t>Slovencem je bilo jasno, da bo v boju za mejo odlo</a:t>
            </a:r>
            <a:r>
              <a:rPr lang="sl-SI" altLang="sl-SI" sz="2400"/>
              <a:t>č</a:t>
            </a:r>
            <a:r>
              <a:rPr lang="sl-SI" altLang="sl-SI" sz="2400">
                <a:cs typeface="Times New Roman" panose="02020603050405020304" pitchFamily="18" charset="0"/>
              </a:rPr>
              <a:t>al boj za Maribor</a:t>
            </a:r>
            <a:r>
              <a:rPr lang="sl-SI" altLang="sl-SI" sz="2400">
                <a:ea typeface="Arial Unicode MS" pitchFamily="34" charset="-128"/>
              </a:rPr>
              <a:t> </a:t>
            </a:r>
            <a:endParaRPr lang="sl-SI" altLang="sl-SI" sz="2400"/>
          </a:p>
          <a:p>
            <a:pPr>
              <a:spcBef>
                <a:spcPct val="50000"/>
              </a:spcBef>
            </a:pPr>
            <a:r>
              <a:rPr lang="sl-SI" altLang="sl-SI" sz="2400">
                <a:solidFill>
                  <a:srgbClr val="000000"/>
                </a:solidFill>
              </a:rPr>
              <a:t>-</a:t>
            </a:r>
            <a:r>
              <a:rPr lang="en-GB" altLang="sl-SI" sz="2400">
                <a:solidFill>
                  <a:srgbClr val="000000"/>
                </a:solidFill>
                <a:ea typeface="Arial Unicode MS" pitchFamily="34" charset="-128"/>
              </a:rPr>
              <a:t>Slovenci so pričakovali ozemlje, ki bo segalo do narodnostne meje</a:t>
            </a:r>
            <a:r>
              <a:rPr lang="sl-SI" altLang="sl-SI" sz="2400">
                <a:solidFill>
                  <a:srgbClr val="000000"/>
                </a:solidFill>
              </a:rPr>
              <a:t>, </a:t>
            </a:r>
            <a:r>
              <a:rPr lang="en-GB" altLang="sl-SI" sz="2400">
                <a:solidFill>
                  <a:srgbClr val="000000"/>
                </a:solidFill>
                <a:ea typeface="Arial Unicode MS" pitchFamily="34" charset="-128"/>
              </a:rPr>
              <a:t>Nemška zahteva pa je bila meja na Dravi, vključno z  Mariborom. R</a:t>
            </a:r>
            <a:r>
              <a:rPr lang="en-GB" altLang="sl-SI" sz="2400">
                <a:ea typeface="Arial Unicode MS" pitchFamily="34" charset="-128"/>
              </a:rPr>
              <a:t>azmere za Maribor in slovensko Štajersko niso</a:t>
            </a:r>
            <a:r>
              <a:rPr lang="sl-SI" altLang="sl-SI" sz="2400"/>
              <a:t> </a:t>
            </a:r>
            <a:r>
              <a:rPr lang="en-GB" altLang="sl-SI" sz="2400">
                <a:ea typeface="Arial Unicode MS" pitchFamily="34" charset="-128"/>
              </a:rPr>
              <a:t>bile ugodne</a:t>
            </a:r>
            <a:endParaRPr lang="sl-SI" altLang="sl-SI"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506B1BC-B60E-4E9B-8569-AF6245EC1DE5}"/>
              </a:ext>
            </a:extLst>
          </p:cNvPr>
          <p:cNvSpPr txBox="1">
            <a:spLocks noChangeArrowheads="1"/>
          </p:cNvSpPr>
          <p:nvPr/>
        </p:nvSpPr>
        <p:spPr bwMode="auto">
          <a:xfrm>
            <a:off x="533400" y="457200"/>
            <a:ext cx="8458200" cy="611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2400"/>
              <a:t>-</a:t>
            </a:r>
            <a:r>
              <a:rPr lang="sl-SI" altLang="sl-SI" sz="2400">
                <a:ea typeface="Arial Unicode MS" pitchFamily="34" charset="-128"/>
              </a:rPr>
              <a:t>30. oktobra 1918 se je v Mariboru sestal nemški občinski svet in razglasil Maribor z okolico za sestavni del Nemške Avstrije. V Mariboru so bili takrat Slovenci v manjšini, mnogi so klonili pod </a:t>
            </a:r>
            <a:r>
              <a:rPr lang="sl-SI" altLang="sl-SI" sz="2400"/>
              <a:t>“</a:t>
            </a:r>
            <a:r>
              <a:rPr lang="sl-SI" altLang="sl-SI" sz="2400">
                <a:ea typeface="Arial Unicode MS" pitchFamily="34" charset="-128"/>
              </a:rPr>
              <a:t>ponem</a:t>
            </a:r>
            <a:r>
              <a:rPr lang="sl-SI" altLang="sl-SI" sz="2400"/>
              <a:t>č</a:t>
            </a:r>
            <a:r>
              <a:rPr lang="sl-SI" altLang="sl-SI" sz="2400">
                <a:ea typeface="Arial Unicode MS" pitchFamily="34" charset="-128"/>
              </a:rPr>
              <a:t>evalnim</a:t>
            </a:r>
            <a:r>
              <a:rPr lang="sl-SI" altLang="sl-SI" sz="2400"/>
              <a:t>”</a:t>
            </a:r>
            <a:r>
              <a:rPr lang="sl-SI" altLang="sl-SI" sz="2400">
                <a:ea typeface="Arial Unicode MS" pitchFamily="34" charset="-128"/>
              </a:rPr>
              <a:t> pritiskom. </a:t>
            </a:r>
            <a:r>
              <a:rPr lang="de-DE" altLang="sl-SI" sz="2400">
                <a:ea typeface="Arial Unicode MS" pitchFamily="34" charset="-128"/>
              </a:rPr>
              <a:t>Delavstvo je bilo organizirano v avstrijski socialdemokratski stranki in je sodelovalo z Nemci. Vojska v mestu je bila različnih narodnosti.</a:t>
            </a:r>
            <a:endParaRPr lang="sl-SI" altLang="sl-SI" sz="2400"/>
          </a:p>
          <a:p>
            <a:pPr>
              <a:spcBef>
                <a:spcPct val="50000"/>
              </a:spcBef>
            </a:pPr>
            <a:r>
              <a:rPr lang="sl-SI" altLang="sl-SI" sz="2400"/>
              <a:t>-</a:t>
            </a:r>
            <a:r>
              <a:rPr lang="sl-SI" altLang="sl-SI" sz="2400">
                <a:ea typeface="Arial Unicode MS" pitchFamily="34" charset="-128"/>
              </a:rPr>
              <a:t>Mariborski Slovenci so 26. septembra 1918 ustanovili Narodni svet za Štajersko. Ta je sprejel mnoge odločitve,  ki so odločilno vplivale na poznejšo osvoboditev Maribora in severne meje. Med drugim je svet dosegel, da je deželno vodstvo v Gradcu imenovalo na slovenskem Štajerskem slovenske okrajne glavarje. Ti so svojo dolžnost prevzeli 1. novembra 1918. Takrat je tudi Narodni svet prevzel upravo na slovenskem Štajerskem. </a:t>
            </a:r>
            <a:r>
              <a:rPr lang="en-GB" altLang="sl-SI" sz="2400">
                <a:ea typeface="Arial Unicode MS" pitchFamily="34" charset="-128"/>
              </a:rPr>
              <a:t>Na sejah Narodnega sveta</a:t>
            </a:r>
            <a:r>
              <a:rPr lang="en-GB" altLang="sl-SI" sz="2400">
                <a:latin typeface="Times New Roman" panose="02020603050405020304" pitchFamily="18" charset="0"/>
                <a:ea typeface="Arial Unicode MS" pitchFamily="34" charset="-128"/>
              </a:rPr>
              <a:t> je </a:t>
            </a:r>
            <a:r>
              <a:rPr lang="en-GB" altLang="sl-SI" sz="2400">
                <a:ea typeface="Arial Unicode MS" pitchFamily="34" charset="-128"/>
              </a:rPr>
              <a:t>sodeloval tudi major Rudolf Maister.</a:t>
            </a:r>
            <a:endParaRPr lang="sl-SI" altLang="sl-SI"/>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16-Radenci, 25">
            <a:extLst>
              <a:ext uri="{FF2B5EF4-FFF2-40B4-BE49-F238E27FC236}">
                <a16:creationId xmlns:a16="http://schemas.microsoft.com/office/drawing/2014/main" id="{76F6E1D8-F468-4138-85CA-3C3B749C1D36}"/>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39750" y="476250"/>
            <a:ext cx="8135938" cy="4743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8" name="Text Box 6">
            <a:extLst>
              <a:ext uri="{FF2B5EF4-FFF2-40B4-BE49-F238E27FC236}">
                <a16:creationId xmlns:a16="http://schemas.microsoft.com/office/drawing/2014/main" id="{4045C115-E854-42BE-8220-54D589222DB0}"/>
              </a:ext>
            </a:extLst>
          </p:cNvPr>
          <p:cNvSpPr txBox="1">
            <a:spLocks noChangeArrowheads="1"/>
          </p:cNvSpPr>
          <p:nvPr/>
        </p:nvSpPr>
        <p:spPr bwMode="auto">
          <a:xfrm>
            <a:off x="2484438" y="5445125"/>
            <a:ext cx="39608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2400"/>
              <a:t>Borci za severno mejo 25. marca 1919 v Radencih.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a:extLst>
              <a:ext uri="{FF2B5EF4-FFF2-40B4-BE49-F238E27FC236}">
                <a16:creationId xmlns:a16="http://schemas.microsoft.com/office/drawing/2014/main" id="{F0FDCC20-719E-450F-A136-BC6304AC92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404813"/>
            <a:ext cx="7456488" cy="4525962"/>
          </a:xfrm>
          <a:noFill/>
          <a:ln/>
        </p:spPr>
      </p:pic>
      <p:sp>
        <p:nvSpPr>
          <p:cNvPr id="32775" name="Text Box 7">
            <a:extLst>
              <a:ext uri="{FF2B5EF4-FFF2-40B4-BE49-F238E27FC236}">
                <a16:creationId xmlns:a16="http://schemas.microsoft.com/office/drawing/2014/main" id="{E3D94790-B317-46FA-9463-881432087934}"/>
              </a:ext>
            </a:extLst>
          </p:cNvPr>
          <p:cNvSpPr txBox="1">
            <a:spLocks noChangeArrowheads="1"/>
          </p:cNvSpPr>
          <p:nvPr/>
        </p:nvSpPr>
        <p:spPr bwMode="auto">
          <a:xfrm>
            <a:off x="1403350" y="5084763"/>
            <a:ext cx="5832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2400"/>
              <a:t>Ena izmed čet Rudolfa Maistra leta 1919 v Špilju.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50BD13A6-DD44-48AD-8221-B3CDB882B94C}"/>
              </a:ext>
            </a:extLst>
          </p:cNvPr>
          <p:cNvSpPr txBox="1">
            <a:spLocks noChangeArrowheads="1"/>
          </p:cNvSpPr>
          <p:nvPr/>
        </p:nvSpPr>
        <p:spPr bwMode="auto">
          <a:xfrm>
            <a:off x="152400" y="381000"/>
            <a:ext cx="8763000" cy="611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2400"/>
              <a:t>-</a:t>
            </a:r>
            <a:r>
              <a:rPr lang="sl-SI" altLang="sl-SI" sz="2400">
                <a:ea typeface="Arial Unicode MS" pitchFamily="34" charset="-128"/>
              </a:rPr>
              <a:t>Zaradi spremembe razmerja sil v Mariboru se je Maister hitro </a:t>
            </a:r>
            <a:r>
              <a:rPr lang="sl-SI" altLang="sl-SI" sz="2400"/>
              <a:t>  </a:t>
            </a:r>
            <a:r>
              <a:rPr lang="sl-SI" altLang="sl-SI" sz="2400">
                <a:ea typeface="Arial Unicode MS" pitchFamily="34" charset="-128"/>
              </a:rPr>
              <a:t>odločil - prevzel je vojaško oblast v Mariboru, odstavil prejšnje poveljstvo, odpustil vojake drugih narodnosti, Slovencem pa ukazal, da ostanejo še naprej pod oro</a:t>
            </a:r>
            <a:r>
              <a:rPr lang="sl-SI" altLang="sl-SI" sz="2400"/>
              <a:t>ž</a:t>
            </a:r>
            <a:r>
              <a:rPr lang="sl-SI" altLang="sl-SI" sz="2400">
                <a:ea typeface="Arial Unicode MS" pitchFamily="34" charset="-128"/>
              </a:rPr>
              <a:t>jem. </a:t>
            </a:r>
            <a:r>
              <a:rPr lang="en-GB" altLang="sl-SI" sz="2400">
                <a:ea typeface="Arial Unicode MS" pitchFamily="34" charset="-128"/>
              </a:rPr>
              <a:t>Maistrove odločitve je soglasno potrdil Narodni svet. </a:t>
            </a:r>
            <a:r>
              <a:rPr lang="de-DE" altLang="sl-SI" sz="2400">
                <a:ea typeface="Arial Unicode MS" pitchFamily="34" charset="-128"/>
              </a:rPr>
              <a:t>Podelil mu je čin generala in ga imenoval za poveljnika Maribora in vse Spodnje Štajerske. Rudolf Maister je bil prvi general slovenske vojske.</a:t>
            </a:r>
            <a:endParaRPr lang="sl-SI" altLang="sl-SI" sz="2400"/>
          </a:p>
          <a:p>
            <a:pPr>
              <a:spcBef>
                <a:spcPct val="50000"/>
              </a:spcBef>
            </a:pPr>
            <a:r>
              <a:rPr lang="sl-SI" altLang="sl-SI" sz="2400"/>
              <a:t>-</a:t>
            </a:r>
            <a:r>
              <a:rPr lang="sl-SI" altLang="sl-SI" sz="2400">
                <a:ea typeface="Arial Unicode MS" pitchFamily="34" charset="-128"/>
              </a:rPr>
              <a:t>V nekaj dnevih je generalu Maistru uspelo, da se je avstrijska vojska umaknila na območje Nemške Avstrije. Njegova odločnost je obrodila sad, na pariški mirovni konferenci je bila za mejo določena reka Mura. Maribor z okolico je bil tako priznan kot del slovenskega ozemlja.</a:t>
            </a:r>
            <a:r>
              <a:rPr lang="sl-SI" altLang="sl-SI" sz="2400">
                <a:cs typeface="Times New Roman" panose="02020603050405020304" pitchFamily="18" charset="0"/>
              </a:rPr>
              <a:t>Tudi njegova nadaljnja vojaška in diplomatska dejavnost je pripomogla k temu, da smo Slovenci dobili ve</a:t>
            </a:r>
            <a:r>
              <a:rPr lang="sl-SI" altLang="sl-SI" sz="2400"/>
              <a:t>č</a:t>
            </a:r>
            <a:r>
              <a:rPr lang="sl-SI" altLang="sl-SI" sz="2400">
                <a:cs typeface="Times New Roman" panose="02020603050405020304" pitchFamily="18" charset="0"/>
              </a:rPr>
              <a:t>ino ozemlja, ki so ga zasedle njegove vojaške enote. Boj za slovensko narodno mejo se je na Štajerskem uspešno končal.</a:t>
            </a:r>
            <a:endParaRPr lang="sl-SI" altLang="sl-SI" sz="2400"/>
          </a:p>
        </p:txBody>
      </p:sp>
    </p:spTree>
  </p:cSld>
  <p:clrMapOvr>
    <a:masterClrMapping/>
  </p:clrMapOvr>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878</Words>
  <Application>Microsoft Office PowerPoint</Application>
  <PresentationFormat>On-screen Show (4:3)</PresentationFormat>
  <Paragraphs>46</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Times New Roman</vt:lpstr>
      <vt:lpstr>Privzeti načrt</vt:lpstr>
      <vt:lpstr>PowerPoint Presentation</vt:lpstr>
      <vt:lpstr>PowerPoint Presentation</vt:lpstr>
      <vt:lpstr>Šolanje</vt:lpstr>
      <vt:lpstr>Poklic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2019-06-03T09:15:40Z</dcterms:created>
  <dcterms:modified xsi:type="dcterms:W3CDTF">2019-06-03T09:15:40Z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