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2" r:id="rId6"/>
    <p:sldId id="258" r:id="rId7"/>
    <p:sldId id="263" r:id="rId8"/>
    <p:sldId id="266" r:id="rId9"/>
    <p:sldId id="267" r:id="rId10"/>
    <p:sldId id="264" r:id="rId11"/>
    <p:sldId id="270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6A51B38-D1BE-4358-B54D-3E163EC1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9D02-390F-4467-9E1D-50D8B82487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6225B5B-9BF6-4527-B0A3-6A214E44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49FCE5C-D2FA-4461-81F4-DC35BE5E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5130-7985-402C-8258-2272E04325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97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B143765-BE83-483C-8FCD-A63C2616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8617-2750-4F52-9247-46871C2197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B04C207-8C3B-4865-BE8F-C35B726B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4AF2EC3-4B72-4358-8419-2258E454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90CB3-7CE7-4FA1-8688-63E297E2BE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82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5F04F7E-0D5F-400F-BFE6-F0B961ED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28EE-EDC1-4B7B-AA5C-2CD50BD652B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7C3CD8E-69DF-4873-BFF3-33E4B504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18AC082-614F-4A5D-8D5C-C6F2B081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F3E4-71DC-4AC7-BA35-B40713A473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52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997E3A7-388C-4864-9E22-769EDADF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323C-7EDA-4CE3-97A2-DD6092BC79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B088359-4C30-4C11-8A34-66CDA0B0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10F5966-C9F0-4142-A4F6-37AFA178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5A05-C89C-4954-AD3D-46A41F5A32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404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5E2F95B-6D15-4068-BDD6-3DFAD534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FC80-D828-44D7-B8FD-089C51A389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50CADDC-1097-447F-A8AC-2C1A04A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D3A9366-5B1B-40FC-B7C7-81786796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F7AB5-E203-4672-B1FF-1F1F1CF54F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4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E160A8F-A82E-4676-BD07-8FA8B4D4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6D5A-7C29-49C5-84AC-EEC17F5327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E7438F4-23FB-4EB8-B659-D48C5A5E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60A64FD-5297-44B3-9EA7-EBF5F485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1366-8BCF-4DB7-BBD3-7EF82D5479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13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015F9CB-3450-49BC-92D6-363251C4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12A5-4982-4A4D-878B-813E29A3A2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FBBD8FE1-CEC5-442D-B8D5-60AC51E9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1DE87D3B-6C43-4D29-89AF-4F770273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95BB6-9915-4888-8788-9153CC867E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117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2ECB0D56-9EEC-489C-AE4C-67BDD938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1F6C-6838-4877-8678-78EC678ADB5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FB1DD60-B6B9-43A6-860A-1886D4AC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376D450-7B5C-4794-9467-AFB7259A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89BB5-F193-4993-ADDD-09F3325969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315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30F75523-DB89-4FE3-82CD-75A14DA9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DD0B-E3DF-43AF-99BD-3BC279F09F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B717C666-9114-4C40-B3F9-84F17FA2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FEDB5216-F100-4169-B643-45DB8F0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7F096-A6FB-4429-9C25-D9A7D79CEB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430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CA994EA-15F9-439A-9057-B8B55F92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E2A6-C9C6-4862-9E65-9E6E1475BF9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46D656A-5670-4245-895C-5D835B85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8771C33-9EF5-414F-8844-8C4CC9AC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BCDA2-259E-492A-832A-AD118BB773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26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60C4CBA-14BE-4A24-A85E-06AF9192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24A3-449A-442D-8276-8B5E5B99D7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FB0F4B6-225E-4C45-8E75-B59166AD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0D7BD7D-1390-4868-A2FE-9BB60AE1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EB6BE-F7C9-4E29-A976-99F2819E38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287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E7A7805C-8E42-4241-A006-32E619222C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EB85177-C09F-489E-8B0B-DEFF83179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BFC4E70-8792-4AC7-9D3B-7B15BDEB7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D29B9-B0B8-477B-AFFD-2B8994D9756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9581DD6-CBF4-4800-B78C-B280B509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5FBA3BC-EC63-4591-860E-073883D24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AD92F92-6AF2-480B-8864-DF04208195C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anduzera.edublogs.org/the-maya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a.es/losmaya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exico.cnn.com/salud/2012/12/21/los-numeros-mas-importantes-que-deja-el-apocalipsis-maya" TargetMode="External"/><Relationship Id="rId13" Type="http://schemas.openxmlformats.org/officeDocument/2006/relationships/hyperlink" Target="http://blogs.ua.es/losmayas/" TargetMode="External"/><Relationship Id="rId3" Type="http://schemas.openxmlformats.org/officeDocument/2006/relationships/hyperlink" Target="http://dk.fdv.uni-lj.si/dela/Luzar-Karmen.PDF" TargetMode="External"/><Relationship Id="rId7" Type="http://schemas.openxmlformats.org/officeDocument/2006/relationships/hyperlink" Target="http://eden-saga.com/en/aztec-mythology-12-21-2012-predictions-mayans-codex-end-of-fifth-sun.html" TargetMode="External"/><Relationship Id="rId12" Type="http://schemas.openxmlformats.org/officeDocument/2006/relationships/hyperlink" Target="http://modalidadmaya.galeon.com/mayas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cksbromeliads.com/mayancivilizationi.htm" TargetMode="External"/><Relationship Id="rId11" Type="http://schemas.openxmlformats.org/officeDocument/2006/relationships/hyperlink" Target="http://blogs.ua.es/losmayas/category/agricultura-y-economia/" TargetMode="External"/><Relationship Id="rId5" Type="http://schemas.openxmlformats.org/officeDocument/2006/relationships/hyperlink" Target="http://blogs.msdn.com/cfs-filesystemfile.ashx/__key/communityserver-blogs-components-weblogfiles/00-00-00-91-16/0184.Mayan-Blog-Image.jpg" TargetMode="External"/><Relationship Id="rId10" Type="http://schemas.openxmlformats.org/officeDocument/2006/relationships/hyperlink" Target="http://www.indigenouspeople.net/mayamenu.htm" TargetMode="External"/><Relationship Id="rId4" Type="http://schemas.openxmlformats.org/officeDocument/2006/relationships/hyperlink" Target="http://www.shrani.si/f/y/Kg/48M4DIfj/majiucni-list.doc" TargetMode="External"/><Relationship Id="rId9" Type="http://schemas.openxmlformats.org/officeDocument/2006/relationships/hyperlink" Target="http://www.historiacultural.com/2010/01/cultura-maya-precolombina-mesoamerica.html" TargetMode="External"/><Relationship Id="rId14" Type="http://schemas.openxmlformats.org/officeDocument/2006/relationships/hyperlink" Target="http://sl.wikipedia.org/wiki/Maj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sl.wikipedia.org/wiki/Maj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a.es/losmayas/category/agricultura-y-economi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indigenouspeople.net/mayamenu.ht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as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town.aol.com/sobaokokoromo1/Popolvuh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picasaweb.google.com/lh/photo/D8FuZlMZXh9zKM1y0OdK8A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en-saga.com/en/aztec-mythology-12-21-2012-predictions-mayans-codex-end-of-fifth-su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historiacultural.com/2010/01/cultura-maya-precolombina-mesoamerica.html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ksbromeliads.com/mayancivilizationi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xico.cnn.com/salud/2012/12/21/los-numeros-mas-importantes-que-deja-el-apocalipsis-may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NEZA\maiji.jpg">
            <a:extLst>
              <a:ext uri="{FF2B5EF4-FFF2-40B4-BE49-F238E27FC236}">
                <a16:creationId xmlns:a16="http://schemas.microsoft.com/office/drawing/2014/main" id="{1DE68AEB-F18C-4C07-BB26-BEE123D48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29490A45-AF13-46B5-9C31-6BD62E68A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470025"/>
          </a:xfrm>
        </p:spPr>
        <p:txBody>
          <a:bodyPr/>
          <a:lstStyle/>
          <a:p>
            <a:r>
              <a:rPr lang="sl-SI" altLang="sl-SI" sz="5400">
                <a:latin typeface="Century Gothic" panose="020B0502020202020204" pitchFamily="34" charset="0"/>
              </a:rPr>
              <a:t>MAJI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72CED8-2E90-4CB2-84C6-5685898AA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338" y="50768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053" name="Picture 4" descr="http://vanduzera.edublogs.org/files/2010/05/Mayan-Temple.gif">
            <a:hlinkClick r:id="rId3"/>
            <a:extLst>
              <a:ext uri="{FF2B5EF4-FFF2-40B4-BE49-F238E27FC236}">
                <a16:creationId xmlns:a16="http://schemas.microsoft.com/office/drawing/2014/main" id="{7A230CCF-32B1-4CAF-8C29-AD7FFDB3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5267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NEZA\maiji.jpg">
            <a:extLst>
              <a:ext uri="{FF2B5EF4-FFF2-40B4-BE49-F238E27FC236}">
                <a16:creationId xmlns:a16="http://schemas.microsoft.com/office/drawing/2014/main" id="{2268DAF5-2F65-4222-9A88-E19C820F3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92FF3DC6-BFB9-4CF9-83B9-DDBFB8E3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DOSEŽKI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160F7766-CD19-4879-ABDA-440C83B5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Izračunali kroženje Venere</a:t>
            </a:r>
          </a:p>
          <a:p>
            <a:r>
              <a:rPr lang="sl-SI" altLang="sl-SI" sz="2000"/>
              <a:t>sestavili tabelo sončnih mrkov - uvedli kot dvojni koledar</a:t>
            </a:r>
          </a:p>
          <a:p>
            <a:r>
              <a:rPr lang="sl-SI" altLang="sl-SI" sz="2000"/>
              <a:t>Izračunali dolžino leta, brez prestopnega leta</a:t>
            </a:r>
          </a:p>
          <a:p>
            <a:r>
              <a:rPr lang="sl-SI" altLang="sl-SI" sz="2000"/>
              <a:t>iznašli ničlo</a:t>
            </a:r>
          </a:p>
          <a:p>
            <a:r>
              <a:rPr lang="sl-SI" altLang="sl-SI" sz="2000"/>
              <a:t>dvajsetiški sistem - seštevali prste</a:t>
            </a:r>
          </a:p>
        </p:txBody>
      </p:sp>
      <p:pic>
        <p:nvPicPr>
          <p:cNvPr id="11269" name="Picture 2" descr="http://blogs.ua.es/losmayas/files/2012/01/mayas.jpg">
            <a:hlinkClick r:id="rId3"/>
            <a:extLst>
              <a:ext uri="{FF2B5EF4-FFF2-40B4-BE49-F238E27FC236}">
                <a16:creationId xmlns:a16="http://schemas.microsoft.com/office/drawing/2014/main" id="{C1C808E0-E230-4970-82C7-5DA9B65B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3535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NEZA\maiji.jpg">
            <a:extLst>
              <a:ext uri="{FF2B5EF4-FFF2-40B4-BE49-F238E27FC236}">
                <a16:creationId xmlns:a16="http://schemas.microsoft.com/office/drawing/2014/main" id="{371DFEEC-2937-40F4-A451-38BA87CF5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Naslov 1">
            <a:extLst>
              <a:ext uri="{FF2B5EF4-FFF2-40B4-BE49-F238E27FC236}">
                <a16:creationId xmlns:a16="http://schemas.microsoft.com/office/drawing/2014/main" id="{0F31AEA4-805B-40C7-A41B-5BD00061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DD9A4F5-B100-4791-81D9-2D7B03A58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http://dk.fdv.uni-lj.si/dela/Luzar-Karmen.PDF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hlinkClick r:id="rId4"/>
              </a:rPr>
              <a:t>www.shrani.si/f/y/Kg/48M4DIfj/majiucni</a:t>
            </a:r>
            <a:r>
              <a:rPr lang="sl-SI" dirty="0">
                <a:hlinkClick r:id="rId4"/>
              </a:rPr>
              <a:t>-</a:t>
            </a:r>
            <a:r>
              <a:rPr lang="sl-SI" dirty="0" err="1">
                <a:hlinkClick r:id="rId4"/>
              </a:rPr>
              <a:t>list.doc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Slike: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http://blogs.msdn.com/cfs-filesystemfile.ashx/__key/communityserver-blogs-components-weblogfiles/00-00-00-91-16/0184.Mayan-Blog-Image.jpg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http://www.jacksbromeliads.com/mayancivilizationi.htm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http://www.jacks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http://history.howstuffworks.com/central-american-history/maya-indians.htm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hlinkClick r:id="rId6"/>
              </a:rPr>
              <a:t>bromeliads.com/mayancivilizationi.htm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7"/>
              </a:rPr>
              <a:t>http://eden-saga.com/en/aztec-mythology-12-21-2012-predictions-mayans-codex-end-of-fifth-sun.html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8"/>
              </a:rPr>
              <a:t>http://mexico.cnn.com/salud/2012/12/21/los-numeros-mas-importantes-que-deja-el-apocalipsis-maya</a:t>
            </a:r>
            <a:r>
              <a:rPr lang="sl-SI" dirty="0"/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9"/>
              </a:rPr>
              <a:t>http://www.historiacultural.com/2010/01/cultura-maya-precolombina-mesoamerica.html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0"/>
              </a:rPr>
              <a:t>http://www.indigenouspeople.net/mayamenu.htm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1"/>
              </a:rPr>
              <a:t>http://blogs.ua.es/losmayas/category/agricultura-y-economia/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2"/>
              </a:rPr>
              <a:t>http://modalidadmaya.galeon.com/mayas.htm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3"/>
              </a:rPr>
              <a:t>http://blogs.ua.es/losmayas/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4"/>
              </a:rPr>
              <a:t>http://sl.wikipedia.org/wiki/Maji</a:t>
            </a:r>
            <a:r>
              <a:rPr lang="sl-SI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NEZA\maiji.jpg">
            <a:extLst>
              <a:ext uri="{FF2B5EF4-FFF2-40B4-BE49-F238E27FC236}">
                <a16:creationId xmlns:a16="http://schemas.microsoft.com/office/drawing/2014/main" id="{FAFED3D1-547F-4A1E-962F-AE1E0EE84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Naslov 1">
            <a:extLst>
              <a:ext uri="{FF2B5EF4-FFF2-40B4-BE49-F238E27FC236}">
                <a16:creationId xmlns:a16="http://schemas.microsoft.com/office/drawing/2014/main" id="{0A8D700E-D112-4D7E-AA25-9940C558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MAJI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A94DE2E-B141-4CC2-9060-6B5B91FB1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J. Mehika, s. Srednji Ameriki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3000 letna zgodovina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/>
          </a:p>
        </p:txBody>
      </p:sp>
      <p:pic>
        <p:nvPicPr>
          <p:cNvPr id="3077" name="Picture 2" descr="http://www.jacksbromeliads.com/mayanpriests_phixr.jpg">
            <a:extLst>
              <a:ext uri="{FF2B5EF4-FFF2-40B4-BE49-F238E27FC236}">
                <a16:creationId xmlns:a16="http://schemas.microsoft.com/office/drawing/2014/main" id="{DED2C588-FE8B-47FC-BEC8-D9998F6F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032" r="1971" b="5586"/>
          <a:stretch>
            <a:fillRect/>
          </a:stretch>
        </p:blipFill>
        <p:spPr bwMode="auto">
          <a:xfrm>
            <a:off x="4787900" y="2492375"/>
            <a:ext cx="37607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upload.wikimedia.org/wikipedia/commons/thumb/d/d6/Maya_civilization_location_map-blank.svg/1800px-Maya_civilization_location_map-blank.svg.png">
            <a:hlinkClick r:id="rId4"/>
            <a:extLst>
              <a:ext uri="{FF2B5EF4-FFF2-40B4-BE49-F238E27FC236}">
                <a16:creationId xmlns:a16="http://schemas.microsoft.com/office/drawing/2014/main" id="{1424B84C-9813-46B4-A4B6-EE39BF62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41751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NEZA\maiji.jpg">
            <a:extLst>
              <a:ext uri="{FF2B5EF4-FFF2-40B4-BE49-F238E27FC236}">
                <a16:creationId xmlns:a16="http://schemas.microsoft.com/office/drawing/2014/main" id="{4E7E3F5D-F234-44A5-85E1-F2E6B70E1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Naslov 1">
            <a:extLst>
              <a:ext uri="{FF2B5EF4-FFF2-40B4-BE49-F238E27FC236}">
                <a16:creationId xmlns:a16="http://schemas.microsoft.com/office/drawing/2014/main" id="{98079F64-5EAD-4ECF-97AD-251ECBF3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OTROŠTVO</a:t>
            </a:r>
          </a:p>
        </p:txBody>
      </p:sp>
      <p:sp>
        <p:nvSpPr>
          <p:cNvPr id="4100" name="Ograda vsebine 2">
            <a:extLst>
              <a:ext uri="{FF2B5EF4-FFF2-40B4-BE49-F238E27FC236}">
                <a16:creationId xmlns:a16="http://schemas.microsoft.com/office/drawing/2014/main" id="{EA837E85-4BF1-4904-9D41-EF9E8F5E3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Horoskop</a:t>
            </a:r>
          </a:p>
          <a:p>
            <a:r>
              <a:rPr lang="sl-SI" altLang="sl-SI" sz="2400"/>
              <a:t>Ime</a:t>
            </a:r>
          </a:p>
          <a:p>
            <a:r>
              <a:rPr lang="sl-SI" altLang="sl-SI" sz="2400"/>
              <a:t>polnoleten (12-ženske, 14 – moški) svečan obred</a:t>
            </a:r>
          </a:p>
          <a:p>
            <a:r>
              <a:rPr lang="sl-SI" altLang="sl-SI" sz="2400"/>
              <a:t>postali moški in ženske s pravicami in dolžnostmi odraslih</a:t>
            </a:r>
          </a:p>
          <a:p>
            <a:endParaRPr lang="sl-SI" altLang="sl-SI"/>
          </a:p>
        </p:txBody>
      </p:sp>
      <p:pic>
        <p:nvPicPr>
          <p:cNvPr id="4101" name="Picture 2" descr="http://blogs.ua.es/losmayas/files/2012/03/economia-de-los-mayas.jpg">
            <a:hlinkClick r:id="rId3"/>
            <a:extLst>
              <a:ext uri="{FF2B5EF4-FFF2-40B4-BE49-F238E27FC236}">
                <a16:creationId xmlns:a16="http://schemas.microsoft.com/office/drawing/2014/main" id="{C76D2065-4216-4737-89C7-4FEA51A8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http://www.indigenouspeople.net/images/mayanball.jpg">
            <a:hlinkClick r:id="rId5"/>
            <a:extLst>
              <a:ext uri="{FF2B5EF4-FFF2-40B4-BE49-F238E27FC236}">
                <a16:creationId xmlns:a16="http://schemas.microsoft.com/office/drawing/2014/main" id="{A0B14B3A-0E9A-45E1-AA20-1C114B861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51238"/>
            <a:ext cx="3333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NEZA\maiji.jpg">
            <a:extLst>
              <a:ext uri="{FF2B5EF4-FFF2-40B4-BE49-F238E27FC236}">
                <a16:creationId xmlns:a16="http://schemas.microsoft.com/office/drawing/2014/main" id="{FA18EA51-FF11-46E4-9932-1D0FA3499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Naslov 1">
            <a:extLst>
              <a:ext uri="{FF2B5EF4-FFF2-40B4-BE49-F238E27FC236}">
                <a16:creationId xmlns:a16="http://schemas.microsoft.com/office/drawing/2014/main" id="{2F9B676E-AE81-4D5C-83E4-31464214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VIDEZ</a:t>
            </a:r>
          </a:p>
        </p:txBody>
      </p:sp>
      <p:sp>
        <p:nvSpPr>
          <p:cNvPr id="5124" name="Ograda vsebine 2">
            <a:extLst>
              <a:ext uri="{FF2B5EF4-FFF2-40B4-BE49-F238E27FC236}">
                <a16:creationId xmlns:a16="http://schemas.microsoft.com/office/drawing/2014/main" id="{D65D7FA4-8896-47EB-999B-13AEB8DD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Tršati,široki obrazi, štrleče ličnicami </a:t>
            </a:r>
          </a:p>
          <a:p>
            <a:r>
              <a:rPr lang="sl-SI" altLang="sl-SI" sz="2000"/>
              <a:t>Lepota- sploščena glava, škilaste oči</a:t>
            </a:r>
          </a:p>
          <a:p>
            <a:r>
              <a:rPr lang="sl-SI" altLang="sl-SI" sz="2000"/>
              <a:t>Možje - srajce iz platna in lesene sandale</a:t>
            </a:r>
          </a:p>
          <a:p>
            <a:r>
              <a:rPr lang="sl-SI" altLang="sl-SI" sz="2000"/>
              <a:t>Ženske - kratka krila/obleke iz bombaža</a:t>
            </a:r>
          </a:p>
          <a:p>
            <a:r>
              <a:rPr lang="sl-SI" altLang="sl-SI" sz="2000"/>
              <a:t>Duhovniki - ogrlice iz semen/krila žuželk</a:t>
            </a:r>
          </a:p>
          <a:p>
            <a:endParaRPr lang="sl-SI" altLang="sl-SI" sz="2000"/>
          </a:p>
        </p:txBody>
      </p:sp>
      <p:pic>
        <p:nvPicPr>
          <p:cNvPr id="5125" name="Picture 2" descr="http://www.jacksbromeliads.com/spiderwoman_phixr.jpg">
            <a:extLst>
              <a:ext uri="{FF2B5EF4-FFF2-40B4-BE49-F238E27FC236}">
                <a16:creationId xmlns:a16="http://schemas.microsoft.com/office/drawing/2014/main" id="{5B32381B-33F9-4F20-BF27-30C80E6B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8797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jacksbromeliads.com/man_phixr.jpg">
            <a:extLst>
              <a:ext uri="{FF2B5EF4-FFF2-40B4-BE49-F238E27FC236}">
                <a16:creationId xmlns:a16="http://schemas.microsoft.com/office/drawing/2014/main" id="{774A6872-FDD4-45D1-8201-F354C751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630613"/>
            <a:ext cx="38449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NEZA\maiji.jpg">
            <a:extLst>
              <a:ext uri="{FF2B5EF4-FFF2-40B4-BE49-F238E27FC236}">
                <a16:creationId xmlns:a16="http://schemas.microsoft.com/office/drawing/2014/main" id="{7A2F5603-9719-4047-801C-167336369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B21B3C52-FB51-4F60-B8F1-96721C86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ARTIHEKTURA MEST</a:t>
            </a:r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27E4316F-38D2-4868-8A68-F98D90AE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veličastna,velika središča</a:t>
            </a:r>
          </a:p>
          <a:p>
            <a:r>
              <a:rPr lang="sl-SI" altLang="sl-SI" sz="2000"/>
              <a:t>Orodje: sekire, kladiva, dleta</a:t>
            </a:r>
          </a:p>
          <a:p>
            <a:r>
              <a:rPr lang="sl-SI" altLang="sl-SI" sz="2000"/>
              <a:t>osrednji pas- svetišča,palače, stadioni, kopališča</a:t>
            </a:r>
          </a:p>
          <a:p>
            <a:r>
              <a:rPr lang="sl-SI" altLang="sl-SI" sz="2000"/>
              <a:t>Apnenčev kamen-cement</a:t>
            </a:r>
          </a:p>
        </p:txBody>
      </p:sp>
      <p:pic>
        <p:nvPicPr>
          <p:cNvPr id="6149" name="Picture 2" descr="http://www.mayas.net/wordpress/wp-content/uploads/2012/07/maya_civilisation.jpg">
            <a:hlinkClick r:id="rId3"/>
            <a:extLst>
              <a:ext uri="{FF2B5EF4-FFF2-40B4-BE49-F238E27FC236}">
                <a16:creationId xmlns:a16="http://schemas.microsoft.com/office/drawing/2014/main" id="{B2C3F48C-7EBF-4230-83FB-15F08298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84538"/>
            <a:ext cx="55260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NEZA\maiji.jpg">
            <a:extLst>
              <a:ext uri="{FF2B5EF4-FFF2-40B4-BE49-F238E27FC236}">
                <a16:creationId xmlns:a16="http://schemas.microsoft.com/office/drawing/2014/main" id="{EFDC77D6-4B9F-40F3-829F-2BC66EA95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7AF9C3A6-E456-4983-BE6E-189ED4CE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PREHRANA</a:t>
            </a:r>
          </a:p>
        </p:txBody>
      </p:sp>
      <p:sp>
        <p:nvSpPr>
          <p:cNvPr id="7172" name="Ograda vsebine 2">
            <a:extLst>
              <a:ext uri="{FF2B5EF4-FFF2-40B4-BE49-F238E27FC236}">
                <a16:creationId xmlns:a16="http://schemas.microsoft.com/office/drawing/2014/main" id="{8EF456B7-DCD6-4F43-B972-CD3C5AFF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sl-SI" altLang="sl-SI" sz="2800"/>
              <a:t>koruza,pšenica, sladki krompir, fižol, konoplja, …</a:t>
            </a:r>
          </a:p>
          <a:p>
            <a:r>
              <a:rPr lang="sl-SI" altLang="sl-SI" sz="2800"/>
              <a:t>drevo sapotilje - lepilo, žvečilni gumi</a:t>
            </a:r>
          </a:p>
          <a:p>
            <a:r>
              <a:rPr lang="sl-SI" altLang="sl-SI" sz="2800"/>
              <a:t>ribe, želve, zajci, fazane,…</a:t>
            </a:r>
            <a:endParaRPr lang="sl-SI" altLang="sl-SI"/>
          </a:p>
        </p:txBody>
      </p:sp>
      <p:pic>
        <p:nvPicPr>
          <p:cNvPr id="7173" name="Picture 2" descr="http://www.indigenouspeople.net/images/herotwins.jpg">
            <a:hlinkClick r:id="rId3"/>
            <a:extLst>
              <a:ext uri="{FF2B5EF4-FFF2-40B4-BE49-F238E27FC236}">
                <a16:creationId xmlns:a16="http://schemas.microsoft.com/office/drawing/2014/main" id="{B40C0D69-4046-43FD-91F4-5B35A0E6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67088"/>
            <a:ext cx="33337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lh4.ggpht.com/-O-137-0CKXk/TFcEuLUEFyI/AAAAAAAAINQ/R20O7NqgyOo/ben%25252520b%252525C3%252525A9%25252520en%25252520mildred%25252520thuis%25252520020.JPG">
            <a:hlinkClick r:id="rId5"/>
            <a:extLst>
              <a:ext uri="{FF2B5EF4-FFF2-40B4-BE49-F238E27FC236}">
                <a16:creationId xmlns:a16="http://schemas.microsoft.com/office/drawing/2014/main" id="{299E0B52-9326-467D-BECA-2C29348E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429000"/>
            <a:ext cx="47688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NEZA\maiji.jpg">
            <a:extLst>
              <a:ext uri="{FF2B5EF4-FFF2-40B4-BE49-F238E27FC236}">
                <a16:creationId xmlns:a16="http://schemas.microsoft.com/office/drawing/2014/main" id="{E1426B20-7F89-49BE-B234-DA0336F3D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BE1B046A-16F9-4CA5-AE76-6856B133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VERA</a:t>
            </a:r>
          </a:p>
        </p:txBody>
      </p:sp>
      <p:sp>
        <p:nvSpPr>
          <p:cNvPr id="8196" name="Ograda vsebine 2">
            <a:extLst>
              <a:ext uri="{FF2B5EF4-FFF2-40B4-BE49-F238E27FC236}">
                <a16:creationId xmlns:a16="http://schemas.microsoft.com/office/drawing/2014/main" id="{853F13D8-D141-478D-A4B6-CE5AA228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sl-SI" altLang="sl-SI" sz="2000"/>
              <a:t>Žrtvovanje-globoka brezna</a:t>
            </a:r>
          </a:p>
          <a:p>
            <a:r>
              <a:rPr lang="sl-SI" altLang="sl-SI" sz="2000"/>
              <a:t>Imeli veliko bogov in božanstva za delo</a:t>
            </a:r>
          </a:p>
          <a:p>
            <a:r>
              <a:rPr lang="sl-SI" altLang="sl-SI" sz="2000"/>
              <a:t>nadzorovali čas, dneve, mesece, leta, gibanje zvezd</a:t>
            </a:r>
          </a:p>
          <a:p>
            <a:r>
              <a:rPr lang="sl-SI" altLang="sl-SI" sz="2000"/>
              <a:t>bog koruze</a:t>
            </a:r>
          </a:p>
          <a:p>
            <a:r>
              <a:rPr lang="sl-SI" altLang="sl-SI" sz="2000"/>
              <a:t>obstaja svet pod nami, realen svet , svet v nebesih</a:t>
            </a:r>
          </a:p>
          <a:p>
            <a:endParaRPr lang="sl-SI" altLang="sl-SI"/>
          </a:p>
        </p:txBody>
      </p:sp>
      <p:pic>
        <p:nvPicPr>
          <p:cNvPr id="8197" name="Picture 2" descr="http://eden-saga.com/img/images/soleils-mayas-sacrifice-humain-codex-mendoza-200po.jpg">
            <a:hlinkClick r:id="rId3"/>
            <a:extLst>
              <a:ext uri="{FF2B5EF4-FFF2-40B4-BE49-F238E27FC236}">
                <a16:creationId xmlns:a16="http://schemas.microsoft.com/office/drawing/2014/main" id="{5027EBCF-0243-4EA8-8576-650D4526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22663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2.bp.blogspot.com/-ci8gCEsfyTY/TLzljTsaWcI/AAAAAAAADEU/1Ay0Wena5XU/s525/sacrificios%25252520humanos%25252520azteca.png">
            <a:hlinkClick r:id="rId5"/>
            <a:extLst>
              <a:ext uri="{FF2B5EF4-FFF2-40B4-BE49-F238E27FC236}">
                <a16:creationId xmlns:a16="http://schemas.microsoft.com/office/drawing/2014/main" id="{57D85886-7EAA-4B73-AD48-CC684F9C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8638"/>
            <a:ext cx="2374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NEZA\maiji.jpg">
            <a:extLst>
              <a:ext uri="{FF2B5EF4-FFF2-40B4-BE49-F238E27FC236}">
                <a16:creationId xmlns:a16="http://schemas.microsoft.com/office/drawing/2014/main" id="{FC328BEC-361F-4DC9-87F3-163579CC4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C21CEC47-321E-42C0-89AD-ED6FC109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VOJSKOVANJE</a:t>
            </a:r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F69F1122-B135-456E-80D1-761F8139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zagrizeni bojevniki</a:t>
            </a:r>
          </a:p>
          <a:p>
            <a:r>
              <a:rPr lang="sl-SI" altLang="sl-SI" sz="2400"/>
              <a:t>borili za ozemlje in bogastvo</a:t>
            </a:r>
          </a:p>
          <a:p>
            <a:r>
              <a:rPr lang="sl-SI" altLang="sl-SI" sz="2400"/>
              <a:t>Cilj boja-onesposobiti, ponižati, zajeti</a:t>
            </a:r>
          </a:p>
          <a:p>
            <a:r>
              <a:rPr lang="sl-SI" altLang="sl-SI" sz="2400"/>
              <a:t>orožje: loki, puščice, frače, kopja, …</a:t>
            </a:r>
          </a:p>
          <a:p>
            <a:r>
              <a:rPr lang="sl-SI" altLang="sl-SI" sz="2400"/>
              <a:t>naglavno okrasje,maske,pleteni ščiti, bombažni telovniki</a:t>
            </a:r>
          </a:p>
        </p:txBody>
      </p:sp>
      <p:pic>
        <p:nvPicPr>
          <p:cNvPr id="9221" name="Picture 2" descr="http://www.jacksbromeliads.com/home_Topright_phixr.jpg">
            <a:hlinkClick r:id="rId3"/>
            <a:extLst>
              <a:ext uri="{FF2B5EF4-FFF2-40B4-BE49-F238E27FC236}">
                <a16:creationId xmlns:a16="http://schemas.microsoft.com/office/drawing/2014/main" id="{58047221-5152-402A-9313-1EFC4E0C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530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NEZA\maiji.jpg">
            <a:extLst>
              <a:ext uri="{FF2B5EF4-FFF2-40B4-BE49-F238E27FC236}">
                <a16:creationId xmlns:a16="http://schemas.microsoft.com/office/drawing/2014/main" id="{A3591E4B-FABA-48B6-9305-6101218B6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4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BC70290A-0D2F-45AF-8EE7-58C53128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PISAVA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85B729B-63A4-4B73-851B-B6BFC60DA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zapleteni hieroglifi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znaki predstavljajo posamezne besede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posamezne zloge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0245" name="Picture 2" descr="http://mexico.cnn.com/media/2012/12/18/numeros-mayas-cero-zero-cinco-veinte-matematicas-findelmundo-1.jpg">
            <a:hlinkClick r:id="rId3"/>
            <a:extLst>
              <a:ext uri="{FF2B5EF4-FFF2-40B4-BE49-F238E27FC236}">
                <a16:creationId xmlns:a16="http://schemas.microsoft.com/office/drawing/2014/main" id="{9FF23B80-53A0-4905-967B-E4DF59EB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5943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Officeova tema</vt:lpstr>
      <vt:lpstr>MAJI</vt:lpstr>
      <vt:lpstr>MAJI</vt:lpstr>
      <vt:lpstr>OTROŠTVO</vt:lpstr>
      <vt:lpstr>VIDEZ</vt:lpstr>
      <vt:lpstr>ARTIHEKTURA MEST</vt:lpstr>
      <vt:lpstr>PREHRANA</vt:lpstr>
      <vt:lpstr>VERA</vt:lpstr>
      <vt:lpstr>VOJSKOVANJE</vt:lpstr>
      <vt:lpstr>PISAVA</vt:lpstr>
      <vt:lpstr>DOSEŽKI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2019-06-03T09:15:42Z</dcterms:created>
  <dcterms:modified xsi:type="dcterms:W3CDTF">2019-06-03T09:15:42Z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