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6" r:id="rId8"/>
    <p:sldId id="263" r:id="rId9"/>
    <p:sldId id="260" r:id="rId10"/>
    <p:sldId id="261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71FC54FC-2C08-48C7-AA63-3275EDB935E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5C96F345-768C-43BC-9298-254997CCA8B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97D822C2-8FD7-4306-BDE4-327CADFDC2E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9A7CDE46-D18B-4C92-8978-0DD87A8944C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61B2EBAA-AF63-476E-8FB7-C615A89F9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F0216B42-779E-47BE-B976-05B586345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6C5E3529-A21E-4AED-90DB-ACAF1D8AF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CE5BCEA9-C324-418D-80D3-770B2255A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C5E58BB8-568A-4FB2-B5A4-CC868D034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78AB7383-9AB2-47FF-B24D-EF33F9E3E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73338D6E-F346-49AE-B8CC-7BA6DF056C1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C88B98CC-57F5-452D-9019-122C8A0551A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DC56CDE1-E2A7-46E8-8A2C-4CC410C83689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3A9529AA-2605-48E3-9B92-07D565E9AC5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8742D4CC-C9AE-430E-8DCE-2C0FDA2BEE47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58612637-405C-41A1-8BBA-557012E3B004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83895B6B-57AC-4008-B8F1-67F58D69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D84E-4074-49AF-A2A2-05AD358CB6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F942A212-9350-4735-B230-F509C728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926234A0-1C82-4988-8538-7D7C9EA4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6F1CF3A-ED2F-4B67-A805-BEC2100605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894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D6346A5-B8F3-4E7B-947C-78D7FF50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3CFD-CC23-4E52-BBFA-ABFD7A1578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199408C-5390-4BE2-A0D7-8BA0C2B4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712E99C-C178-4950-9F65-31343253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1043-8512-41E9-94C0-B435B9052A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488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F26F981-822C-4B0D-A5E3-00A73A7B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F60E-A37E-4BE3-BF73-C6190EC2FA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7408DAE-5D42-47E6-9D7D-34CFC795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2E6A120-6E26-41ED-A7A6-9925B12E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A2C2-2E0F-4398-ADE8-654EE025E4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370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3B6A0FA4-7506-4B1F-BA30-42AADD74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8DEA14-F20C-4985-B5F3-05A584B069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42DF619F-7A46-44FF-8E14-EAE26CB1A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C00BFE-F2A1-471E-9435-A344719C98C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C7E551FC-C1DC-4530-A406-9146FD43E1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05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C2ED0F6A-0B3C-43B7-BDB8-84AE7A3A8D0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88432BE2-D0D4-47DF-805C-B4287B6589C1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0EA1150D-F3D9-482E-A746-FCB30A645032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B23B31BF-B9FF-482E-BEF5-A5E1004CFCD9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9D288677-E849-4D43-B695-0C8C874BF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0EC59886-C114-4CE1-951E-FABD7D1AE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16260EEC-D004-408B-AD18-6BCFA55C7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9615E165-06CD-42E2-9593-FC03144ED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DDFA7F70-5183-4D44-BC34-77BF1DE24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808C7B9D-EB0F-439F-AC38-853225E7027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210A2F4C-B50F-490C-9F43-7D3521E347B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B65554F4-B63C-432D-AF2F-69F58B3EA397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18CB292C-C8F0-4F7D-8FA9-6DCA53BDA29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2E9FDE56-1EA5-467F-A35C-7368E6CB7D5B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78BAFA63-39C6-45D2-8B15-4419AF4B3829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5B26BF8E-8734-450D-B22B-91DDC17A1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C577DA30-B9E0-490C-B0AB-2F5FED3B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9C5C-08E5-4743-AE1B-3E4F95BF8F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779A92BC-B8D1-4047-A31D-AA1FF887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2FB377EC-9A4B-4E62-9961-6B0B7817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8FC7D44-B68A-44E7-B38C-5172A6F769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390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A6A2E134-98B6-4ED0-AA3F-9B0D2CB8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AEFF-DB61-4B31-99B3-D77A8FA9A6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289EB898-3011-432C-B64D-36160A68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0C9FD7B-9CAA-4847-8E8E-AC55324C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6B4F3-7329-490F-AB8A-21DF348584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33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9CD11F6D-1462-4CEE-9BEC-8FD69CBF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FC08-B57A-4774-A7A8-1FDF43E677F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B0AEE914-CF07-4BCF-BCA6-47F447DA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B19005D9-FF2F-4EA4-9C04-80BE9033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FFB27-3D6F-4F2C-A90B-8411A6A1DA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024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C33CF60B-9234-4810-9D50-18595A75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351F0A-1CE9-4B42-A78B-F28D7DA272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11630C7E-1C50-4BBF-ABD5-7038AA611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7DAE8-8A74-4855-9399-B7999C8D3CF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441F8067-BD13-419B-AC41-4BE7A41E73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9A9F4998-B07E-4700-8E6D-87D4DE8C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7857-6FC3-4965-B6AB-2B109CC4E1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120876BA-F9AA-4273-A52A-3E1F1661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BF521AC6-EBDC-4AF2-84F5-440B9ABD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FA46-F73B-42C4-A666-F2709185D8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444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C5425D26-225C-40B0-BD1C-1AA22CEAB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A749488D-2A71-474C-A08B-057218929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22E9A761-FE80-4429-B6FF-96307D761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04098769-6D8B-4089-8BD8-CE200E213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82A392DB-E1FF-4730-B3B9-6F0875B467B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7F2281D5-4CC6-4AF6-946E-6040C97EC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F5B661BE-326B-4122-ABA7-3A0F6533A9B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F985ABE6-2047-404E-BFA1-A3ADBC7D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E93080-2809-409C-B20F-04316C8CE08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584E099E-7994-4C89-AAC7-04109A604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2BB2F-09D2-4F96-BA17-78B52F11377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3B55786C-F2D6-412B-B0EA-FE1B98A94C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2197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B25ED92A-C5A1-4397-ACC5-C212137DE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C34F9E45-4AF3-463F-AD0F-73FBB1A71DB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1A7ADDB1-BDC7-4CE6-9526-92F7E785E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0384833C-8928-472B-B24B-78F8E147C111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10ED0CDC-A360-41F6-A917-6101CE91B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3D563531-9EEE-44B6-8756-BEF44BCC6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2B6C27F2-A8F9-40B5-879C-E6D99058B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F983C4F9-90DA-42A5-A131-979B1E92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F11F77-8590-40F7-A39A-CE4960AB72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7D37B0EA-12E9-4FF7-ACB6-B17CD0233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FB870-0496-48C2-BF86-930ECCC7F08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341B3E2A-AEAA-4A05-B325-1C74E1472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2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86EE2185-DD17-4499-9C4C-778D80E75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88D3C34E-408F-488D-AE06-B5A6653F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AF099400-6515-4E78-878F-B2C5B41DE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7503F223-CAE3-4F25-8613-3FCECD628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13F1E-E4F0-4D22-B7B6-038921D904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6B0D019-5F13-421A-8E37-45BAD4114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BDB7FBEA-DCB0-4978-B6D9-8876B3AC5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37DF703E-D015-4412-BAF3-8C3276FED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A92D6D6B-5802-4B38-B6A4-460E24F3FE5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F8E5CE85-98C1-4CF9-B726-F196DFF4F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6EE2F044-2437-428D-A30B-13888AE131A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D2C2918C-D4CE-4F23-8736-C82946C6E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90423E0-26F9-461B-80EE-DB16068C9E5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4" r:id="rId4"/>
    <p:sldLayoutId id="2147483715" r:id="rId5"/>
    <p:sldLayoutId id="2147483722" r:id="rId6"/>
    <p:sldLayoutId id="2147483716" r:id="rId7"/>
    <p:sldLayoutId id="2147483723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qEn3ngvXZh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Samostan" TargetMode="External"/><Relationship Id="rId2" Type="http://schemas.openxmlformats.org/officeDocument/2006/relationships/hyperlink" Target="http://sl.wikipedia.org/wiki/Seznam_rimskokatoli%C5%A1kih_samostanov_v_Slovenij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Menih" TargetMode="External"/><Relationship Id="rId4" Type="http://schemas.openxmlformats.org/officeDocument/2006/relationships/hyperlink" Target="http://www.hervardi.com/samostani_na_slovenskem.ph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3" descr="pleterje 1.jpg">
            <a:extLst>
              <a:ext uri="{FF2B5EF4-FFF2-40B4-BE49-F238E27FC236}">
                <a16:creationId xmlns:a16="http://schemas.microsoft.com/office/drawing/2014/main" id="{362FA2C5-DA2E-4821-9166-4198DCC54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170">
            <a:off x="1117600" y="1060450"/>
            <a:ext cx="73215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F0AB822-3EFD-40D7-935F-848E952D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477536">
            <a:off x="2857500" y="533400"/>
            <a:ext cx="5857875" cy="2868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Moč cerkve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VLOGA SAMOSTANOV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0086F9-2DE6-46FD-9F5C-9670D2D20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406989">
            <a:off x="3286125" y="4143375"/>
            <a:ext cx="51149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94E505-2444-4D20-96F3-74AA8E0E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353425" cy="1354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Najpomembnejši samostani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60656E86-31DF-4A85-8E99-0A9C5851BD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BENEDIKTINSKI: Osoje, Krka, Šempeter, Gornji grad</a:t>
            </a:r>
          </a:p>
          <a:p>
            <a:r>
              <a:rPr lang="sl-SI" altLang="sl-SI"/>
              <a:t>Monte cassino= 6.st, Italija</a:t>
            </a:r>
          </a:p>
          <a:p>
            <a:r>
              <a:rPr lang="sl-SI" altLang="sl-SI"/>
              <a:t>CISTERCIJANSKI: napredno kmetovanje, Stična, Vetrinj, Kostanjevica</a:t>
            </a:r>
          </a:p>
          <a:p>
            <a:r>
              <a:rPr lang="sl-SI" altLang="sl-SI"/>
              <a:t>KARTUZIJANSKI: Žiče, Jurklošter, Bistra, Pleterje</a:t>
            </a:r>
          </a:p>
          <a:p>
            <a:r>
              <a:rPr lang="sl-SI" altLang="sl-SI"/>
              <a:t>DRUGI: Dominikanski, minoritski, frančiškani, ženski samostani</a:t>
            </a:r>
          </a:p>
          <a:p>
            <a:endParaRPr lang="sl-SI" altLang="sl-SI"/>
          </a:p>
        </p:txBody>
      </p:sp>
      <p:pic>
        <p:nvPicPr>
          <p:cNvPr id="17412" name="Slika 3" descr="pleterje 1.jpg">
            <a:extLst>
              <a:ext uri="{FF2B5EF4-FFF2-40B4-BE49-F238E27FC236}">
                <a16:creationId xmlns:a16="http://schemas.microsoft.com/office/drawing/2014/main" id="{B1DD16F6-6B29-474E-82D8-D0C4524D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98988"/>
            <a:ext cx="33718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ična.jpg">
            <a:extLst>
              <a:ext uri="{FF2B5EF4-FFF2-40B4-BE49-F238E27FC236}">
                <a16:creationId xmlns:a16="http://schemas.microsoft.com/office/drawing/2014/main" id="{1AB6253F-3EA5-49D4-8700-134A69D08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2742">
            <a:off x="3502811" y="2741195"/>
            <a:ext cx="5661414" cy="1901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32FA1D-B1D3-4DEA-B9BA-2F149DD1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stična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148289-6702-4E2A-82B8-145689840D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Oglejski patriarh </a:t>
            </a:r>
            <a:r>
              <a:rPr lang="sl-SI" dirty="0" err="1"/>
              <a:t>Peregrin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SLO rokopisi (že v 12. st)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1. glasbena šola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Huda notranja kriza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1874 Jožef II. razpustil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Verski sklad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1903 samostan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1945 OŠ in gimnazije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1981 </a:t>
            </a:r>
            <a:r>
              <a:rPr lang="sl-SI" u="heavy" strike="dblStrike" dirty="0"/>
              <a:t>šola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Verski muzej in dom duhovnih vaj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Zelo obiskan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trike="dblStrike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6DE63-6DB5-4AD9-A38A-D10AB891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ZANIMIVOSTI</a:t>
            </a:r>
          </a:p>
        </p:txBody>
      </p:sp>
      <p:sp>
        <p:nvSpPr>
          <p:cNvPr id="19459" name="Ograda vsebine 5">
            <a:extLst>
              <a:ext uri="{FF2B5EF4-FFF2-40B4-BE49-F238E27FC236}">
                <a16:creationId xmlns:a16="http://schemas.microsoft.com/office/drawing/2014/main" id="{82D62850-3777-4E11-BEC0-231371C9FE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Stična- festival stična (10 000 obiskovalcev)</a:t>
            </a:r>
          </a:p>
          <a:p>
            <a:r>
              <a:rPr lang="sl-SI" altLang="sl-SI"/>
              <a:t> </a:t>
            </a:r>
            <a:r>
              <a:rPr lang="sl-SI" altLang="sl-SI">
                <a:hlinkClick r:id="rId2"/>
              </a:rPr>
              <a:t>https://www.youtube.com/watch?v=qEn3ngvXZhg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9460" name="Slika 6" descr="scan0005.jpg">
            <a:extLst>
              <a:ext uri="{FF2B5EF4-FFF2-40B4-BE49-F238E27FC236}">
                <a16:creationId xmlns:a16="http://schemas.microsoft.com/office/drawing/2014/main" id="{412F8A18-BDA0-494F-B59F-26688CF1D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37449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295543-4108-4C53-802D-142F9353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VIRI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8CABFFEF-16D2-4289-9303-EE101D2B3D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sz="2000"/>
              <a:t>Jelka Razpotnik, Raziskujem preteklost 7, Rokus, Ljubljana, 2007, </a:t>
            </a:r>
            <a:r>
              <a:rPr lang="sl-SI" altLang="sl-SI" sz="1800"/>
              <a:t>str. 124,125,141</a:t>
            </a:r>
          </a:p>
          <a:p>
            <a:r>
              <a:rPr lang="sl-SI" altLang="sl-SI" sz="2000"/>
              <a:t>Alan Bullock, Zgodovina od začetka civilizacije do danes, Mladinska knjiga, Ljubljana, 1968, </a:t>
            </a:r>
            <a:r>
              <a:rPr lang="sl-SI" altLang="sl-SI" sz="1800"/>
              <a:t>str. 84, 85, 66</a:t>
            </a:r>
          </a:p>
          <a:p>
            <a:r>
              <a:rPr lang="sl-SI" altLang="sl-SI" sz="2000"/>
              <a:t>Breda Konte, Velika ilustrirana otroška enciklopedija za šolo in dom, Mladinska knjiga, Ljubljana, 1996, </a:t>
            </a:r>
            <a:r>
              <a:rPr lang="sl-SI" altLang="sl-SI" sz="1800"/>
              <a:t>str. 447, 68</a:t>
            </a:r>
          </a:p>
          <a:p>
            <a:r>
              <a:rPr lang="sl-SI" altLang="sl-SI" sz="1800">
                <a:hlinkClick r:id="rId2"/>
              </a:rPr>
              <a:t>http://sl.wikipedia.org/wiki/Seznam_rimskokatoli%C5%A1kih_samostanov_v_Sloveniji</a:t>
            </a:r>
            <a:endParaRPr lang="sl-SI" altLang="sl-SI" sz="1800"/>
          </a:p>
          <a:p>
            <a:r>
              <a:rPr lang="sl-SI" altLang="sl-SI" sz="1800">
                <a:hlinkClick r:id="rId3"/>
              </a:rPr>
              <a:t>http://hr.wikipedia.org/wiki/Samostan</a:t>
            </a:r>
            <a:endParaRPr lang="sl-SI" altLang="sl-SI" sz="1800"/>
          </a:p>
          <a:p>
            <a:r>
              <a:rPr lang="sl-SI" altLang="sl-SI" sz="1800">
                <a:hlinkClick r:id="rId4"/>
              </a:rPr>
              <a:t>http://www.hervardi.com/samostani_na_slovenskem.php</a:t>
            </a:r>
            <a:endParaRPr lang="sl-SI" altLang="sl-SI" sz="1800"/>
          </a:p>
          <a:p>
            <a:r>
              <a:rPr lang="sl-SI" altLang="sl-SI" sz="1800">
                <a:hlinkClick r:id="rId5"/>
              </a:rPr>
              <a:t>http://sl.wikipedia.org/wiki/Menih</a:t>
            </a:r>
            <a:endParaRPr lang="sl-SI" altLang="sl-SI" sz="1800"/>
          </a:p>
          <a:p>
            <a:endParaRPr lang="sl-SI" altLang="sl-SI" sz="180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D952532-B88D-4EDF-A372-637963EE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912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sz="115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l-SI" sz="115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l-SI" sz="1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1500" dirty="0">
                <a:solidFill>
                  <a:schemeClr val="accent1">
                    <a:lumMod val="75000"/>
                  </a:schemeClr>
                </a:solidFill>
              </a:rPr>
              <a:t>;)</a:t>
            </a:r>
            <a:br>
              <a:rPr lang="sl-SI" sz="1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1500" dirty="0">
                <a:solidFill>
                  <a:schemeClr val="accent1">
                    <a:lumMod val="75000"/>
                  </a:schemeClr>
                </a:solidFill>
              </a:rPr>
              <a:t>Hvala za posluh!!!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erkev Sv. Marka-1.jpg">
            <a:extLst>
              <a:ext uri="{FF2B5EF4-FFF2-40B4-BE49-F238E27FC236}">
                <a16:creationId xmlns:a16="http://schemas.microsoft.com/office/drawing/2014/main" id="{28E5B4F3-7A80-44F6-97B2-6BD25634E0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5997">
            <a:off x="3221899" y="2082051"/>
            <a:ext cx="5904629" cy="3865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9D00B76-13EB-48A7-90BE-2DE3F44D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</a:t>
            </a:r>
            <a:r>
              <a:rPr lang="sl-SI" sz="5400" b="1" i="1" dirty="0">
                <a:solidFill>
                  <a:schemeClr val="accent1">
                    <a:lumMod val="75000"/>
                  </a:schemeClr>
                </a:solidFill>
              </a:rPr>
              <a:t>moč cerkve</a:t>
            </a: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73E3265-2081-4C81-9757-5FF1B68CFA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CERKEV velika sila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Pomembna vloga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Obdobje vere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Okrepila moč papeža-poglavar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Spori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Podreditev papežu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Stabilnost in varnost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Družabna srečanja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Napake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1000 prenova cerkve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Odpravljanje napak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132C4-B425-4513-BB9C-5150A60F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Menihi in redovnice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FFC15867-B7FA-4E64-A3DC-8504C51CD6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Cilj: molitev in delo</a:t>
            </a:r>
          </a:p>
          <a:p>
            <a:r>
              <a:rPr lang="sl-SI" altLang="sl-SI"/>
              <a:t>Odpoved: družini, poroki, prijateljem, veseli družbi</a:t>
            </a:r>
          </a:p>
          <a:p>
            <a:r>
              <a:rPr lang="sl-SI" altLang="sl-SI"/>
              <a:t>Oznanjanje božje besede</a:t>
            </a:r>
          </a:p>
          <a:p>
            <a:r>
              <a:rPr lang="sl-SI" altLang="sl-SI"/>
              <a:t>UČILI:kmetijstvo, pismenost, branje, latinico, zvezdoznanstvo, zeliščarsvo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0244" name="Slika 5" descr="1348939971druzina.jpg">
            <a:extLst>
              <a:ext uri="{FF2B5EF4-FFF2-40B4-BE49-F238E27FC236}">
                <a16:creationId xmlns:a16="http://schemas.microsoft.com/office/drawing/2014/main" id="{D6733F48-5E10-4C6A-9E59-6C92F8004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3241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6" descr="zabava.jpg">
            <a:extLst>
              <a:ext uri="{FF2B5EF4-FFF2-40B4-BE49-F238E27FC236}">
                <a16:creationId xmlns:a16="http://schemas.microsoft.com/office/drawing/2014/main" id="{3204FFA0-511D-401C-BDDF-3EEA3876A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22542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7" descr="poroka-prstani.jpg">
            <a:extLst>
              <a:ext uri="{FF2B5EF4-FFF2-40B4-BE49-F238E27FC236}">
                <a16:creationId xmlns:a16="http://schemas.microsoft.com/office/drawing/2014/main" id="{5CD2BAD8-B4E6-439E-8B5E-304B15AC2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76700"/>
            <a:ext cx="3387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aven konektor 13">
            <a:extLst>
              <a:ext uri="{FF2B5EF4-FFF2-40B4-BE49-F238E27FC236}">
                <a16:creationId xmlns:a16="http://schemas.microsoft.com/office/drawing/2014/main" id="{96FBE520-B96D-4B93-A82E-CD914E8E13D5}"/>
              </a:ext>
            </a:extLst>
          </p:cNvPr>
          <p:cNvCxnSpPr>
            <a:stCxn id="10244" idx="1"/>
            <a:endCxn id="10244" idx="1"/>
          </p:cNvCxnSpPr>
          <p:nvPr/>
        </p:nvCxnSpPr>
        <p:spPr>
          <a:xfrm>
            <a:off x="250825" y="54641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>
            <a:extLst>
              <a:ext uri="{FF2B5EF4-FFF2-40B4-BE49-F238E27FC236}">
                <a16:creationId xmlns:a16="http://schemas.microsoft.com/office/drawing/2014/main" id="{D6140DAF-C1D2-4264-A2C2-CF6E401F595E}"/>
              </a:ext>
            </a:extLst>
          </p:cNvPr>
          <p:cNvCxnSpPr/>
          <p:nvPr/>
        </p:nvCxnSpPr>
        <p:spPr>
          <a:xfrm>
            <a:off x="0" y="4868863"/>
            <a:ext cx="8532813" cy="165576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>
            <a:extLst>
              <a:ext uri="{FF2B5EF4-FFF2-40B4-BE49-F238E27FC236}">
                <a16:creationId xmlns:a16="http://schemas.microsoft.com/office/drawing/2014/main" id="{62A978C6-4568-49D4-82F7-45EDF919AC27}"/>
              </a:ext>
            </a:extLst>
          </p:cNvPr>
          <p:cNvCxnSpPr/>
          <p:nvPr/>
        </p:nvCxnSpPr>
        <p:spPr>
          <a:xfrm flipV="1">
            <a:off x="323850" y="4076700"/>
            <a:ext cx="8208963" cy="2447925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6" descr="mmennihhi 3.jpg">
            <a:extLst>
              <a:ext uri="{FF2B5EF4-FFF2-40B4-BE49-F238E27FC236}">
                <a16:creationId xmlns:a16="http://schemas.microsoft.com/office/drawing/2014/main" id="{5A62EEB3-4C49-408A-A97F-B0CD9C14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813">
            <a:off x="5588000" y="325438"/>
            <a:ext cx="28511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CD25AEA-33D6-45D3-A61C-747812DA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         Menihi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B744520A-CCC6-4F0D-85FA-E39EA31481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Menihi=bratje</a:t>
            </a:r>
          </a:p>
          <a:p>
            <a:r>
              <a:rPr lang="sl-SI" altLang="sl-SI"/>
              <a:t>Strogo, preprosto in pobožno</a:t>
            </a:r>
          </a:p>
          <a:p>
            <a:r>
              <a:rPr lang="sl-SI" altLang="sl-SI"/>
              <a:t>Življenje: post, samota, delo, molitev, dobrodelnost, kmetovanje, šolanje, zdravljenje</a:t>
            </a:r>
          </a:p>
          <a:p>
            <a:r>
              <a:rPr lang="sl-SI" altLang="sl-SI"/>
              <a:t>Kuta(vrhnje oblačilo)</a:t>
            </a:r>
          </a:p>
          <a:p>
            <a:r>
              <a:rPr lang="sl-SI" altLang="sl-SI"/>
              <a:t>Sandali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9" name="Slika 3" descr="mennihhi 2.jpg">
            <a:extLst>
              <a:ext uri="{FF2B5EF4-FFF2-40B4-BE49-F238E27FC236}">
                <a16:creationId xmlns:a16="http://schemas.microsoft.com/office/drawing/2014/main" id="{E9EA95BD-EC28-4F37-8257-7DA25E2B6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13100"/>
            <a:ext cx="2219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Slika 7" descr="menihhi 1.jpg">
            <a:extLst>
              <a:ext uri="{FF2B5EF4-FFF2-40B4-BE49-F238E27FC236}">
                <a16:creationId xmlns:a16="http://schemas.microsoft.com/office/drawing/2014/main" id="{27B2E831-BB11-46DF-AB71-CF4A174EB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40306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4" descr="rredoovnice1.jpg">
            <a:extLst>
              <a:ext uri="{FF2B5EF4-FFF2-40B4-BE49-F238E27FC236}">
                <a16:creationId xmlns:a16="http://schemas.microsoft.com/office/drawing/2014/main" id="{B7ECBA35-D3F1-419B-9A61-F38595080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589">
            <a:off x="4513263" y="554038"/>
            <a:ext cx="404653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1FC6FF4-25FA-4EAA-953A-F4C2E0E2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</a:t>
            </a: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REDOVNICE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2" name="Ograda vsebine 2">
            <a:extLst>
              <a:ext uri="{FF2B5EF4-FFF2-40B4-BE49-F238E27FC236}">
                <a16:creationId xmlns:a16="http://schemas.microsoft.com/office/drawing/2014/main" id="{A19A7056-B1FD-430C-BAA3-9FB6EB660A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Redovnice=nune</a:t>
            </a:r>
          </a:p>
          <a:p>
            <a:r>
              <a:rPr lang="sl-SI" altLang="sl-SI"/>
              <a:t>Strogo, preprosti in pobožno</a:t>
            </a:r>
          </a:p>
          <a:p>
            <a:r>
              <a:rPr lang="sl-SI" altLang="sl-SI"/>
              <a:t>Skromna oblačila</a:t>
            </a:r>
          </a:p>
          <a:p>
            <a:r>
              <a:rPr lang="sl-SI" altLang="sl-SI"/>
              <a:t>Poučevanje otrok, molitev, vezenje, negovanje bolnikov in zdravljenje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" name="Slika 3" descr="molitev nun.jpg">
            <a:extLst>
              <a:ext uri="{FF2B5EF4-FFF2-40B4-BE49-F238E27FC236}">
                <a16:creationId xmlns:a16="http://schemas.microsoft.com/office/drawing/2014/main" id="{80653DA6-2F76-4C46-8383-2F1EEB6EB2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3371181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FB281-075F-4D9F-B156-D6DEEB3F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Redovi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96FFCB-A64C-49CC-BB3F-4E3AE36357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MOŠKI: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Benediktinci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Kartuzijani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Križniki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Frančiškani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Dominikanci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Pavlinci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Minoriti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Avguštinci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Kapucini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Jezuiti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6FD50D1C-4193-4801-A6DA-1AC65CF6F61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ŽENSKI: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Klarise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Uršulinke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/>
              <a:t>Avguštinke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Dominikanke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DE846-8660-4FBD-9F65-B31C3EC0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339" name="Ograda vsebine 3">
            <a:extLst>
              <a:ext uri="{FF2B5EF4-FFF2-40B4-BE49-F238E27FC236}">
                <a16:creationId xmlns:a16="http://schemas.microsoft.com/office/drawing/2014/main" id="{B83E6240-C0FD-42A6-AC37-A69061A543F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4340" name="il_fi">
            <a:extLst>
              <a:ext uri="{FF2B5EF4-FFF2-40B4-BE49-F238E27FC236}">
                <a16:creationId xmlns:a16="http://schemas.microsoft.com/office/drawing/2014/main" id="{31ECE3C1-5D2B-4431-BFE7-3DEDE4737A0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97913" cy="6453187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usnjarstvo.jpg">
            <a:extLst>
              <a:ext uri="{FF2B5EF4-FFF2-40B4-BE49-F238E27FC236}">
                <a16:creationId xmlns:a16="http://schemas.microsoft.com/office/drawing/2014/main" id="{D8B14D6F-06A5-44B1-A485-DBBE1F6518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3390">
            <a:off x="4427984" y="1268760"/>
            <a:ext cx="2656619" cy="1896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E8FC0F-C57B-4E26-889C-7936F850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Obrti v samostanih</a:t>
            </a: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061D7328-2690-40CD-BFD1-348D44F3E2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Gradbene</a:t>
            </a:r>
          </a:p>
          <a:p>
            <a:r>
              <a:rPr lang="sl-SI" altLang="sl-SI"/>
              <a:t>Lesene</a:t>
            </a:r>
          </a:p>
          <a:p>
            <a:r>
              <a:rPr lang="sl-SI" altLang="sl-SI"/>
              <a:t>Usnjarske</a:t>
            </a:r>
          </a:p>
          <a:p>
            <a:r>
              <a:rPr lang="sl-SI" altLang="sl-SI"/>
              <a:t>Prehrambene</a:t>
            </a:r>
          </a:p>
          <a:p>
            <a:r>
              <a:rPr lang="sl-SI" altLang="sl-SI"/>
              <a:t>Umetniške dejavnosti(prepisovanje in okraševanje knjig, slikarstvo…)</a:t>
            </a:r>
          </a:p>
        </p:txBody>
      </p:sp>
      <p:pic>
        <p:nvPicPr>
          <p:cNvPr id="5" name="Slika 4" descr="mizarstvo.jpg">
            <a:extLst>
              <a:ext uri="{FF2B5EF4-FFF2-40B4-BE49-F238E27FC236}">
                <a16:creationId xmlns:a16="http://schemas.microsoft.com/office/drawing/2014/main" id="{C3A91360-ADF0-422F-ADF9-13A82B05F2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3239328" cy="2313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5F3F3-F2BB-4408-81E5-90472EF9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</a:t>
            </a:r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SAMOSTANI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E8086F1A-1B97-4483-837A-6D9118D7B9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Oživitev od 11. st</a:t>
            </a:r>
          </a:p>
          <a:p>
            <a:r>
              <a:rPr lang="sl-SI" altLang="sl-SI"/>
              <a:t>Razširitev na SLO ozemlje</a:t>
            </a:r>
          </a:p>
          <a:p>
            <a:r>
              <a:rPr lang="sl-SI" altLang="sl-SI"/>
              <a:t>Vpliv na: šolstvo, gospodarstvo, promet, trgovino, umetnost in kulturo</a:t>
            </a:r>
          </a:p>
          <a:p>
            <a:r>
              <a:rPr lang="sl-SI" altLang="sl-SI"/>
              <a:t>Žarišče kulturnega življenja</a:t>
            </a:r>
          </a:p>
          <a:p>
            <a:r>
              <a:rPr lang="sl-SI" altLang="sl-SI"/>
              <a:t>Vodili opati in opatinje</a:t>
            </a:r>
          </a:p>
        </p:txBody>
      </p:sp>
      <p:pic>
        <p:nvPicPr>
          <p:cNvPr id="16388" name="Slika 3" descr="ssamosstan3.jpg">
            <a:extLst>
              <a:ext uri="{FF2B5EF4-FFF2-40B4-BE49-F238E27FC236}">
                <a16:creationId xmlns:a16="http://schemas.microsoft.com/office/drawing/2014/main" id="{81783D27-22E7-4FB3-93FC-89EDE9165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33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4" descr="samostannni 1.jpg">
            <a:extLst>
              <a:ext uri="{FF2B5EF4-FFF2-40B4-BE49-F238E27FC236}">
                <a16:creationId xmlns:a16="http://schemas.microsoft.com/office/drawing/2014/main" id="{8F8AB155-F506-4F32-A1B9-A6D05B3A7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573">
            <a:off x="576263" y="4802188"/>
            <a:ext cx="31829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ammoosstan2.jpg">
            <a:extLst>
              <a:ext uri="{FF2B5EF4-FFF2-40B4-BE49-F238E27FC236}">
                <a16:creationId xmlns:a16="http://schemas.microsoft.com/office/drawing/2014/main" id="{90693DD5-C1F0-4EB3-B632-FD42F771D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4168775"/>
            <a:ext cx="3832225" cy="25003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427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Altana</vt:lpstr>
      <vt:lpstr>Moč cerkve IN  VLOGA SAMOSTANOV</vt:lpstr>
      <vt:lpstr>                  moč cerkve</vt:lpstr>
      <vt:lpstr>Menihi in redovnice</vt:lpstr>
      <vt:lpstr>         Menihi</vt:lpstr>
      <vt:lpstr>                 REDOVNICE</vt:lpstr>
      <vt:lpstr>Redovi</vt:lpstr>
      <vt:lpstr>PowerPoint Presentation</vt:lpstr>
      <vt:lpstr>Obrti v samostanih</vt:lpstr>
      <vt:lpstr>          SAMOSTANI</vt:lpstr>
      <vt:lpstr>Najpomembnejši samostani</vt:lpstr>
      <vt:lpstr>stična</vt:lpstr>
      <vt:lpstr>ZANIMIVOSTI</vt:lpstr>
      <vt:lpstr>VIRI</vt:lpstr>
      <vt:lpstr>   ;) Hvala za posluh!!!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2019-06-03T09:15:44Z</dcterms:created>
  <dcterms:modified xsi:type="dcterms:W3CDTF">2019-06-03T09:15:44Z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