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68" r:id="rId1"/>
  </p:sldMasterIdLst>
  <p:notesMasterIdLst>
    <p:notesMasterId r:id="rId19"/>
  </p:notesMasterIdLst>
  <p:sldIdLst>
    <p:sldId id="256" r:id="rId2"/>
    <p:sldId id="257" r:id="rId3"/>
    <p:sldId id="258" r:id="rId4"/>
    <p:sldId id="281" r:id="rId5"/>
    <p:sldId id="282" r:id="rId6"/>
    <p:sldId id="271" r:id="rId7"/>
    <p:sldId id="260" r:id="rId8"/>
    <p:sldId id="266" r:id="rId9"/>
    <p:sldId id="272" r:id="rId10"/>
    <p:sldId id="285" r:id="rId11"/>
    <p:sldId id="273" r:id="rId12"/>
    <p:sldId id="274" r:id="rId13"/>
    <p:sldId id="287" r:id="rId14"/>
    <p:sldId id="286" r:id="rId15"/>
    <p:sldId id="283" r:id="rId16"/>
    <p:sldId id="279" r:id="rId17"/>
    <p:sldId id="288" r:id="rId18"/>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56" autoAdjust="0"/>
  </p:normalViewPr>
  <p:slideViewPr>
    <p:cSldViewPr>
      <p:cViewPr varScale="1">
        <p:scale>
          <a:sx n="71" d="100"/>
          <a:sy n="71" d="100"/>
        </p:scale>
        <p:origin x="-13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F21CFEC6-1200-416C-9261-1286FD6D20B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52BBD591-E616-4F76-A8A0-6DC874568FF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D59BB26-C96F-49F7-AD42-64E62AB8C11B}" type="datetimeFigureOut">
              <a:rPr lang="sl-SI"/>
              <a:pPr>
                <a:defRPr/>
              </a:pPr>
              <a:t>3. 06. 2019</a:t>
            </a:fld>
            <a:endParaRPr lang="sl-SI"/>
          </a:p>
        </p:txBody>
      </p:sp>
      <p:sp>
        <p:nvSpPr>
          <p:cNvPr id="4" name="Ograda stranske slike 3">
            <a:extLst>
              <a:ext uri="{FF2B5EF4-FFF2-40B4-BE49-F238E27FC236}">
                <a16:creationId xmlns:a16="http://schemas.microsoft.com/office/drawing/2014/main" id="{7DED6CBF-6608-44A0-8B82-74A49C66A5B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0C2A6674-C0E8-4E05-8DD5-2DA87A26D38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D98E926E-E679-4518-A31B-81F76FC0E37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4968937C-4CDE-4A12-BE30-C273D62ED2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C1F244C-BBBB-4968-B1C8-7E8FD1175D43}"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a:extLst>
              <a:ext uri="{FF2B5EF4-FFF2-40B4-BE49-F238E27FC236}">
                <a16:creationId xmlns:a16="http://schemas.microsoft.com/office/drawing/2014/main" id="{6049A4E1-11C5-41B8-9BBC-F96F96ACC5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Ograda opomb 2">
            <a:extLst>
              <a:ext uri="{FF2B5EF4-FFF2-40B4-BE49-F238E27FC236}">
                <a16:creationId xmlns:a16="http://schemas.microsoft.com/office/drawing/2014/main" id="{CBE60724-2DE0-4133-9027-B3766DAEB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3556" name="Ograda številke diapozitiva 3">
            <a:extLst>
              <a:ext uri="{FF2B5EF4-FFF2-40B4-BE49-F238E27FC236}">
                <a16:creationId xmlns:a16="http://schemas.microsoft.com/office/drawing/2014/main" id="{55644C95-A4F6-402E-9048-CD2431F029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810E2E4D-4868-40B6-8054-C64B7E3411E5}" type="slidenum">
              <a:rPr lang="sl-SI" altLang="sl-SI">
                <a:latin typeface="Calibri" panose="020F0502020204030204" pitchFamily="34" charset="0"/>
              </a:rPr>
              <a:pPr/>
              <a:t>1</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Uredite slog naslova matrice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Uredite slog podnaslova matrice</a:t>
            </a:r>
            <a:endParaRPr lang="en-US"/>
          </a:p>
        </p:txBody>
      </p:sp>
      <p:sp>
        <p:nvSpPr>
          <p:cNvPr id="4" name="Date Placeholder 29">
            <a:extLst>
              <a:ext uri="{FF2B5EF4-FFF2-40B4-BE49-F238E27FC236}">
                <a16:creationId xmlns:a16="http://schemas.microsoft.com/office/drawing/2014/main" id="{E6288C64-6CCD-43E4-AF78-68CFFC62D919}"/>
              </a:ext>
            </a:extLst>
          </p:cNvPr>
          <p:cNvSpPr>
            <a:spLocks noGrp="1"/>
          </p:cNvSpPr>
          <p:nvPr>
            <p:ph type="dt" sz="half" idx="10"/>
          </p:nvPr>
        </p:nvSpPr>
        <p:spPr/>
        <p:txBody>
          <a:bodyPr/>
          <a:lstStyle>
            <a:lvl1pPr>
              <a:defRPr/>
            </a:lvl1pPr>
          </a:lstStyle>
          <a:p>
            <a:pPr>
              <a:defRPr/>
            </a:pPr>
            <a:fld id="{81337CF0-F87F-41B7-B685-B2D168BD94C3}" type="datetimeFigureOut">
              <a:rPr lang="sl-SI"/>
              <a:pPr>
                <a:defRPr/>
              </a:pPr>
              <a:t>3. 06. 2019</a:t>
            </a:fld>
            <a:endParaRPr lang="sl-SI"/>
          </a:p>
        </p:txBody>
      </p:sp>
      <p:sp>
        <p:nvSpPr>
          <p:cNvPr id="5" name="Footer Placeholder 18">
            <a:extLst>
              <a:ext uri="{FF2B5EF4-FFF2-40B4-BE49-F238E27FC236}">
                <a16:creationId xmlns:a16="http://schemas.microsoft.com/office/drawing/2014/main" id="{741FF3F4-D56C-44A7-AD81-B6B7ED02ECA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6">
            <a:extLst>
              <a:ext uri="{FF2B5EF4-FFF2-40B4-BE49-F238E27FC236}">
                <a16:creationId xmlns:a16="http://schemas.microsoft.com/office/drawing/2014/main" id="{3F9D26F5-5EF2-4A5C-8B3F-1E3A34F09A8B}"/>
              </a:ext>
            </a:extLst>
          </p:cNvPr>
          <p:cNvSpPr>
            <a:spLocks noGrp="1"/>
          </p:cNvSpPr>
          <p:nvPr>
            <p:ph type="sldNum" sz="quarter" idx="12"/>
          </p:nvPr>
        </p:nvSpPr>
        <p:spPr/>
        <p:txBody>
          <a:bodyPr/>
          <a:lstStyle>
            <a:lvl1pPr>
              <a:defRPr>
                <a:solidFill>
                  <a:srgbClr val="703012"/>
                </a:solidFill>
              </a:defRPr>
            </a:lvl1pPr>
          </a:lstStyle>
          <a:p>
            <a:fld id="{86461DD2-8AA0-4A00-B557-483DE6B3D804}" type="slidenum">
              <a:rPr lang="sl-SI" altLang="sl-SI"/>
              <a:pPr/>
              <a:t>‹#›</a:t>
            </a:fld>
            <a:endParaRPr lang="sl-SI" altLang="sl-SI"/>
          </a:p>
        </p:txBody>
      </p:sp>
    </p:spTree>
    <p:extLst>
      <p:ext uri="{BB962C8B-B14F-4D97-AF65-F5344CB8AC3E}">
        <p14:creationId xmlns:p14="http://schemas.microsoft.com/office/powerpoint/2010/main" val="31867907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73AB3467-95A6-4D5F-AAAC-752F9241484E}"/>
              </a:ext>
            </a:extLst>
          </p:cNvPr>
          <p:cNvSpPr>
            <a:spLocks noGrp="1"/>
          </p:cNvSpPr>
          <p:nvPr>
            <p:ph type="dt" sz="half" idx="10"/>
          </p:nvPr>
        </p:nvSpPr>
        <p:spPr/>
        <p:txBody>
          <a:bodyPr/>
          <a:lstStyle>
            <a:lvl1pPr>
              <a:defRPr/>
            </a:lvl1pPr>
          </a:lstStyle>
          <a:p>
            <a:pPr>
              <a:defRPr/>
            </a:pPr>
            <a:fld id="{FBFAC847-BBD8-4992-8EA6-E04B0579DDC7}" type="datetimeFigureOut">
              <a:rPr lang="sl-SI"/>
              <a:pPr>
                <a:defRPr/>
              </a:pPr>
              <a:t>3. 06. 2019</a:t>
            </a:fld>
            <a:endParaRPr lang="sl-SI"/>
          </a:p>
        </p:txBody>
      </p:sp>
      <p:sp>
        <p:nvSpPr>
          <p:cNvPr id="5" name="Footer Placeholder 21">
            <a:extLst>
              <a:ext uri="{FF2B5EF4-FFF2-40B4-BE49-F238E27FC236}">
                <a16:creationId xmlns:a16="http://schemas.microsoft.com/office/drawing/2014/main" id="{79B677A4-81F2-49B9-869E-15AE1C08790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7DFCC3F2-AF16-4CD9-8920-C283C8F3B5DC}"/>
              </a:ext>
            </a:extLst>
          </p:cNvPr>
          <p:cNvSpPr>
            <a:spLocks noGrp="1"/>
          </p:cNvSpPr>
          <p:nvPr>
            <p:ph type="sldNum" sz="quarter" idx="12"/>
          </p:nvPr>
        </p:nvSpPr>
        <p:spPr/>
        <p:txBody>
          <a:bodyPr/>
          <a:lstStyle>
            <a:lvl1pPr>
              <a:defRPr/>
            </a:lvl1pPr>
          </a:lstStyle>
          <a:p>
            <a:fld id="{B45B7A08-0FED-49F9-8E1E-5A77B5CA2B2B}" type="slidenum">
              <a:rPr lang="sl-SI" altLang="sl-SI"/>
              <a:pPr/>
              <a:t>‹#›</a:t>
            </a:fld>
            <a:endParaRPr lang="sl-SI" altLang="sl-SI"/>
          </a:p>
        </p:txBody>
      </p:sp>
    </p:spTree>
    <p:extLst>
      <p:ext uri="{BB962C8B-B14F-4D97-AF65-F5344CB8AC3E}">
        <p14:creationId xmlns:p14="http://schemas.microsoft.com/office/powerpoint/2010/main" val="192457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sl-SI"/>
              <a:t>Uredite slog naslova matrice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A70E634E-5961-4797-8A6B-4AF57D2C681C}"/>
              </a:ext>
            </a:extLst>
          </p:cNvPr>
          <p:cNvSpPr>
            <a:spLocks noGrp="1"/>
          </p:cNvSpPr>
          <p:nvPr>
            <p:ph type="dt" sz="half" idx="10"/>
          </p:nvPr>
        </p:nvSpPr>
        <p:spPr/>
        <p:txBody>
          <a:bodyPr/>
          <a:lstStyle>
            <a:lvl1pPr>
              <a:defRPr/>
            </a:lvl1pPr>
          </a:lstStyle>
          <a:p>
            <a:pPr>
              <a:defRPr/>
            </a:pPr>
            <a:fld id="{4A079707-292B-41AF-BE02-E567E45A7CAC}" type="datetimeFigureOut">
              <a:rPr lang="sl-SI"/>
              <a:pPr>
                <a:defRPr/>
              </a:pPr>
              <a:t>3. 06. 2019</a:t>
            </a:fld>
            <a:endParaRPr lang="sl-SI"/>
          </a:p>
        </p:txBody>
      </p:sp>
      <p:sp>
        <p:nvSpPr>
          <p:cNvPr id="5" name="Footer Placeholder 21">
            <a:extLst>
              <a:ext uri="{FF2B5EF4-FFF2-40B4-BE49-F238E27FC236}">
                <a16:creationId xmlns:a16="http://schemas.microsoft.com/office/drawing/2014/main" id="{675F1DD0-EE32-4EA3-97C4-E3DAF0C35F51}"/>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BB3386CC-6B49-4FFB-ABDB-12497CF7C50E}"/>
              </a:ext>
            </a:extLst>
          </p:cNvPr>
          <p:cNvSpPr>
            <a:spLocks noGrp="1"/>
          </p:cNvSpPr>
          <p:nvPr>
            <p:ph type="sldNum" sz="quarter" idx="12"/>
          </p:nvPr>
        </p:nvSpPr>
        <p:spPr/>
        <p:txBody>
          <a:bodyPr/>
          <a:lstStyle>
            <a:lvl1pPr>
              <a:defRPr/>
            </a:lvl1pPr>
          </a:lstStyle>
          <a:p>
            <a:fld id="{6BD5AC7C-4335-45C5-B781-E5181D611B27}" type="slidenum">
              <a:rPr lang="sl-SI" altLang="sl-SI"/>
              <a:pPr/>
              <a:t>‹#›</a:t>
            </a:fld>
            <a:endParaRPr lang="sl-SI" altLang="sl-SI"/>
          </a:p>
        </p:txBody>
      </p:sp>
    </p:spTree>
    <p:extLst>
      <p:ext uri="{BB962C8B-B14F-4D97-AF65-F5344CB8AC3E}">
        <p14:creationId xmlns:p14="http://schemas.microsoft.com/office/powerpoint/2010/main" val="400898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942E0B04-D066-4604-ACAB-594EFBB55D65}"/>
              </a:ext>
            </a:extLst>
          </p:cNvPr>
          <p:cNvSpPr>
            <a:spLocks noGrp="1"/>
          </p:cNvSpPr>
          <p:nvPr>
            <p:ph type="dt" sz="half" idx="10"/>
          </p:nvPr>
        </p:nvSpPr>
        <p:spPr/>
        <p:txBody>
          <a:bodyPr/>
          <a:lstStyle>
            <a:lvl1pPr>
              <a:defRPr/>
            </a:lvl1pPr>
          </a:lstStyle>
          <a:p>
            <a:pPr>
              <a:defRPr/>
            </a:pPr>
            <a:fld id="{103BAA02-FF23-4A07-A7D7-9C8C234C6F5E}" type="datetimeFigureOut">
              <a:rPr lang="sl-SI"/>
              <a:pPr>
                <a:defRPr/>
              </a:pPr>
              <a:t>3. 06. 2019</a:t>
            </a:fld>
            <a:endParaRPr lang="sl-SI"/>
          </a:p>
        </p:txBody>
      </p:sp>
      <p:sp>
        <p:nvSpPr>
          <p:cNvPr id="5" name="Footer Placeholder 21">
            <a:extLst>
              <a:ext uri="{FF2B5EF4-FFF2-40B4-BE49-F238E27FC236}">
                <a16:creationId xmlns:a16="http://schemas.microsoft.com/office/drawing/2014/main" id="{9D76554F-2E58-4B49-8A91-AAB839A8412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17">
            <a:extLst>
              <a:ext uri="{FF2B5EF4-FFF2-40B4-BE49-F238E27FC236}">
                <a16:creationId xmlns:a16="http://schemas.microsoft.com/office/drawing/2014/main" id="{D5A4509C-0373-41B9-8096-26BD7E48977C}"/>
              </a:ext>
            </a:extLst>
          </p:cNvPr>
          <p:cNvSpPr>
            <a:spLocks noGrp="1"/>
          </p:cNvSpPr>
          <p:nvPr>
            <p:ph type="sldNum" sz="quarter" idx="12"/>
          </p:nvPr>
        </p:nvSpPr>
        <p:spPr/>
        <p:txBody>
          <a:bodyPr/>
          <a:lstStyle>
            <a:lvl1pPr>
              <a:defRPr/>
            </a:lvl1pPr>
          </a:lstStyle>
          <a:p>
            <a:fld id="{3AED3156-F929-4081-A96B-0B0CBF6CB2E0}" type="slidenum">
              <a:rPr lang="sl-SI" altLang="sl-SI"/>
              <a:pPr/>
              <a:t>‹#›</a:t>
            </a:fld>
            <a:endParaRPr lang="sl-SI" altLang="sl-SI"/>
          </a:p>
        </p:txBody>
      </p:sp>
    </p:spTree>
    <p:extLst>
      <p:ext uri="{BB962C8B-B14F-4D97-AF65-F5344CB8AC3E}">
        <p14:creationId xmlns:p14="http://schemas.microsoft.com/office/powerpoint/2010/main" val="180328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Uredite slog naslova matrice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Uredite sloge besedila matrice</a:t>
            </a:r>
          </a:p>
        </p:txBody>
      </p:sp>
      <p:sp>
        <p:nvSpPr>
          <p:cNvPr id="4" name="Date Placeholder 3">
            <a:extLst>
              <a:ext uri="{FF2B5EF4-FFF2-40B4-BE49-F238E27FC236}">
                <a16:creationId xmlns:a16="http://schemas.microsoft.com/office/drawing/2014/main" id="{5E3A6F3E-81EC-4333-81D9-B2B4B325382C}"/>
              </a:ext>
            </a:extLst>
          </p:cNvPr>
          <p:cNvSpPr>
            <a:spLocks noGrp="1"/>
          </p:cNvSpPr>
          <p:nvPr>
            <p:ph type="dt" sz="half" idx="10"/>
          </p:nvPr>
        </p:nvSpPr>
        <p:spPr/>
        <p:txBody>
          <a:bodyPr/>
          <a:lstStyle>
            <a:lvl1pPr>
              <a:defRPr/>
            </a:lvl1pPr>
          </a:lstStyle>
          <a:p>
            <a:pPr>
              <a:defRPr/>
            </a:pPr>
            <a:fld id="{C1118E96-7088-4EDB-A83C-12FEF6B02990}" type="datetimeFigureOut">
              <a:rPr lang="sl-SI"/>
              <a:pPr>
                <a:defRPr/>
              </a:pPr>
              <a:t>3. 06. 2019</a:t>
            </a:fld>
            <a:endParaRPr lang="sl-SI"/>
          </a:p>
        </p:txBody>
      </p:sp>
      <p:sp>
        <p:nvSpPr>
          <p:cNvPr id="5" name="Footer Placeholder 4">
            <a:extLst>
              <a:ext uri="{FF2B5EF4-FFF2-40B4-BE49-F238E27FC236}">
                <a16:creationId xmlns:a16="http://schemas.microsoft.com/office/drawing/2014/main" id="{935F5F22-07A8-452A-B6CD-7DB13475D7FD}"/>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7A988717-1CD3-4F45-AC9E-61F42749EF9E}"/>
              </a:ext>
            </a:extLst>
          </p:cNvPr>
          <p:cNvSpPr>
            <a:spLocks noGrp="1"/>
          </p:cNvSpPr>
          <p:nvPr>
            <p:ph type="sldNum" sz="quarter" idx="12"/>
          </p:nvPr>
        </p:nvSpPr>
        <p:spPr/>
        <p:txBody>
          <a:bodyPr/>
          <a:lstStyle>
            <a:lvl1pPr>
              <a:defRPr>
                <a:solidFill>
                  <a:srgbClr val="703012"/>
                </a:solidFill>
              </a:defRPr>
            </a:lvl1pPr>
          </a:lstStyle>
          <a:p>
            <a:fld id="{A8A2E376-C9A4-4B1C-863C-C39D5EFC7CFD}" type="slidenum">
              <a:rPr lang="sl-SI" altLang="sl-SI"/>
              <a:pPr/>
              <a:t>‹#›</a:t>
            </a:fld>
            <a:endParaRPr lang="sl-SI" altLang="sl-SI"/>
          </a:p>
        </p:txBody>
      </p:sp>
    </p:spTree>
    <p:extLst>
      <p:ext uri="{BB962C8B-B14F-4D97-AF65-F5344CB8AC3E}">
        <p14:creationId xmlns:p14="http://schemas.microsoft.com/office/powerpoint/2010/main" val="7584372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sl-SI"/>
              <a:t>Uredite slog naslova matrice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9">
            <a:extLst>
              <a:ext uri="{FF2B5EF4-FFF2-40B4-BE49-F238E27FC236}">
                <a16:creationId xmlns:a16="http://schemas.microsoft.com/office/drawing/2014/main" id="{54C643BE-2245-41B0-B652-D95AA4FE2758}"/>
              </a:ext>
            </a:extLst>
          </p:cNvPr>
          <p:cNvSpPr>
            <a:spLocks noGrp="1"/>
          </p:cNvSpPr>
          <p:nvPr>
            <p:ph type="dt" sz="half" idx="10"/>
          </p:nvPr>
        </p:nvSpPr>
        <p:spPr/>
        <p:txBody>
          <a:bodyPr/>
          <a:lstStyle>
            <a:lvl1pPr>
              <a:defRPr/>
            </a:lvl1pPr>
          </a:lstStyle>
          <a:p>
            <a:pPr>
              <a:defRPr/>
            </a:pPr>
            <a:fld id="{15FDE659-5320-48A0-BC22-B9D30D89D44E}" type="datetimeFigureOut">
              <a:rPr lang="sl-SI"/>
              <a:pPr>
                <a:defRPr/>
              </a:pPr>
              <a:t>3. 06. 2019</a:t>
            </a:fld>
            <a:endParaRPr lang="sl-SI"/>
          </a:p>
        </p:txBody>
      </p:sp>
      <p:sp>
        <p:nvSpPr>
          <p:cNvPr id="6" name="Footer Placeholder 21">
            <a:extLst>
              <a:ext uri="{FF2B5EF4-FFF2-40B4-BE49-F238E27FC236}">
                <a16:creationId xmlns:a16="http://schemas.microsoft.com/office/drawing/2014/main" id="{F3FBC6D7-D7B6-4F83-BC56-D49037B7A302}"/>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02E5C76A-0A90-4395-BB2D-F3EABA00AE11}"/>
              </a:ext>
            </a:extLst>
          </p:cNvPr>
          <p:cNvSpPr>
            <a:spLocks noGrp="1"/>
          </p:cNvSpPr>
          <p:nvPr>
            <p:ph type="sldNum" sz="quarter" idx="12"/>
          </p:nvPr>
        </p:nvSpPr>
        <p:spPr/>
        <p:txBody>
          <a:bodyPr/>
          <a:lstStyle>
            <a:lvl1pPr>
              <a:defRPr/>
            </a:lvl1pPr>
          </a:lstStyle>
          <a:p>
            <a:fld id="{EEB0A8A2-CC1C-4DBE-BC32-3F49ACF04DDB}" type="slidenum">
              <a:rPr lang="sl-SI" altLang="sl-SI"/>
              <a:pPr/>
              <a:t>‹#›</a:t>
            </a:fld>
            <a:endParaRPr lang="sl-SI" altLang="sl-SI"/>
          </a:p>
        </p:txBody>
      </p:sp>
    </p:spTree>
    <p:extLst>
      <p:ext uri="{BB962C8B-B14F-4D97-AF65-F5344CB8AC3E}">
        <p14:creationId xmlns:p14="http://schemas.microsoft.com/office/powerpoint/2010/main" val="117107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sl-SI"/>
              <a:t>Uredite slog naslova matrice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Date Placeholder 9">
            <a:extLst>
              <a:ext uri="{FF2B5EF4-FFF2-40B4-BE49-F238E27FC236}">
                <a16:creationId xmlns:a16="http://schemas.microsoft.com/office/drawing/2014/main" id="{BC90E948-0302-48B7-A7EF-94DC30FAFA3E}"/>
              </a:ext>
            </a:extLst>
          </p:cNvPr>
          <p:cNvSpPr>
            <a:spLocks noGrp="1"/>
          </p:cNvSpPr>
          <p:nvPr>
            <p:ph type="dt" sz="half" idx="10"/>
          </p:nvPr>
        </p:nvSpPr>
        <p:spPr/>
        <p:txBody>
          <a:bodyPr/>
          <a:lstStyle>
            <a:lvl1pPr>
              <a:defRPr/>
            </a:lvl1pPr>
          </a:lstStyle>
          <a:p>
            <a:pPr>
              <a:defRPr/>
            </a:pPr>
            <a:fld id="{1477EFDB-302A-406B-BD73-F5AC795A04A3}" type="datetimeFigureOut">
              <a:rPr lang="sl-SI"/>
              <a:pPr>
                <a:defRPr/>
              </a:pPr>
              <a:t>3. 06. 2019</a:t>
            </a:fld>
            <a:endParaRPr lang="sl-SI"/>
          </a:p>
        </p:txBody>
      </p:sp>
      <p:sp>
        <p:nvSpPr>
          <p:cNvPr id="8" name="Footer Placeholder 21">
            <a:extLst>
              <a:ext uri="{FF2B5EF4-FFF2-40B4-BE49-F238E27FC236}">
                <a16:creationId xmlns:a16="http://schemas.microsoft.com/office/drawing/2014/main" id="{A722A8D8-AB10-42B4-9BA8-14BF19C852F1}"/>
              </a:ext>
            </a:extLst>
          </p:cNvPr>
          <p:cNvSpPr>
            <a:spLocks noGrp="1"/>
          </p:cNvSpPr>
          <p:nvPr>
            <p:ph type="ftr" sz="quarter" idx="11"/>
          </p:nvPr>
        </p:nvSpPr>
        <p:spPr/>
        <p:txBody>
          <a:bodyPr/>
          <a:lstStyle>
            <a:lvl1pPr>
              <a:defRPr/>
            </a:lvl1pPr>
          </a:lstStyle>
          <a:p>
            <a:pPr>
              <a:defRPr/>
            </a:pPr>
            <a:endParaRPr lang="sl-SI"/>
          </a:p>
        </p:txBody>
      </p:sp>
      <p:sp>
        <p:nvSpPr>
          <p:cNvPr id="9" name="Slide Number Placeholder 17">
            <a:extLst>
              <a:ext uri="{FF2B5EF4-FFF2-40B4-BE49-F238E27FC236}">
                <a16:creationId xmlns:a16="http://schemas.microsoft.com/office/drawing/2014/main" id="{415668D7-729C-41F1-8723-7231B93A2AEE}"/>
              </a:ext>
            </a:extLst>
          </p:cNvPr>
          <p:cNvSpPr>
            <a:spLocks noGrp="1"/>
          </p:cNvSpPr>
          <p:nvPr>
            <p:ph type="sldNum" sz="quarter" idx="12"/>
          </p:nvPr>
        </p:nvSpPr>
        <p:spPr/>
        <p:txBody>
          <a:bodyPr/>
          <a:lstStyle>
            <a:lvl1pPr>
              <a:defRPr/>
            </a:lvl1pPr>
          </a:lstStyle>
          <a:p>
            <a:fld id="{DB0AF952-9887-4284-ACC0-631E16F4600F}" type="slidenum">
              <a:rPr lang="sl-SI" altLang="sl-SI"/>
              <a:pPr/>
              <a:t>‹#›</a:t>
            </a:fld>
            <a:endParaRPr lang="sl-SI" altLang="sl-SI"/>
          </a:p>
        </p:txBody>
      </p:sp>
    </p:spTree>
    <p:extLst>
      <p:ext uri="{BB962C8B-B14F-4D97-AF65-F5344CB8AC3E}">
        <p14:creationId xmlns:p14="http://schemas.microsoft.com/office/powerpoint/2010/main" val="426591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Uredite slog naslova matrice</a:t>
            </a:r>
            <a:endParaRPr lang="en-US"/>
          </a:p>
        </p:txBody>
      </p:sp>
      <p:sp>
        <p:nvSpPr>
          <p:cNvPr id="3" name="Date Placeholder 9">
            <a:extLst>
              <a:ext uri="{FF2B5EF4-FFF2-40B4-BE49-F238E27FC236}">
                <a16:creationId xmlns:a16="http://schemas.microsoft.com/office/drawing/2014/main" id="{8D66AFAB-26E0-41AC-838D-4F31F21EABFC}"/>
              </a:ext>
            </a:extLst>
          </p:cNvPr>
          <p:cNvSpPr>
            <a:spLocks noGrp="1"/>
          </p:cNvSpPr>
          <p:nvPr>
            <p:ph type="dt" sz="half" idx="10"/>
          </p:nvPr>
        </p:nvSpPr>
        <p:spPr/>
        <p:txBody>
          <a:bodyPr/>
          <a:lstStyle>
            <a:lvl1pPr>
              <a:defRPr/>
            </a:lvl1pPr>
          </a:lstStyle>
          <a:p>
            <a:pPr>
              <a:defRPr/>
            </a:pPr>
            <a:fld id="{F5F0F14E-731F-4FCB-BCA0-8222940B5AAC}" type="datetimeFigureOut">
              <a:rPr lang="sl-SI"/>
              <a:pPr>
                <a:defRPr/>
              </a:pPr>
              <a:t>3. 06. 2019</a:t>
            </a:fld>
            <a:endParaRPr lang="sl-SI"/>
          </a:p>
        </p:txBody>
      </p:sp>
      <p:sp>
        <p:nvSpPr>
          <p:cNvPr id="4" name="Footer Placeholder 21">
            <a:extLst>
              <a:ext uri="{FF2B5EF4-FFF2-40B4-BE49-F238E27FC236}">
                <a16:creationId xmlns:a16="http://schemas.microsoft.com/office/drawing/2014/main" id="{B0A1E2D7-907D-428C-B855-711AE0C6857D}"/>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17">
            <a:extLst>
              <a:ext uri="{FF2B5EF4-FFF2-40B4-BE49-F238E27FC236}">
                <a16:creationId xmlns:a16="http://schemas.microsoft.com/office/drawing/2014/main" id="{E155DEBF-4A1E-44F4-B9C0-01E3447D0409}"/>
              </a:ext>
            </a:extLst>
          </p:cNvPr>
          <p:cNvSpPr>
            <a:spLocks noGrp="1"/>
          </p:cNvSpPr>
          <p:nvPr>
            <p:ph type="sldNum" sz="quarter" idx="12"/>
          </p:nvPr>
        </p:nvSpPr>
        <p:spPr/>
        <p:txBody>
          <a:bodyPr/>
          <a:lstStyle>
            <a:lvl1pPr>
              <a:defRPr/>
            </a:lvl1pPr>
          </a:lstStyle>
          <a:p>
            <a:fld id="{8B696948-2BC7-40E8-9AC4-27C0C2B1442E}" type="slidenum">
              <a:rPr lang="sl-SI" altLang="sl-SI"/>
              <a:pPr/>
              <a:t>‹#›</a:t>
            </a:fld>
            <a:endParaRPr lang="sl-SI" altLang="sl-SI"/>
          </a:p>
        </p:txBody>
      </p:sp>
    </p:spTree>
    <p:extLst>
      <p:ext uri="{BB962C8B-B14F-4D97-AF65-F5344CB8AC3E}">
        <p14:creationId xmlns:p14="http://schemas.microsoft.com/office/powerpoint/2010/main" val="254278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E600589E-1AAA-409A-8680-F4898596F6D2}"/>
              </a:ext>
            </a:extLst>
          </p:cNvPr>
          <p:cNvSpPr>
            <a:spLocks noGrp="1"/>
          </p:cNvSpPr>
          <p:nvPr>
            <p:ph type="dt" sz="half" idx="10"/>
          </p:nvPr>
        </p:nvSpPr>
        <p:spPr/>
        <p:txBody>
          <a:bodyPr/>
          <a:lstStyle>
            <a:lvl1pPr>
              <a:defRPr/>
            </a:lvl1pPr>
          </a:lstStyle>
          <a:p>
            <a:pPr>
              <a:defRPr/>
            </a:pPr>
            <a:fld id="{7E73A1C3-006B-4556-BA6F-AE7C737FB0D5}" type="datetimeFigureOut">
              <a:rPr lang="sl-SI"/>
              <a:pPr>
                <a:defRPr/>
              </a:pPr>
              <a:t>3. 06. 2019</a:t>
            </a:fld>
            <a:endParaRPr lang="sl-SI"/>
          </a:p>
        </p:txBody>
      </p:sp>
      <p:sp>
        <p:nvSpPr>
          <p:cNvPr id="3" name="Footer Placeholder 21">
            <a:extLst>
              <a:ext uri="{FF2B5EF4-FFF2-40B4-BE49-F238E27FC236}">
                <a16:creationId xmlns:a16="http://schemas.microsoft.com/office/drawing/2014/main" id="{0B50D75C-CF4F-4C30-BD87-A7FAC8C6E23A}"/>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17">
            <a:extLst>
              <a:ext uri="{FF2B5EF4-FFF2-40B4-BE49-F238E27FC236}">
                <a16:creationId xmlns:a16="http://schemas.microsoft.com/office/drawing/2014/main" id="{C01F3A95-49F0-4669-B427-DD6101819272}"/>
              </a:ext>
            </a:extLst>
          </p:cNvPr>
          <p:cNvSpPr>
            <a:spLocks noGrp="1"/>
          </p:cNvSpPr>
          <p:nvPr>
            <p:ph type="sldNum" sz="quarter" idx="12"/>
          </p:nvPr>
        </p:nvSpPr>
        <p:spPr/>
        <p:txBody>
          <a:bodyPr/>
          <a:lstStyle>
            <a:lvl1pPr>
              <a:defRPr/>
            </a:lvl1pPr>
          </a:lstStyle>
          <a:p>
            <a:fld id="{D236CEE4-C4B6-4FC9-80E6-795B1F4AE7F3}" type="slidenum">
              <a:rPr lang="sl-SI" altLang="sl-SI"/>
              <a:pPr/>
              <a:t>‹#›</a:t>
            </a:fld>
            <a:endParaRPr lang="sl-SI" altLang="sl-SI"/>
          </a:p>
        </p:txBody>
      </p:sp>
    </p:spTree>
    <p:extLst>
      <p:ext uri="{BB962C8B-B14F-4D97-AF65-F5344CB8AC3E}">
        <p14:creationId xmlns:p14="http://schemas.microsoft.com/office/powerpoint/2010/main" val="3038033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Uredite slog naslova matrice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Uredite sloge besedila matrice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Date Placeholder 9">
            <a:extLst>
              <a:ext uri="{FF2B5EF4-FFF2-40B4-BE49-F238E27FC236}">
                <a16:creationId xmlns:a16="http://schemas.microsoft.com/office/drawing/2014/main" id="{36604668-3CA4-4384-92A6-616E5604FFDA}"/>
              </a:ext>
            </a:extLst>
          </p:cNvPr>
          <p:cNvSpPr>
            <a:spLocks noGrp="1"/>
          </p:cNvSpPr>
          <p:nvPr>
            <p:ph type="dt" sz="half" idx="10"/>
          </p:nvPr>
        </p:nvSpPr>
        <p:spPr/>
        <p:txBody>
          <a:bodyPr/>
          <a:lstStyle>
            <a:lvl1pPr>
              <a:defRPr/>
            </a:lvl1pPr>
          </a:lstStyle>
          <a:p>
            <a:pPr>
              <a:defRPr/>
            </a:pPr>
            <a:fld id="{48627369-AF53-40C6-9FAD-394E1790F9D8}" type="datetimeFigureOut">
              <a:rPr lang="sl-SI"/>
              <a:pPr>
                <a:defRPr/>
              </a:pPr>
              <a:t>3. 06. 2019</a:t>
            </a:fld>
            <a:endParaRPr lang="sl-SI"/>
          </a:p>
        </p:txBody>
      </p:sp>
      <p:sp>
        <p:nvSpPr>
          <p:cNvPr id="6" name="Footer Placeholder 21">
            <a:extLst>
              <a:ext uri="{FF2B5EF4-FFF2-40B4-BE49-F238E27FC236}">
                <a16:creationId xmlns:a16="http://schemas.microsoft.com/office/drawing/2014/main" id="{8E1FE567-29E5-4FF1-8B2B-A38D489891AD}"/>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17">
            <a:extLst>
              <a:ext uri="{FF2B5EF4-FFF2-40B4-BE49-F238E27FC236}">
                <a16:creationId xmlns:a16="http://schemas.microsoft.com/office/drawing/2014/main" id="{F86661E5-80F7-4AC3-9DAF-78F73EC51EC2}"/>
              </a:ext>
            </a:extLst>
          </p:cNvPr>
          <p:cNvSpPr>
            <a:spLocks noGrp="1"/>
          </p:cNvSpPr>
          <p:nvPr>
            <p:ph type="sldNum" sz="quarter" idx="12"/>
          </p:nvPr>
        </p:nvSpPr>
        <p:spPr/>
        <p:txBody>
          <a:bodyPr/>
          <a:lstStyle>
            <a:lvl1pPr>
              <a:defRPr/>
            </a:lvl1pPr>
          </a:lstStyle>
          <a:p>
            <a:fld id="{94F00100-FB90-4A88-A6F2-E88F05D6D011}" type="slidenum">
              <a:rPr lang="sl-SI" altLang="sl-SI"/>
              <a:pPr/>
              <a:t>‹#›</a:t>
            </a:fld>
            <a:endParaRPr lang="sl-SI" altLang="sl-SI"/>
          </a:p>
        </p:txBody>
      </p:sp>
    </p:spTree>
    <p:extLst>
      <p:ext uri="{BB962C8B-B14F-4D97-AF65-F5344CB8AC3E}">
        <p14:creationId xmlns:p14="http://schemas.microsoft.com/office/powerpoint/2010/main" val="97605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5" name="Snip and Round Single Corner Rectangle 8">
            <a:extLst>
              <a:ext uri="{FF2B5EF4-FFF2-40B4-BE49-F238E27FC236}">
                <a16:creationId xmlns:a16="http://schemas.microsoft.com/office/drawing/2014/main" id="{49D5ED48-B809-4B38-8554-34C61F40FCE2}"/>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a:extLst>
              <a:ext uri="{FF2B5EF4-FFF2-40B4-BE49-F238E27FC236}">
                <a16:creationId xmlns:a16="http://schemas.microsoft.com/office/drawing/2014/main" id="{F6D54FE9-10BF-4EFC-8277-CC7A0F9EF0C2}"/>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a:extLst>
              <a:ext uri="{FF2B5EF4-FFF2-40B4-BE49-F238E27FC236}">
                <a16:creationId xmlns:a16="http://schemas.microsoft.com/office/drawing/2014/main" id="{E779DF78-AC18-4EF2-A335-2887D4D5413D}"/>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a:extLst>
              <a:ext uri="{FF2B5EF4-FFF2-40B4-BE49-F238E27FC236}">
                <a16:creationId xmlns:a16="http://schemas.microsoft.com/office/drawing/2014/main" id="{730AD13B-0C10-4F33-883E-949F9B443DD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Uredite slog naslova matrice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Uredite sloge besedila matrice</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Date Placeholder 4">
            <a:extLst>
              <a:ext uri="{FF2B5EF4-FFF2-40B4-BE49-F238E27FC236}">
                <a16:creationId xmlns:a16="http://schemas.microsoft.com/office/drawing/2014/main" id="{D7F6C9AC-BF74-4DDB-9D6E-D7D7DBB11F1C}"/>
              </a:ext>
            </a:extLst>
          </p:cNvPr>
          <p:cNvSpPr>
            <a:spLocks noGrp="1"/>
          </p:cNvSpPr>
          <p:nvPr>
            <p:ph type="dt" sz="half" idx="10"/>
          </p:nvPr>
        </p:nvSpPr>
        <p:spPr/>
        <p:txBody>
          <a:bodyPr/>
          <a:lstStyle>
            <a:lvl1pPr>
              <a:defRPr/>
            </a:lvl1pPr>
          </a:lstStyle>
          <a:p>
            <a:pPr>
              <a:defRPr/>
            </a:pPr>
            <a:fld id="{9AE8C8F7-E844-4950-A4F6-C1BF0970CC5E}" type="datetimeFigureOut">
              <a:rPr lang="sl-SI"/>
              <a:pPr>
                <a:defRPr/>
              </a:pPr>
              <a:t>3. 06. 2019</a:t>
            </a:fld>
            <a:endParaRPr lang="sl-SI"/>
          </a:p>
        </p:txBody>
      </p:sp>
      <p:sp>
        <p:nvSpPr>
          <p:cNvPr id="10" name="Footer Placeholder 5">
            <a:extLst>
              <a:ext uri="{FF2B5EF4-FFF2-40B4-BE49-F238E27FC236}">
                <a16:creationId xmlns:a16="http://schemas.microsoft.com/office/drawing/2014/main" id="{F76182B1-44D3-4868-BA1E-A360EA78EFD3}"/>
              </a:ext>
            </a:extLst>
          </p:cNvPr>
          <p:cNvSpPr>
            <a:spLocks noGrp="1"/>
          </p:cNvSpPr>
          <p:nvPr>
            <p:ph type="ftr" sz="quarter" idx="11"/>
          </p:nvPr>
        </p:nvSpPr>
        <p:spPr/>
        <p:txBody>
          <a:bodyPr/>
          <a:lstStyle>
            <a:lvl1pPr>
              <a:defRPr/>
            </a:lvl1pPr>
          </a:lstStyle>
          <a:p>
            <a:pPr>
              <a:defRPr/>
            </a:pPr>
            <a:endParaRPr lang="sl-SI"/>
          </a:p>
        </p:txBody>
      </p:sp>
      <p:sp>
        <p:nvSpPr>
          <p:cNvPr id="11" name="Slide Number Placeholder 6">
            <a:extLst>
              <a:ext uri="{FF2B5EF4-FFF2-40B4-BE49-F238E27FC236}">
                <a16:creationId xmlns:a16="http://schemas.microsoft.com/office/drawing/2014/main" id="{0F1903DA-4DC6-462A-8F21-3E823989EADE}"/>
              </a:ext>
            </a:extLst>
          </p:cNvPr>
          <p:cNvSpPr>
            <a:spLocks noGrp="1"/>
          </p:cNvSpPr>
          <p:nvPr>
            <p:ph type="sldNum" sz="quarter" idx="12"/>
          </p:nvPr>
        </p:nvSpPr>
        <p:spPr>
          <a:xfrm>
            <a:off x="8077200" y="6356350"/>
            <a:ext cx="609600" cy="365125"/>
          </a:xfrm>
        </p:spPr>
        <p:txBody>
          <a:bodyPr/>
          <a:lstStyle>
            <a:lvl1pPr>
              <a:defRPr/>
            </a:lvl1pPr>
          </a:lstStyle>
          <a:p>
            <a:fld id="{AC15CC9E-EA37-4B63-9FBE-55248E4A11D5}" type="slidenum">
              <a:rPr lang="sl-SI" altLang="sl-SI"/>
              <a:pPr/>
              <a:t>‹#›</a:t>
            </a:fld>
            <a:endParaRPr lang="sl-SI" altLang="sl-SI"/>
          </a:p>
        </p:txBody>
      </p:sp>
    </p:spTree>
    <p:extLst>
      <p:ext uri="{BB962C8B-B14F-4D97-AF65-F5344CB8AC3E}">
        <p14:creationId xmlns:p14="http://schemas.microsoft.com/office/powerpoint/2010/main" val="297628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206FDB-D258-48D2-88FA-8B337E748930}"/>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a:extLst>
              <a:ext uri="{FF2B5EF4-FFF2-40B4-BE49-F238E27FC236}">
                <a16:creationId xmlns:a16="http://schemas.microsoft.com/office/drawing/2014/main" id="{EE059B78-7917-4713-B622-B979B180F0A3}"/>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a:extLst>
              <a:ext uri="{FF2B5EF4-FFF2-40B4-BE49-F238E27FC236}">
                <a16:creationId xmlns:a16="http://schemas.microsoft.com/office/drawing/2014/main" id="{8C4FD780-CF38-446E-BD93-49ABAE6D4F78}"/>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Uredite slog naslova matrice</a:t>
            </a:r>
            <a:endParaRPr lang="en-US" altLang="sl-SI"/>
          </a:p>
        </p:txBody>
      </p:sp>
      <p:sp>
        <p:nvSpPr>
          <p:cNvPr id="1029" name="Text Placeholder 29">
            <a:extLst>
              <a:ext uri="{FF2B5EF4-FFF2-40B4-BE49-F238E27FC236}">
                <a16:creationId xmlns:a16="http://schemas.microsoft.com/office/drawing/2014/main" id="{49B23833-0BE5-41C2-91ED-0F089C0B5223}"/>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Date Placeholder 9">
            <a:extLst>
              <a:ext uri="{FF2B5EF4-FFF2-40B4-BE49-F238E27FC236}">
                <a16:creationId xmlns:a16="http://schemas.microsoft.com/office/drawing/2014/main" id="{9A04961E-6846-45F3-93C8-54125B0B6C3D}"/>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128D002-472F-47A3-92D6-30E60CAEF085}" type="datetimeFigureOut">
              <a:rPr lang="sl-SI"/>
              <a:pPr>
                <a:defRPr/>
              </a:pPr>
              <a:t>3. 06. 2019</a:t>
            </a:fld>
            <a:endParaRPr lang="sl-SI"/>
          </a:p>
        </p:txBody>
      </p:sp>
      <p:sp>
        <p:nvSpPr>
          <p:cNvPr id="22" name="Footer Placeholder 21">
            <a:extLst>
              <a:ext uri="{FF2B5EF4-FFF2-40B4-BE49-F238E27FC236}">
                <a16:creationId xmlns:a16="http://schemas.microsoft.com/office/drawing/2014/main" id="{6A44843F-D1E4-4B64-A7FB-F02BD23A997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l-SI"/>
          </a:p>
        </p:txBody>
      </p:sp>
      <p:sp>
        <p:nvSpPr>
          <p:cNvPr id="18" name="Slide Number Placeholder 17">
            <a:extLst>
              <a:ext uri="{FF2B5EF4-FFF2-40B4-BE49-F238E27FC236}">
                <a16:creationId xmlns:a16="http://schemas.microsoft.com/office/drawing/2014/main" id="{6CB243AD-03DF-402E-B4CA-000F0367CA7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B0B0B"/>
                </a:solidFill>
              </a:defRPr>
            </a:lvl1pPr>
          </a:lstStyle>
          <a:p>
            <a:fld id="{ACE31DDC-69E0-4BCC-97F3-AFBF6B8A6509}" type="slidenum">
              <a:rPr lang="sl-SI" altLang="sl-SI"/>
              <a:pPr/>
              <a:t>‹#›</a:t>
            </a:fld>
            <a:endParaRPr lang="sl-SI" altLang="sl-SI"/>
          </a:p>
        </p:txBody>
      </p:sp>
      <p:grpSp>
        <p:nvGrpSpPr>
          <p:cNvPr id="1033" name="Group 1">
            <a:extLst>
              <a:ext uri="{FF2B5EF4-FFF2-40B4-BE49-F238E27FC236}">
                <a16:creationId xmlns:a16="http://schemas.microsoft.com/office/drawing/2014/main" id="{90025C88-8C7D-4D00-9159-C69B455247CF}"/>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17A18373-0454-4232-91BF-29543806CFD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a:extLst>
                <a:ext uri="{FF2B5EF4-FFF2-40B4-BE49-F238E27FC236}">
                  <a16:creationId xmlns:a16="http://schemas.microsoft.com/office/drawing/2014/main" id="{AC4781F4-1E4F-4AF1-85DA-DD5BC92D1887}"/>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91" r:id="rId1"/>
    <p:sldLayoutId id="2147484083" r:id="rId2"/>
    <p:sldLayoutId id="2147484092" r:id="rId3"/>
    <p:sldLayoutId id="2147484084" r:id="rId4"/>
    <p:sldLayoutId id="2147484085" r:id="rId5"/>
    <p:sldLayoutId id="2147484086" r:id="rId6"/>
    <p:sldLayoutId id="2147484087" r:id="rId7"/>
    <p:sldLayoutId id="2147484088" r:id="rId8"/>
    <p:sldLayoutId id="2147484093" r:id="rId9"/>
    <p:sldLayoutId id="2147484089" r:id="rId10"/>
    <p:sldLayoutId id="2147484090"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763313"/>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763313"/>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000000"/>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1DAE20B8-B726-4686-8369-252AB2A7E75E}"/>
              </a:ext>
            </a:extLst>
          </p:cNvPr>
          <p:cNvSpPr>
            <a:spLocks noGrp="1"/>
          </p:cNvSpPr>
          <p:nvPr>
            <p:ph type="ctrTitle"/>
          </p:nvPr>
        </p:nvSpPr>
        <p:spPr/>
        <p:txBody>
          <a:bodyPr>
            <a:prstTxWarp prst="textDeflat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sl-SI"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iller" pitchFamily="82" charset="0"/>
              </a:rPr>
              <a:t>MUMIJE</a:t>
            </a:r>
          </a:p>
        </p:txBody>
      </p:sp>
      <p:sp>
        <p:nvSpPr>
          <p:cNvPr id="5123" name="Podnaslov 2">
            <a:extLst>
              <a:ext uri="{FF2B5EF4-FFF2-40B4-BE49-F238E27FC236}">
                <a16:creationId xmlns:a16="http://schemas.microsoft.com/office/drawing/2014/main" id="{1697A1F9-86A4-4A0D-A034-C034145EA638}"/>
              </a:ext>
            </a:extLst>
          </p:cNvPr>
          <p:cNvSpPr>
            <a:spLocks noGrp="1"/>
          </p:cNvSpPr>
          <p:nvPr>
            <p:ph type="subTitle" idx="1"/>
          </p:nvPr>
        </p:nvSpPr>
        <p:spPr>
          <a:xfrm>
            <a:off x="533400" y="3228975"/>
            <a:ext cx="7854950" cy="1752600"/>
          </a:xfrm>
        </p:spPr>
        <p:txBody>
          <a:bodyPr/>
          <a:lstStyle/>
          <a:p>
            <a:pPr marR="0"/>
            <a:endParaRPr lang="sl-SI" altLang="sl-SI"/>
          </a:p>
        </p:txBody>
      </p:sp>
      <p:pic>
        <p:nvPicPr>
          <p:cNvPr id="1026" name="Picture 2">
            <a:extLst>
              <a:ext uri="{FF2B5EF4-FFF2-40B4-BE49-F238E27FC236}">
                <a16:creationId xmlns:a16="http://schemas.microsoft.com/office/drawing/2014/main" id="{26B67724-3E86-4491-8236-4B6E64C534FD}"/>
              </a:ext>
            </a:extLst>
          </p:cNvPr>
          <p:cNvPicPr>
            <a:picLocks noChangeAspect="1" noChangeArrowheads="1"/>
          </p:cNvPicPr>
          <p:nvPr/>
        </p:nvPicPr>
        <p:blipFill>
          <a:blip r:embed="rId4"/>
          <a:srcRect/>
          <a:stretch>
            <a:fillRect/>
          </a:stretch>
        </p:blipFill>
        <p:spPr bwMode="auto">
          <a:xfrm>
            <a:off x="827088" y="3644900"/>
            <a:ext cx="2449512" cy="2543175"/>
          </a:xfrm>
          <a:prstGeom prst="rect">
            <a:avLst/>
          </a:prstGeom>
          <a:ln>
            <a:noFill/>
          </a:ln>
          <a:effectLst>
            <a:outerShdw blurRad="292100" dist="139700" dir="2700000" algn="tl" rotWithShape="0">
              <a:srgbClr val="333333">
                <a:alpha val="65000"/>
              </a:srgbClr>
            </a:outerShdw>
          </a:effectLst>
        </p:spPr>
      </p:pic>
      <p:pic>
        <p:nvPicPr>
          <p:cNvPr id="1027" name="Picture 3">
            <a:extLst>
              <a:ext uri="{FF2B5EF4-FFF2-40B4-BE49-F238E27FC236}">
                <a16:creationId xmlns:a16="http://schemas.microsoft.com/office/drawing/2014/main" id="{13D609C3-0021-41D5-A8B7-8BBE4CCCC0F3}"/>
              </a:ext>
            </a:extLst>
          </p:cNvPr>
          <p:cNvPicPr>
            <a:picLocks noChangeAspect="1" noChangeArrowheads="1"/>
          </p:cNvPicPr>
          <p:nvPr/>
        </p:nvPicPr>
        <p:blipFill>
          <a:blip r:embed="rId5" cstate="print"/>
          <a:srcRect/>
          <a:stretch>
            <a:fillRect/>
          </a:stretch>
        </p:blipFill>
        <p:spPr bwMode="auto">
          <a:xfrm>
            <a:off x="5220072" y="3717032"/>
            <a:ext cx="2808312" cy="2235696"/>
          </a:xfrm>
          <a:prstGeom prst="rect">
            <a:avLst/>
          </a:prstGeom>
          <a:ln>
            <a:noFill/>
          </a:ln>
          <a:effectLst>
            <a:outerShdw blurRad="44450" dist="27940" dir="5400000" algn="ctr">
              <a:srgbClr val="000000">
                <a:alpha val="32000"/>
              </a:srgbClr>
            </a:outerShdw>
            <a:reflection blurRad="12700" stA="30000" endPos="30000" dist="5000" dir="5400000" sy="-100000" algn="bl" rotWithShape="0"/>
          </a:effectLst>
          <a:scene3d>
            <a:camera prst="orthographicFront">
              <a:rot lat="0" lon="0" rev="0"/>
            </a:camera>
            <a:lightRig rig="balanced" dir="t">
              <a:rot lat="0" lon="0" rev="8700000"/>
            </a:lightRig>
          </a:scene3d>
          <a:sp3d>
            <a:bevelT w="190500" h="38100"/>
          </a:sp3d>
        </p:spPr>
      </p:pic>
    </p:spTree>
    <p:custDataLst>
      <p:tags r:id="rId1"/>
    </p:custData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2" presetClass="emph" presetSubtype="0" fill="hold" nodeType="clickEffect">
                                  <p:stCondLst>
                                    <p:cond delay="0"/>
                                  </p:stCondLst>
                                  <p:childTnLst>
                                    <p:animClr clrSpc="rgb" dir="cw">
                                      <p:cBhvr override="childStyle">
                                        <p:cTn id="18" dur="100" fill="hold"/>
                                        <p:tgtEl>
                                          <p:spTgt spid="1026"/>
                                        </p:tgtEl>
                                        <p:attrNameLst>
                                          <p:attrName>style.color</p:attrName>
                                        </p:attrNameLst>
                                      </p:cBhvr>
                                      <p:to>
                                        <a:schemeClr val="accent2"/>
                                      </p:to>
                                    </p:animClr>
                                    <p:animClr clrSpc="rgb" dir="cw">
                                      <p:cBhvr>
                                        <p:cTn id="19" dur="100" fill="hold"/>
                                        <p:tgtEl>
                                          <p:spTgt spid="1026"/>
                                        </p:tgtEl>
                                        <p:attrNameLst>
                                          <p:attrName>fillcolor</p:attrName>
                                        </p:attrNameLst>
                                      </p:cBhvr>
                                      <p:to>
                                        <a:schemeClr val="accent2"/>
                                      </p:to>
                                    </p:animClr>
                                    <p:set>
                                      <p:cBhvr>
                                        <p:cTn id="20" dur="100" fill="hold"/>
                                        <p:tgtEl>
                                          <p:spTgt spid="1026"/>
                                        </p:tgtEl>
                                        <p:attrNameLst>
                                          <p:attrName>fill.type</p:attrName>
                                        </p:attrNameLst>
                                      </p:cBhvr>
                                      <p:to>
                                        <p:strVal val="solid"/>
                                      </p:to>
                                    </p:set>
                                    <p:set>
                                      <p:cBhvr>
                                        <p:cTn id="21" dur="100" fill="hold"/>
                                        <p:tgtEl>
                                          <p:spTgt spid="1026"/>
                                        </p:tgtEl>
                                        <p:attrNameLst>
                                          <p:attrName>fill.on</p:attrName>
                                        </p:attrNameLst>
                                      </p:cBhvr>
                                      <p:to>
                                        <p:strVal val="true"/>
                                      </p:to>
                                    </p:set>
                                    <p:animRot by="120000">
                                      <p:cBhvr>
                                        <p:cTn id="22" dur="100" fill="hold">
                                          <p:stCondLst>
                                            <p:cond delay="0"/>
                                          </p:stCondLst>
                                        </p:cTn>
                                        <p:tgtEl>
                                          <p:spTgt spid="1026"/>
                                        </p:tgtEl>
                                        <p:attrNameLst>
                                          <p:attrName>r</p:attrName>
                                        </p:attrNameLst>
                                      </p:cBhvr>
                                    </p:animRot>
                                    <p:animRot by="-240000">
                                      <p:cBhvr>
                                        <p:cTn id="23" dur="200" fill="hold">
                                          <p:stCondLst>
                                            <p:cond delay="200"/>
                                          </p:stCondLst>
                                        </p:cTn>
                                        <p:tgtEl>
                                          <p:spTgt spid="1026"/>
                                        </p:tgtEl>
                                        <p:attrNameLst>
                                          <p:attrName>r</p:attrName>
                                        </p:attrNameLst>
                                      </p:cBhvr>
                                    </p:animRot>
                                    <p:animRot by="240000">
                                      <p:cBhvr>
                                        <p:cTn id="24" dur="200" fill="hold">
                                          <p:stCondLst>
                                            <p:cond delay="400"/>
                                          </p:stCondLst>
                                        </p:cTn>
                                        <p:tgtEl>
                                          <p:spTgt spid="1026"/>
                                        </p:tgtEl>
                                        <p:attrNameLst>
                                          <p:attrName>r</p:attrName>
                                        </p:attrNameLst>
                                      </p:cBhvr>
                                    </p:animRot>
                                    <p:animRot by="-240000">
                                      <p:cBhvr>
                                        <p:cTn id="25" dur="200" fill="hold">
                                          <p:stCondLst>
                                            <p:cond delay="600"/>
                                          </p:stCondLst>
                                        </p:cTn>
                                        <p:tgtEl>
                                          <p:spTgt spid="1026"/>
                                        </p:tgtEl>
                                        <p:attrNameLst>
                                          <p:attrName>r</p:attrName>
                                        </p:attrNameLst>
                                      </p:cBhvr>
                                    </p:animRot>
                                    <p:animRot by="120000">
                                      <p:cBhvr>
                                        <p:cTn id="26" dur="200" fill="hold">
                                          <p:stCondLst>
                                            <p:cond delay="800"/>
                                          </p:stCondLst>
                                        </p:cTn>
                                        <p:tgtEl>
                                          <p:spTgt spid="1026"/>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from="(-#ppt_w/2)" to="(#ppt_x)" calcmode="lin" valueType="num">
                                      <p:cBhvr>
                                        <p:cTn id="31" dur="600" fill="hold">
                                          <p:stCondLst>
                                            <p:cond delay="0"/>
                                          </p:stCondLst>
                                        </p:cTn>
                                        <p:tgtEl>
                                          <p:spTgt spid="1027"/>
                                        </p:tgtEl>
                                        <p:attrNameLst>
                                          <p:attrName>ppt_x</p:attrName>
                                        </p:attrNameLst>
                                      </p:cBhvr>
                                    </p:anim>
                                    <p:anim from="0" to="-1.0" calcmode="lin" valueType="num">
                                      <p:cBhvr>
                                        <p:cTn id="32" dur="200" decel="50000" autoRev="1" fill="hold">
                                          <p:stCondLst>
                                            <p:cond delay="600"/>
                                          </p:stCondLst>
                                        </p:cTn>
                                        <p:tgtEl>
                                          <p:spTgt spid="1027"/>
                                        </p:tgtEl>
                                        <p:attrNameLst>
                                          <p:attrName>xshear</p:attrName>
                                        </p:attrNameLst>
                                      </p:cBhvr>
                                    </p:anim>
                                    <p:animScale>
                                      <p:cBhvr>
                                        <p:cTn id="33" dur="200" decel="100000" autoRev="1" fill="hold">
                                          <p:stCondLst>
                                            <p:cond delay="600"/>
                                          </p:stCondLst>
                                        </p:cTn>
                                        <p:tgtEl>
                                          <p:spTgt spid="1027"/>
                                        </p:tgtEl>
                                      </p:cBhvr>
                                      <p:from x="100000" y="100000"/>
                                      <p:to x="80000" y="100000"/>
                                    </p:animScale>
                                    <p:anim by="(#ppt_h/3+#ppt_w*0.1)" calcmode="lin" valueType="num">
                                      <p:cBhvr additive="sum">
                                        <p:cTn id="34" dur="200" decel="100000" autoRev="1" fill="hold">
                                          <p:stCondLst>
                                            <p:cond delay="600"/>
                                          </p:stCondLst>
                                        </p:cTn>
                                        <p:tgtEl>
                                          <p:spTgt spid="10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A3BEDA-ED30-4F42-8EE1-AEFE2BCDD75A}"/>
              </a:ext>
            </a:extLst>
          </p:cNvPr>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POGREBNI SPREVOD</a:t>
            </a:r>
          </a:p>
        </p:txBody>
      </p:sp>
      <p:sp>
        <p:nvSpPr>
          <p:cNvPr id="3" name="Ograda vsebine 2">
            <a:extLst>
              <a:ext uri="{FF2B5EF4-FFF2-40B4-BE49-F238E27FC236}">
                <a16:creationId xmlns:a16="http://schemas.microsoft.com/office/drawing/2014/main" id="{5197A68C-6299-4FD7-932F-37B0532FFDDC}"/>
              </a:ext>
            </a:extLst>
          </p:cNvPr>
          <p:cNvSpPr>
            <a:spLocks noGrp="1"/>
          </p:cNvSpPr>
          <p:nvPr>
            <p:ph sz="half" idx="1"/>
          </p:nvPr>
        </p:nvSpPr>
        <p:spPr>
          <a:xfrm>
            <a:off x="4572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sl-SI" dirty="0"/>
              <a:t>Ko je bila mumija pripravljena za pokop, so jo položili v krsto in dvignili na mrtvaški oder. Mumijo je spremljav velik pogrebni sprevod. V njem so bili člani, svečeniki, če pa je bil faraon, pa ga je spremljal novi faraon. Ko so mumijo položili v grobnico so jo oživili z besedami: „Živel boš spet, živel boš večno. Glej spet boš večno mlad.”</a:t>
            </a:r>
          </a:p>
        </p:txBody>
      </p:sp>
      <p:pic>
        <p:nvPicPr>
          <p:cNvPr id="1028" name="Picture 4">
            <a:extLst>
              <a:ext uri="{FF2B5EF4-FFF2-40B4-BE49-F238E27FC236}">
                <a16:creationId xmlns:a16="http://schemas.microsoft.com/office/drawing/2014/main" id="{ADC9EE77-9BD2-425C-ABD5-7EB03650B219}"/>
              </a:ext>
            </a:extLst>
          </p:cNvPr>
          <p:cNvPicPr>
            <a:picLocks noGrp="1" noChangeAspect="1" noChangeArrowheads="1"/>
          </p:cNvPicPr>
          <p:nvPr>
            <p:ph sz="half" idx="2"/>
          </p:nvPr>
        </p:nvPicPr>
        <p:blipFill>
          <a:blip r:embed="rId3" cstate="print">
            <a:duotone>
              <a:prstClr val="black"/>
              <a:schemeClr val="accent5">
                <a:tint val="45000"/>
                <a:satMod val="400000"/>
              </a:schemeClr>
            </a:duotone>
          </a:blip>
          <a:srcRect/>
          <a:stretch>
            <a:fillRect/>
          </a:stretch>
        </p:blipFill>
        <p:spPr>
          <a:xfrm rot="5400000">
            <a:off x="5395242" y="3028107"/>
            <a:ext cx="2880318" cy="2097931"/>
          </a:xfrm>
          <a:ln w="228600" cap="sq" cmpd="thickThin">
            <a:solidFill>
              <a:srgbClr val="000000"/>
            </a:solidFill>
            <a:miter lim="800000"/>
          </a:ln>
          <a:effectLst>
            <a:innerShdw blurRad="76200">
              <a:srgbClr val="000000"/>
            </a:innerShdw>
          </a:effectLst>
        </p:spPr>
      </p:pic>
    </p:spTree>
    <p:custDataLst>
      <p:tags r:id="rId1"/>
    </p:custData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0" fill="hold"/>
                                        <p:tgtEl>
                                          <p:spTgt spid="1028"/>
                                        </p:tgtEl>
                                        <p:attrNameLst>
                                          <p:attrName>ppt_x</p:attrName>
                                        </p:attrNameLst>
                                      </p:cBhvr>
                                      <p:tavLst>
                                        <p:tav tm="0">
                                          <p:val>
                                            <p:strVal val="#ppt_x"/>
                                          </p:val>
                                        </p:tav>
                                        <p:tav tm="100000">
                                          <p:val>
                                            <p:strVal val="#ppt_x"/>
                                          </p:val>
                                        </p:tav>
                                      </p:tavLst>
                                    </p:anim>
                                    <p:anim calcmode="lin" valueType="num">
                                      <p:cBhvr additive="base">
                                        <p:cTn id="8" dur="50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mph" presetSubtype="0" grpId="0" nodeType="clickEffect">
                                  <p:stCondLst>
                                    <p:cond delay="0"/>
                                  </p:stCondLst>
                                  <p:endCondLst>
                                    <p:cond evt="onNext" delay="0">
                                      <p:tgtEl>
                                        <p:sldTgt/>
                                      </p:tgtEl>
                                    </p:cond>
                                  </p:endCondLst>
                                  <p:childTnLst>
                                    <p:set>
                                      <p:cBhvr override="childStyle">
                                        <p:cTn id="12" dur="indefinite"/>
                                        <p:tgtEl>
                                          <p:spTgt spid="3">
                                            <p:txEl>
                                              <p:pRg st="0" end="0"/>
                                            </p:txEl>
                                          </p:spTgt>
                                        </p:tgtEl>
                                        <p:attrNameLst>
                                          <p:attrName>style.fontFamily</p:attrName>
                                        </p:attrNameLst>
                                      </p:cBhvr>
                                      <p:to>
                                        <p:strVal val="Tahoma"/>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C3B7F6-AF37-4DD2-90B7-072D7688DEC7}"/>
              </a:ext>
            </a:extLst>
          </p:cNvPr>
          <p:cNvSpPr>
            <a:spLocks noGrp="1"/>
          </p:cNvSpPr>
          <p:nvPr>
            <p:ph type="title"/>
          </p:nvPr>
        </p:nvSpPr>
        <p:spPr>
          <a:xfrm>
            <a:off x="457200" y="704088"/>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KJE SO SHRANJENE MUMIJE ?</a:t>
            </a:r>
          </a:p>
        </p:txBody>
      </p:sp>
      <p:sp>
        <p:nvSpPr>
          <p:cNvPr id="3" name="Ograda vsebine 2">
            <a:extLst>
              <a:ext uri="{FF2B5EF4-FFF2-40B4-BE49-F238E27FC236}">
                <a16:creationId xmlns:a16="http://schemas.microsoft.com/office/drawing/2014/main" id="{1435B771-EA62-47B1-AE32-98E56446C2F7}"/>
              </a:ext>
            </a:extLst>
          </p:cNvPr>
          <p:cNvSpPr>
            <a:spLocks noGrp="1"/>
          </p:cNvSpPr>
          <p:nvPr>
            <p:ph idx="1"/>
          </p:nvPr>
        </p:nvSpPr>
        <p:spPr/>
        <p:txBody>
          <a:bodyPr/>
          <a:lstStyle/>
          <a:p>
            <a:r>
              <a:rPr lang="sl-SI" altLang="sl-SI"/>
              <a:t>Mumije so bile shranjene v piramidah, ki so bile zgrajene iz kamna, saj naj bi bila piramida zidana za večnost. Ena od prvih piramid je bila namenjena faraonu Džoserju med 2630 in 2611 pr. Kr. Visoka pa je bila 60 m. </a:t>
            </a:r>
          </a:p>
        </p:txBody>
      </p:sp>
      <p:pic>
        <p:nvPicPr>
          <p:cNvPr id="4" name="Picture 3">
            <a:extLst>
              <a:ext uri="{FF2B5EF4-FFF2-40B4-BE49-F238E27FC236}">
                <a16:creationId xmlns:a16="http://schemas.microsoft.com/office/drawing/2014/main" id="{2CB7557F-6313-4E15-B6B0-BC37E02A8071}"/>
              </a:ext>
            </a:extLst>
          </p:cNvPr>
          <p:cNvPicPr>
            <a:picLocks noChangeAspect="1" noChangeArrowheads="1"/>
          </p:cNvPicPr>
          <p:nvPr/>
        </p:nvPicPr>
        <p:blipFill>
          <a:blip r:embed="rId3" cstate="print"/>
          <a:srcRect/>
          <a:stretch>
            <a:fillRect/>
          </a:stretch>
        </p:blipFill>
        <p:spPr bwMode="auto">
          <a:xfrm>
            <a:off x="5940152" y="4221088"/>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a:extLst>
              <a:ext uri="{FF2B5EF4-FFF2-40B4-BE49-F238E27FC236}">
                <a16:creationId xmlns:a16="http://schemas.microsoft.com/office/drawing/2014/main" id="{2DE77F62-01C1-47F9-AD72-848A48A2933A}"/>
              </a:ext>
            </a:extLst>
          </p:cNvPr>
          <p:cNvPicPr>
            <a:picLocks noChangeAspect="1" noChangeArrowheads="1"/>
          </p:cNvPicPr>
          <p:nvPr/>
        </p:nvPicPr>
        <p:blipFill>
          <a:blip r:embed="rId4" cstate="print"/>
          <a:srcRect/>
          <a:stretch>
            <a:fillRect/>
          </a:stretch>
        </p:blipFill>
        <p:spPr bwMode="auto">
          <a:xfrm>
            <a:off x="1619672" y="4437112"/>
            <a:ext cx="2609850" cy="1752600"/>
          </a:xfrm>
          <a:prstGeom prst="roundRect">
            <a:avLst/>
          </a:prstGeom>
          <a:noFill/>
          <a:ln w="9525">
            <a:noFill/>
            <a:miter lim="800000"/>
            <a:headEnd/>
            <a:tailEnd/>
          </a:ln>
        </p:spPr>
      </p:pic>
    </p:spTree>
    <p:custDataLst>
      <p:tags r:id="rId1"/>
    </p:custData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mph" presetSubtype="0" fill="hold" nodeType="clickEffect">
                                  <p:stCondLst>
                                    <p:cond delay="0"/>
                                  </p:stCondLst>
                                  <p:childTnLst>
                                    <p:animRot by="21600000">
                                      <p:cBhvr>
                                        <p:cTn id="11" dur="2000" fill="hold"/>
                                        <p:tgtEl>
                                          <p:spTgt spid="2050"/>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15BE61-337E-447D-8185-9F0C65DA4183}"/>
              </a:ext>
            </a:extLst>
          </p:cNvPr>
          <p:cNvSpPr>
            <a:spLocks noGrp="1"/>
          </p:cNvSpPr>
          <p:nvPr>
            <p:ph type="title"/>
          </p:nvPr>
        </p:nvSpPr>
        <p:spPr>
          <a:xfrm>
            <a:off x="457200" y="704088"/>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PIRAMIDA OD ZNOTRAJ</a:t>
            </a:r>
          </a:p>
        </p:txBody>
      </p:sp>
      <p:sp>
        <p:nvSpPr>
          <p:cNvPr id="3" name="Ograda vsebine 2">
            <a:extLst>
              <a:ext uri="{FF2B5EF4-FFF2-40B4-BE49-F238E27FC236}">
                <a16:creationId xmlns:a16="http://schemas.microsoft.com/office/drawing/2014/main" id="{AF92A152-E385-4A39-9A32-5DC275B11C85}"/>
              </a:ext>
            </a:extLst>
          </p:cNvPr>
          <p:cNvSpPr>
            <a:spLocks noGrp="1"/>
          </p:cNvSpPr>
          <p:nvPr>
            <p:ph idx="1"/>
          </p:nvPr>
        </p:nvSpPr>
        <p:spPr/>
        <p:txBody>
          <a:bodyPr/>
          <a:lstStyle/>
          <a:p>
            <a:pPr>
              <a:buFont typeface="Wingdings 2" panose="05020102010507070707" pitchFamily="18" charset="2"/>
              <a:buNone/>
            </a:pPr>
            <a:r>
              <a:rPr lang="sl-SI" altLang="sl-SI"/>
              <a:t>  Piramida je imela vhod; ob straneh je bilo nekaj kipov posameznega faraona visokih nekaj metrov. Tam so bila tudi vrata, ki so vodila k oltarju. Poleg tega so v piramidi bili tudi labirinti, po katerih naj bi hodila človeška duša.  V njej je bila grobna izba v kateri je bila kanopska skrinja, sarkofag in ostali predmeti.</a:t>
            </a:r>
          </a:p>
        </p:txBody>
      </p:sp>
      <p:pic>
        <p:nvPicPr>
          <p:cNvPr id="7" name="Picture 2">
            <a:extLst>
              <a:ext uri="{FF2B5EF4-FFF2-40B4-BE49-F238E27FC236}">
                <a16:creationId xmlns:a16="http://schemas.microsoft.com/office/drawing/2014/main" id="{C7E5DD62-2449-4CDF-8EDD-BC1602887681}"/>
              </a:ext>
            </a:extLst>
          </p:cNvPr>
          <p:cNvPicPr>
            <a:picLocks noChangeAspect="1" noChangeArrowheads="1"/>
          </p:cNvPicPr>
          <p:nvPr/>
        </p:nvPicPr>
        <p:blipFill>
          <a:blip r:embed="rId3" cstate="print"/>
          <a:srcRect/>
          <a:stretch>
            <a:fillRect/>
          </a:stretch>
        </p:blipFill>
        <p:spPr bwMode="auto">
          <a:xfrm>
            <a:off x="2987824" y="4437112"/>
            <a:ext cx="2808312" cy="2232248"/>
          </a:xfrm>
          <a:prstGeom prst="horizontalScroll">
            <a:avLst/>
          </a:prstGeom>
          <a:noFill/>
          <a:ln w="9525">
            <a:noFill/>
            <a:miter lim="800000"/>
            <a:headEnd/>
            <a:tailEnd/>
          </a:ln>
        </p:spPr>
      </p:pic>
    </p:spTree>
    <p:custDataLst>
      <p:tags r:id="rId1"/>
    </p:custData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E1B318-E17C-488E-8F9C-0598EBDB606A}"/>
              </a:ext>
            </a:extLst>
          </p:cNvPr>
          <p:cNvSpPr>
            <a:spLocks noGrp="1"/>
          </p:cNvSpPr>
          <p:nvPr>
            <p:ph type="title"/>
          </p:nvPr>
        </p:nvSpPr>
        <p:spPr>
          <a:xfrm>
            <a:off x="457200" y="704088"/>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PLENILCI MUMIJ</a:t>
            </a:r>
          </a:p>
        </p:txBody>
      </p:sp>
      <p:sp>
        <p:nvSpPr>
          <p:cNvPr id="5" name="Ograda vsebine 4">
            <a:extLst>
              <a:ext uri="{FF2B5EF4-FFF2-40B4-BE49-F238E27FC236}">
                <a16:creationId xmlns:a16="http://schemas.microsoft.com/office/drawing/2014/main" id="{72177C7C-490D-4CE7-A7E0-AA7E74D4699E}"/>
              </a:ext>
            </a:extLst>
          </p:cNvPr>
          <p:cNvSpPr>
            <a:spLocks noGrp="1"/>
          </p:cNvSpPr>
          <p:nvPr>
            <p:ph idx="1"/>
          </p:nvPr>
        </p:nvSpPr>
        <p:spPr/>
        <p:txBody>
          <a:bodyPr/>
          <a:lstStyle/>
          <a:p>
            <a:r>
              <a:rPr lang="sl-SI" altLang="sl-SI"/>
              <a:t>Skoraj vse kraljevske piramide v Dolini kraljev so bile oropane. Roparje so najbolj privabljale zlate maske in amuleti, ki naj bi ščitile kraljevske mumije.</a:t>
            </a:r>
          </a:p>
        </p:txBody>
      </p:sp>
      <p:pic>
        <p:nvPicPr>
          <p:cNvPr id="5122" name="Picture 2">
            <a:extLst>
              <a:ext uri="{FF2B5EF4-FFF2-40B4-BE49-F238E27FC236}">
                <a16:creationId xmlns:a16="http://schemas.microsoft.com/office/drawing/2014/main" id="{0025A14D-2F57-4172-8787-10923C066324}"/>
              </a:ext>
            </a:extLst>
          </p:cNvPr>
          <p:cNvPicPr>
            <a:picLocks noChangeAspect="1" noChangeArrowheads="1"/>
          </p:cNvPicPr>
          <p:nvPr/>
        </p:nvPicPr>
        <p:blipFill>
          <a:blip r:embed="rId3" cstate="print"/>
          <a:srcRect/>
          <a:stretch>
            <a:fillRect/>
          </a:stretch>
        </p:blipFill>
        <p:spPr bwMode="auto">
          <a:xfrm>
            <a:off x="3563888" y="3429000"/>
            <a:ext cx="2520280" cy="2664296"/>
          </a:xfrm>
          <a:prstGeom prst="ellipse">
            <a:avLst/>
          </a:prstGeom>
          <a:ln w="63500" cap="rnd">
            <a:solidFill>
              <a:schemeClr val="bg1">
                <a:lumMod val="60000"/>
                <a:lumOff val="40000"/>
              </a:schemeClr>
            </a:solidFill>
          </a:ln>
          <a:effectLst>
            <a:glow rad="228600">
              <a:schemeClr val="accent6">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3" name="Picture 3">
            <a:extLst>
              <a:ext uri="{FF2B5EF4-FFF2-40B4-BE49-F238E27FC236}">
                <a16:creationId xmlns:a16="http://schemas.microsoft.com/office/drawing/2014/main" id="{E0F247CE-CCBF-4CBB-A308-C74076F2FD75}"/>
              </a:ext>
            </a:extLst>
          </p:cNvPr>
          <p:cNvPicPr>
            <a:picLocks noChangeAspect="1" noChangeArrowheads="1"/>
          </p:cNvPicPr>
          <p:nvPr/>
        </p:nvPicPr>
        <p:blipFill>
          <a:blip r:embed="rId4" cstate="print"/>
          <a:srcRect/>
          <a:stretch>
            <a:fillRect/>
          </a:stretch>
        </p:blipFill>
        <p:spPr bwMode="auto">
          <a:xfrm>
            <a:off x="683568" y="3645024"/>
            <a:ext cx="2190750" cy="2190750"/>
          </a:xfrm>
          <a:prstGeom prst="rect">
            <a:avLst/>
          </a:prstGeom>
          <a:ln w="190500" cap="sq">
            <a:solidFill>
              <a:srgbClr val="C8C6BD"/>
            </a:solidFill>
            <a:prstDash val="solid"/>
            <a:miter lim="800000"/>
          </a:ln>
          <a:effectLst>
            <a:glow rad="228600">
              <a:schemeClr val="accent5">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124" name="Picture 4">
            <a:extLst>
              <a:ext uri="{FF2B5EF4-FFF2-40B4-BE49-F238E27FC236}">
                <a16:creationId xmlns:a16="http://schemas.microsoft.com/office/drawing/2014/main" id="{EF0AE8B8-2F7E-433D-BBDA-C51409ECE985}"/>
              </a:ext>
            </a:extLst>
          </p:cNvPr>
          <p:cNvPicPr>
            <a:picLocks noChangeAspect="1" noChangeArrowheads="1"/>
          </p:cNvPicPr>
          <p:nvPr/>
        </p:nvPicPr>
        <p:blipFill>
          <a:blip r:embed="rId5" cstate="print"/>
          <a:srcRect/>
          <a:stretch>
            <a:fillRect/>
          </a:stretch>
        </p:blipFill>
        <p:spPr bwMode="auto">
          <a:xfrm>
            <a:off x="6732240" y="3501008"/>
            <a:ext cx="1800200" cy="2304256"/>
          </a:xfrm>
          <a:prstGeom prst="rect">
            <a:avLst/>
          </a:prstGeom>
          <a:ln w="88900" cap="sq" cmpd="thickThin">
            <a:solidFill>
              <a:srgbClr val="000000"/>
            </a:solidFill>
            <a:prstDash val="solid"/>
            <a:miter lim="800000"/>
          </a:ln>
          <a:effectLst>
            <a:glow rad="101600">
              <a:schemeClr val="accent5">
                <a:lumMod val="50000"/>
                <a:alpha val="60000"/>
              </a:schemeClr>
            </a:glow>
            <a:innerShdw blurRad="76200">
              <a:srgbClr val="000000"/>
            </a:innerShdw>
          </a:effectLst>
        </p:spPr>
      </p:pic>
    </p:spTree>
    <p:custDataLst>
      <p:tags r:id="rId1"/>
    </p:custData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path" presetSubtype="0" accel="50000" decel="50000" fill="hold" nodeType="clickEffect">
                                  <p:stCondLst>
                                    <p:cond delay="0"/>
                                  </p:stCondLst>
                                  <p:childTnLst>
                                    <p:animMotion origin="layout" path="M 0 0  C 0.069 0  0.125 0.07461  0.125 0.16655  C 0.125 0.25849  0.069 0.3331  0 0.3331  C -0.069 0.3331  -0.125 0.25849  -0.125 0.16655  C -0.125 0.07461  -0.069 0  0 0  Z" pathEditMode="relative" ptsTypes="">
                                      <p:cBhvr>
                                        <p:cTn id="11" dur="2000" fill="hold"/>
                                        <p:tgtEl>
                                          <p:spTgt spid="5122"/>
                                        </p:tgtEl>
                                        <p:attrNameLst>
                                          <p:attrName>ppt_x</p:attrName>
                                          <p:attrName>ppt_y</p:attrName>
                                        </p:attrNameLst>
                                      </p:cBhvr>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35" presetClass="path" presetSubtype="0" accel="50000" decel="50000" fill="hold" nodeType="clickEffect">
                                  <p:stCondLst>
                                    <p:cond delay="0"/>
                                  </p:stCondLst>
                                  <p:childTnLst>
                                    <p:animMotion origin="layout" path="M 0 0  L -0.25 0  E" pathEditMode="relative" ptsTypes="">
                                      <p:cBhvr>
                                        <p:cTn id="15" dur="2000" fill="hold"/>
                                        <p:tgtEl>
                                          <p:spTgt spid="51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B44B64-C32D-4F57-8C41-E0FB22A8C0F6}"/>
              </a:ext>
            </a:extLst>
          </p:cNvPr>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POSTOPEK SAMOMUMIFICIRANJA</a:t>
            </a:r>
          </a:p>
        </p:txBody>
      </p:sp>
      <p:sp>
        <p:nvSpPr>
          <p:cNvPr id="3" name="Ograda vsebine 2">
            <a:extLst>
              <a:ext uri="{FF2B5EF4-FFF2-40B4-BE49-F238E27FC236}">
                <a16:creationId xmlns:a16="http://schemas.microsoft.com/office/drawing/2014/main" id="{2118137F-8C1B-4684-92A8-934A62DDAB59}"/>
              </a:ext>
            </a:extLst>
          </p:cNvPr>
          <p:cNvSpPr>
            <a:spLocks noGrp="1"/>
          </p:cNvSpPr>
          <p:nvPr>
            <p:ph sz="half" idx="1"/>
          </p:nvPr>
        </p:nvSpPr>
        <p:spPr>
          <a:xfrm>
            <a:off x="0" y="1916113"/>
            <a:ext cx="4643438" cy="4941887"/>
          </a:xfrm>
        </p:spPr>
        <p:txBody>
          <a:bodyPr>
            <a:normAutofit fontScale="85000" lnSpcReduction="20000"/>
          </a:bodyPr>
          <a:lstStyle/>
          <a:p>
            <a:pPr marL="274320" indent="-274320" fontAlgn="auto">
              <a:spcAft>
                <a:spcPts val="0"/>
              </a:spcAft>
              <a:buClr>
                <a:schemeClr val="accent3"/>
              </a:buClr>
              <a:buFont typeface="Wingdings 2"/>
              <a:buNone/>
              <a:defRPr/>
            </a:pPr>
            <a:r>
              <a:rPr lang="sl-SI" dirty="0"/>
              <a:t>  - Svečeniki na Japonskem</a:t>
            </a:r>
          </a:p>
          <a:p>
            <a:pPr marL="274320" indent="-274320" fontAlgn="auto">
              <a:spcAft>
                <a:spcPts val="0"/>
              </a:spcAft>
              <a:buClr>
                <a:schemeClr val="accent3"/>
              </a:buClr>
              <a:buFont typeface="Wingdings 2"/>
              <a:buNone/>
              <a:defRPr/>
            </a:pPr>
            <a:r>
              <a:rPr lang="sl-SI" dirty="0"/>
              <a:t>   -Traja deset let</a:t>
            </a:r>
          </a:p>
          <a:p>
            <a:pPr marL="274320" indent="-274320" fontAlgn="auto">
              <a:spcAft>
                <a:spcPts val="0"/>
              </a:spcAft>
              <a:buClr>
                <a:schemeClr val="accent3"/>
              </a:buClr>
              <a:buFont typeface="Wingdings 2"/>
              <a:buNone/>
              <a:defRPr/>
            </a:pPr>
            <a:r>
              <a:rPr lang="sl-SI" dirty="0"/>
              <a:t>   -Posebna prehrana (borova semena, lubje, korenine), da je telo izgubilo vso telesno maščobo</a:t>
            </a:r>
          </a:p>
          <a:p>
            <a:pPr marL="274320" indent="-274320" fontAlgn="auto">
              <a:spcAft>
                <a:spcPts val="0"/>
              </a:spcAft>
              <a:buClr>
                <a:schemeClr val="accent3"/>
              </a:buClr>
              <a:buFontTx/>
              <a:buChar char="-"/>
              <a:defRPr/>
            </a:pPr>
            <a:r>
              <a:rPr lang="sl-SI" dirty="0"/>
              <a:t>Strupeni čaj </a:t>
            </a:r>
            <a:r>
              <a:rPr lang="sl-SI" dirty="0" err="1"/>
              <a:t>uruši</a:t>
            </a:r>
            <a:r>
              <a:rPr lang="sl-SI" dirty="0"/>
              <a:t> (zaradi njega so svečeniki bruhali in se potili-  </a:t>
            </a:r>
            <a:r>
              <a:rPr lang="sl-SI" dirty="0" err="1"/>
              <a:t>dehidrilali</a:t>
            </a:r>
            <a:r>
              <a:rPr lang="sl-SI" dirty="0"/>
              <a:t>)</a:t>
            </a:r>
          </a:p>
          <a:p>
            <a:pPr marL="274320" indent="-274320" fontAlgn="auto">
              <a:spcAft>
                <a:spcPts val="0"/>
              </a:spcAft>
              <a:buClr>
                <a:schemeClr val="accent3"/>
              </a:buClr>
              <a:buFontTx/>
              <a:buChar char="-"/>
              <a:defRPr/>
            </a:pPr>
            <a:r>
              <a:rPr lang="sl-SI" dirty="0"/>
              <a:t>Arzenik (strup, ki so ga pili iz Svetega izvira, uničil naj bi bakterije v telesu, ki običajno povzročajo razkroj trupla po smrti)</a:t>
            </a:r>
          </a:p>
          <a:p>
            <a:pPr marL="274320" indent="-274320" fontAlgn="auto">
              <a:spcAft>
                <a:spcPts val="0"/>
              </a:spcAft>
              <a:buClr>
                <a:schemeClr val="accent3"/>
              </a:buClr>
              <a:buFont typeface="Wingdings 2"/>
              <a:buNone/>
              <a:defRPr/>
            </a:pPr>
            <a:r>
              <a:rPr lang="sl-SI" dirty="0"/>
              <a:t>-  1000 dni so bili zazidani v majhni celici( svečenik je vsak dan pozvonil, da je pokazal, da še živi.)</a:t>
            </a:r>
          </a:p>
        </p:txBody>
      </p:sp>
      <p:pic>
        <p:nvPicPr>
          <p:cNvPr id="13" name="Picture 2">
            <a:extLst>
              <a:ext uri="{FF2B5EF4-FFF2-40B4-BE49-F238E27FC236}">
                <a16:creationId xmlns:a16="http://schemas.microsoft.com/office/drawing/2014/main" id="{FF72A519-72A6-4BE4-8D91-A2E0ABCAAE71}"/>
              </a:ext>
            </a:extLst>
          </p:cNvPr>
          <p:cNvPicPr>
            <a:picLocks noGrp="1" noChangeAspect="1" noChangeArrowheads="1"/>
          </p:cNvPicPr>
          <p:nvPr>
            <p:ph sz="half" idx="2"/>
          </p:nvPr>
        </p:nvPicPr>
        <p:blipFill>
          <a:blip r:embed="rId3" cstate="print"/>
          <a:srcRect/>
          <a:stretch>
            <a:fillRect/>
          </a:stretch>
        </p:blipFill>
        <p:spPr>
          <a:xfrm>
            <a:off x="4644008" y="2420888"/>
            <a:ext cx="4038600" cy="3129915"/>
          </a:xfrm>
          <a:ln>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ustDataLst>
      <p:tags r:id="rId1"/>
    </p:custData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0"/>
                                        <p:tgtEl>
                                          <p:spTgt spid="13"/>
                                        </p:tgtEl>
                                      </p:cBhvr>
                                    </p:animEffect>
                                    <p:set>
                                      <p:cBhvr>
                                        <p:cTn id="37" dur="1" fill="hold">
                                          <p:stCondLst>
                                            <p:cond delay="4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6F97404-97D8-4B94-B80D-37055EAE6134}"/>
              </a:ext>
            </a:extLst>
          </p:cNvPr>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NAJSTAREJŠE MUMIJE</a:t>
            </a:r>
          </a:p>
        </p:txBody>
      </p:sp>
      <p:sp>
        <p:nvSpPr>
          <p:cNvPr id="4" name="Ograda vsebine 3">
            <a:extLst>
              <a:ext uri="{FF2B5EF4-FFF2-40B4-BE49-F238E27FC236}">
                <a16:creationId xmlns:a16="http://schemas.microsoft.com/office/drawing/2014/main" id="{4A73F034-5451-4CDF-8309-9B51FCD1375C}"/>
              </a:ext>
            </a:extLst>
          </p:cNvPr>
          <p:cNvSpPr>
            <a:spLocks noGrp="1"/>
          </p:cNvSpPr>
          <p:nvPr>
            <p:ph sz="half" idx="2"/>
          </p:nvPr>
        </p:nvSpPr>
        <p:spPr>
          <a:xfrm>
            <a:off x="4211638" y="1920875"/>
            <a:ext cx="4681537" cy="4433888"/>
          </a:xfrm>
        </p:spPr>
        <p:txBody>
          <a:bodyPr/>
          <a:lstStyle/>
          <a:p>
            <a:r>
              <a:rPr lang="sl-SI" altLang="sl-SI"/>
              <a:t>Najstarejše namerno izdelane mumije na svetu so mumije civilizacije  Činčoro na območju današnjega severnega Čila. Čeprav so bili le ribiči in lovci so bili njihovi postopki pri mumificiranju  naprednejši in učinkovitejši, kot staroegipčanski. </a:t>
            </a:r>
          </a:p>
        </p:txBody>
      </p:sp>
      <p:sp>
        <p:nvSpPr>
          <p:cNvPr id="19460" name="Ograda vsebine 5">
            <a:extLst>
              <a:ext uri="{FF2B5EF4-FFF2-40B4-BE49-F238E27FC236}">
                <a16:creationId xmlns:a16="http://schemas.microsoft.com/office/drawing/2014/main" id="{E7926369-E211-4062-971E-0EE58FD25349}"/>
              </a:ext>
            </a:extLst>
          </p:cNvPr>
          <p:cNvSpPr>
            <a:spLocks noGrp="1"/>
          </p:cNvSpPr>
          <p:nvPr>
            <p:ph sz="half" idx="1"/>
          </p:nvPr>
        </p:nvSpPr>
        <p:spPr>
          <a:xfrm>
            <a:off x="457200" y="1920875"/>
            <a:ext cx="4038600" cy="4433888"/>
          </a:xfrm>
        </p:spPr>
        <p:txBody>
          <a:bodyPr/>
          <a:lstStyle/>
          <a:p>
            <a:endParaRPr lang="sl-SI" altLang="sl-SI"/>
          </a:p>
          <a:p>
            <a:endParaRPr lang="sl-SI" altLang="sl-SI"/>
          </a:p>
          <a:p>
            <a:endParaRPr lang="sl-SI" altLang="sl-SI"/>
          </a:p>
          <a:p>
            <a:endParaRPr lang="sl-SI" altLang="sl-SI"/>
          </a:p>
          <a:p>
            <a:endParaRPr lang="sl-SI" altLang="sl-SI"/>
          </a:p>
          <a:p>
            <a:endParaRPr lang="sl-SI" altLang="sl-SI"/>
          </a:p>
          <a:p>
            <a:endParaRPr lang="sl-SI" altLang="sl-SI"/>
          </a:p>
          <a:p>
            <a:r>
              <a:rPr lang="sl-SI" altLang="sl-SI"/>
              <a:t>Primer družine</a:t>
            </a:r>
          </a:p>
        </p:txBody>
      </p:sp>
      <p:pic>
        <p:nvPicPr>
          <p:cNvPr id="7" name="Picture 2">
            <a:extLst>
              <a:ext uri="{FF2B5EF4-FFF2-40B4-BE49-F238E27FC236}">
                <a16:creationId xmlns:a16="http://schemas.microsoft.com/office/drawing/2014/main" id="{968920EA-1F6C-4D24-AE64-BAE6269EFFB2}"/>
              </a:ext>
            </a:extLst>
          </p:cNvPr>
          <p:cNvPicPr>
            <a:picLocks noChangeAspect="1" noChangeArrowheads="1"/>
          </p:cNvPicPr>
          <p:nvPr/>
        </p:nvPicPr>
        <p:blipFill>
          <a:blip r:embed="rId3" cstate="print"/>
          <a:stretch>
            <a:fillRect/>
          </a:stretch>
        </p:blipFill>
        <p:spPr bwMode="auto">
          <a:xfrm>
            <a:off x="179512" y="2204864"/>
            <a:ext cx="3678560" cy="3028950"/>
          </a:xfrm>
          <a:prstGeom prst="ellipse">
            <a:avLst/>
          </a:prstGeom>
          <a:ln>
            <a:noFill/>
          </a:ln>
          <a:effectLst>
            <a:softEdge rad="112500"/>
          </a:effectLst>
        </p:spPr>
      </p:pic>
    </p:spTree>
    <p:custDataLst>
      <p:tags r:id="rId1"/>
    </p:custData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4)">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C1AD4EC-27C5-43B9-B7FB-AB6462C68169}"/>
              </a:ext>
            </a:extLst>
          </p:cNvPr>
          <p:cNvSpPr>
            <a:spLocks noGrp="1" noChangeArrowheads="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PREU</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Arabic Typesetting" pitchFamily="66" charset="-78"/>
              </a:rPr>
              <a:t>Č</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EVALCI MUMIJ</a:t>
            </a:r>
          </a:p>
        </p:txBody>
      </p:sp>
      <p:sp>
        <p:nvSpPr>
          <p:cNvPr id="7171" name="Rectangle 3">
            <a:extLst>
              <a:ext uri="{FF2B5EF4-FFF2-40B4-BE49-F238E27FC236}">
                <a16:creationId xmlns:a16="http://schemas.microsoft.com/office/drawing/2014/main" id="{548409BF-8984-4D4F-905D-424F51BB8568}"/>
              </a:ext>
            </a:extLst>
          </p:cNvPr>
          <p:cNvSpPr>
            <a:spLocks noGrp="1" noChangeArrowheads="1"/>
          </p:cNvSpPr>
          <p:nvPr>
            <p:ph sz="half" idx="1"/>
          </p:nvPr>
        </p:nvSpPr>
        <p:spPr>
          <a:xfrm>
            <a:off x="250825" y="1920875"/>
            <a:ext cx="5616575" cy="4748213"/>
          </a:xfrm>
        </p:spPr>
        <p:txBody>
          <a:bodyPr/>
          <a:lstStyle/>
          <a:p>
            <a:r>
              <a:rPr lang="sl-SI" altLang="sl-SI" sz="2000"/>
              <a:t>Znanstveniki, ki se ukvarjajo s preiskovanjem mumij so podobni detektivom. Zbirajo sledi, ki jih vodijo do podatkov o življenju in smrti pokojnika. Do nedavnega so mumijo preiskali tako, da so odvili povoje in jo odprli. Danes pa znanstveniki pri preiskovanju mumij uporabljajo neinvazivne tehnike. Tako lahko zdaj zbirajo različne podatke o mumijah: njihovo starost, zdravstveno stanje, družinska razmerja, in celo vzrok njihove smrti, ne da bi jih pri tem poškodovali.</a:t>
            </a:r>
          </a:p>
        </p:txBody>
      </p:sp>
      <p:pic>
        <p:nvPicPr>
          <p:cNvPr id="2050" name="Picture 2">
            <a:extLst>
              <a:ext uri="{FF2B5EF4-FFF2-40B4-BE49-F238E27FC236}">
                <a16:creationId xmlns:a16="http://schemas.microsoft.com/office/drawing/2014/main" id="{A85062D6-CFA0-4780-A813-2AF6E922615D}"/>
              </a:ext>
            </a:extLst>
          </p:cNvPr>
          <p:cNvPicPr>
            <a:picLocks noGrp="1" noChangeAspect="1" noChangeArrowheads="1"/>
          </p:cNvPicPr>
          <p:nvPr>
            <p:ph sz="half" idx="2"/>
          </p:nvPr>
        </p:nvPicPr>
        <p:blipFill>
          <a:blip r:embed="rId3" cstate="print"/>
          <a:srcRect/>
          <a:stretch>
            <a:fillRect/>
          </a:stretch>
        </p:blipFill>
        <p:spPr>
          <a:xfrm>
            <a:off x="5985668" y="2996952"/>
            <a:ext cx="2834803" cy="2022723"/>
          </a:xfrm>
          <a:ln w="127000" cap="rnd"/>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ustDataLst>
      <p:tags r:id="rId1"/>
    </p:custDataLst>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5399 -0.0874 C -0.15868 -0.08671 -0.16354 -0.08671 -0.16823 -0.08509 C -0.17222 -0.0837 -0.17951 -0.07214 -0.1809 -0.07029 C -0.18559 -0.06382 -0.18611 -0.06451 -0.19358 -0.05781 C -0.19635 -0.05549 -0.2 -0.04763 -0.20156 -0.04509 C -0.20486 -0.03977 -0.20851 -0.03607 -0.21267 -0.03237 C -0.2158 -0.02613 -0.21736 -0.02058 -0.2191 -0.01341 C -0.2184 0.02381 -0.2276 0.05965 -0.20799 0.08601 C -0.20625 0.10196 -0.20677 0.09988 -0.2 0.10936 C -0.19722 0.12069 -0.20069 0.1119 -0.19358 0.11768 C -0.19236 0.11884 -0.19167 0.12069 -0.19045 0.12208 C -0.18403 0.12901 -0.18351 0.1267 -0.17309 0.12832 C -0.16302 0.13271 -0.15278 0.13641 -0.14288 0.14104 C -0.13247 0.14589 -0.12326 0.15237 -0.11267 0.15584 C -0.10694 0.15977 -0.10139 0.16138 -0.09531 0.16416 C -0.03767 0.16347 0.02743 0.19768 0.07778 0.16 C 0.09115 0.15005 0.07813 0.15653 0.08889 0.15167 C 0.09444 0.14381 0.10087 0.1415 0.10799 0.13688 C 0.11042 0.12693 0.11267 0.12971 0.1191 0.12416 C 0.12292 0.10867 0.11753 0.1274 0.12535 0.11144 C 0.12726 0.10774 0.12743 0.10289 0.12865 0.09873 C 0.12813 0.0689 0.14844 -0.01781 0.11111 -0.03445 C 0.10608 -0.0444 0.10035 -0.04856 0.09201 -0.05133 C 0.08889 -0.05411 0.08611 -0.05827 0.08247 -0.05989 C 0.07934 -0.06127 0.07309 -0.06405 0.07309 -0.06405 C 0.07083 -0.06682 0.06962 -0.07145 0.06667 -0.0726 C 0.05052 -0.07931 0.01858 -0.07815 0.00642 -0.07885 C -0.04444 -0.09526 0.00885 -0.07862 -0.13646 -0.08301 C -0.1467 -0.08324 -0.15503 -0.0874 -0.16667 -0.0874 " pathEditMode="relative" ptsTypes="ffffffffffffffffffffffffffffA">
                                      <p:cBhvr>
                                        <p:cTn id="6" dur="2000" fill="hold"/>
                                        <p:tgtEl>
                                          <p:spTgt spid="717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ntr" presetSubtype="0" fill="hold"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 calcmode="lin" valueType="num">
                                      <p:cBhvr>
                                        <p:cTn id="11" dur="1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7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3"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strips(upRight)">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3145270-9F6E-4A25-A6DD-762E95EEF30B}"/>
              </a:ext>
            </a:extLst>
          </p:cNvPr>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KONEC PRVEGA DELA</a:t>
            </a:r>
          </a:p>
        </p:txBody>
      </p:sp>
      <p:pic>
        <p:nvPicPr>
          <p:cNvPr id="8195" name="Picture 3">
            <a:extLst>
              <a:ext uri="{FF2B5EF4-FFF2-40B4-BE49-F238E27FC236}">
                <a16:creationId xmlns:a16="http://schemas.microsoft.com/office/drawing/2014/main" id="{0D4E2594-A453-46ED-802D-F868B3F5ED6D}"/>
              </a:ext>
            </a:extLst>
          </p:cNvPr>
          <p:cNvPicPr>
            <a:picLocks noGrp="1" noChangeAspect="1" noChangeArrowheads="1"/>
          </p:cNvPicPr>
          <p:nvPr>
            <p:ph sz="half" idx="2"/>
          </p:nvPr>
        </p:nvPicPr>
        <p:blipFill>
          <a:blip r:embed="rId3" cstate="print"/>
          <a:srcRect/>
          <a:stretch>
            <a:fillRect/>
          </a:stretch>
        </p:blipFill>
        <p:spPr>
          <a:xfrm>
            <a:off x="7092280" y="1916832"/>
            <a:ext cx="1695450" cy="268605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197" name="Picture 5">
            <a:extLst>
              <a:ext uri="{FF2B5EF4-FFF2-40B4-BE49-F238E27FC236}">
                <a16:creationId xmlns:a16="http://schemas.microsoft.com/office/drawing/2014/main" id="{8A097016-3ADD-4C7F-8F3F-1D3BF58B3189}"/>
              </a:ext>
            </a:extLst>
          </p:cNvPr>
          <p:cNvPicPr>
            <a:picLocks noChangeAspect="1" noChangeArrowheads="1"/>
          </p:cNvPicPr>
          <p:nvPr/>
        </p:nvPicPr>
        <p:blipFill>
          <a:blip r:embed="rId4" cstate="print"/>
          <a:srcRect/>
          <a:stretch>
            <a:fillRect/>
          </a:stretch>
        </p:blipFill>
        <p:spPr bwMode="auto">
          <a:xfrm>
            <a:off x="6372200" y="4797152"/>
            <a:ext cx="2619375" cy="1743075"/>
          </a:xfrm>
          <a:prstGeom prst="rect">
            <a:avLst/>
          </a:prstGeom>
          <a:ln>
            <a:noFill/>
          </a:ln>
          <a:effectLst>
            <a:softEdge rad="112500"/>
          </a:effectLst>
        </p:spPr>
      </p:pic>
      <p:pic>
        <p:nvPicPr>
          <p:cNvPr id="8196" name="Picture 4">
            <a:extLst>
              <a:ext uri="{FF2B5EF4-FFF2-40B4-BE49-F238E27FC236}">
                <a16:creationId xmlns:a16="http://schemas.microsoft.com/office/drawing/2014/main" id="{3D4210D4-50B2-45C4-A303-F36EA3F96EBC}"/>
              </a:ext>
            </a:extLst>
          </p:cNvPr>
          <p:cNvPicPr>
            <a:picLocks noChangeAspect="1" noChangeArrowheads="1"/>
          </p:cNvPicPr>
          <p:nvPr/>
        </p:nvPicPr>
        <p:blipFill>
          <a:blip r:embed="rId5" cstate="print"/>
          <a:srcRect/>
          <a:stretch>
            <a:fillRect/>
          </a:stretch>
        </p:blipFill>
        <p:spPr bwMode="auto">
          <a:xfrm>
            <a:off x="1115616" y="1772816"/>
            <a:ext cx="2808312" cy="23930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194" name="Picture 2">
            <a:extLst>
              <a:ext uri="{FF2B5EF4-FFF2-40B4-BE49-F238E27FC236}">
                <a16:creationId xmlns:a16="http://schemas.microsoft.com/office/drawing/2014/main" id="{E602799B-43A0-47F8-B9E8-93006FD2A5E4}"/>
              </a:ext>
            </a:extLst>
          </p:cNvPr>
          <p:cNvPicPr>
            <a:picLocks noGrp="1" noChangeAspect="1" noChangeArrowheads="1"/>
          </p:cNvPicPr>
          <p:nvPr>
            <p:ph sz="half" idx="1"/>
          </p:nvPr>
        </p:nvPicPr>
        <p:blipFill>
          <a:blip r:embed="rId6" cstate="print"/>
          <a:srcRect/>
          <a:stretch>
            <a:fillRect/>
          </a:stretch>
        </p:blipFill>
        <p:spPr>
          <a:xfrm>
            <a:off x="3419872" y="4653136"/>
            <a:ext cx="2466975" cy="1847850"/>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custDataLst>
      <p:tags r:id="rId1"/>
    </p:custData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48593 0.54908 C -0.48715 0.53426 -0.49479 0.51736 -0.49878 0.50301 C -0.50729 0.47454 -0.51441 0.43912 -0.51215 0.40787 C -0.50364 0.39398 -0.50468 0.39051 -0.48958 0.39051 C -0.47882 0.39028 -0.45729 0.39468 -0.45712 0.39468 C -0.44114 0.40232 -0.40781 0.40764 -0.40955 0.44005 C -0.4243 0.45857 -0.44288 0.47384 -0.4625 0.48171 C -0.4658 0.48148 -0.46892 0.48218 -0.47239 0.48125 C -0.47795 0.47963 -0.48368 0.47755 -0.48871 0.47408 C -0.50573 0.4625 -0.50208 0.42986 -0.50052 0.41042 C -0.49843 0.40185 -0.49739 0.39236 -0.49392 0.38449 C -0.48819 0.36968 -0.47152 0.36134 -0.46076 0.35625 C -0.44774 0.35857 -0.43576 0.36296 -0.43576 0.38287 C -0.44878 0.40301 -0.46371 0.37801 -0.47048 0.36158 C -0.48646 0.32292 -0.49288 0.29792 -0.48906 0.25278 C -0.48559 0.23912 -0.48333 0.225 -0.4783 0.21204 C -0.47187 0.19421 -0.45503 0.20903 -0.45399 0.22361 C -0.47343 0.2132 -0.50121 0.19769 -0.5 0.16435 C -0.49479 0.1463 -0.496 0.15255 -0.48975 0.13982 C -0.47552 0.12963 -0.47968 0.16528 -0.48021 0.1713 C -0.48889 0.19398 -0.49184 0.20695 -0.51024 0.21412 C -0.51319 0.21273 -0.51649 0.21204 -0.51892 0.20949 C -0.52708 0.20301 -0.52604 0.18681 -0.52899 0.17477 C -0.53385 0.15255 -0.52743 0.12246 -0.52621 0.10023 C -0.52552 0.08843 -0.52534 0.07685 -0.52482 0.06505 C -0.51718 0.03195 -0.51267 -0.00231 -0.50277 -0.03403 C -0.49757 -0.05023 -0.47951 -0.07778 -0.47934 -0.07778 C -0.46979 -0.08727 -0.46284 -0.0919 -0.45052 -0.09375 C -0.44548 -0.09074 -0.43958 -0.08889 -0.43489 -0.08403 C -0.42517 -0.0743 -0.42587 -0.04583 -0.42725 -0.03241 C -0.43489 -0.00046 -0.4368 0.0088 -0.45781 0.025 C -0.46319 0.0257 -0.46857 0.02662 -0.47361 0.02685 C -0.49218 0.02894 -0.48941 -0.00602 -0.48819 -0.01852 C -0.4875 -0.0243 -0.48663 -0.02963 -0.48559 -0.03542 C -0.48125 -0.05648 -0.4776 -0.07778 -0.47205 -0.09884 C -0.46823 -0.1118 -0.45764 -0.13657 -0.45746 -0.13657 C -0.45173 -0.14305 -0.45052 -0.14583 -0.44357 -0.14606 C -0.42951 -0.12847 -0.43385 -0.11134 -0.43646 -0.0875 C -0.43837 -0.0794 -0.43871 -0.07014 -0.44253 -0.06319 C -0.44375 -0.06088 -0.44531 -0.06736 -0.44548 -0.06991 C -0.44548 -0.07662 -0.44444 -0.08356 -0.44375 -0.09028 C -0.43802 -0.11481 -0.43402 -0.13287 -0.42534 -0.15463 C -0.42118 -0.16065 -0.41823 -0.16574 -0.41163 -0.16597 C -0.41198 -0.15625 -0.41354 -0.14907 -0.42118 -0.14722 C -0.42309 -0.14838 -0.42552 -0.14884 -0.42708 -0.15116 C -0.43177 -0.15717 -0.43073 -0.16805 -0.43212 -0.17639 C -0.43402 -0.18889 -0.43333 -0.19629 -0.43194 -0.20903 C -0.43003 -0.21458 -0.42899 -0.22199 -0.42534 -0.22616 C -0.42014 -0.23241 -0.41128 -0.23449 -0.40451 -0.23657 C -0.39201 -0.23565 -0.37795 -0.23495 -0.36962 -0.22129 C -0.37465 -0.20509 -0.37413 -0.1993 -0.38507 -0.19398 C -0.40486 -0.19421 -0.40034 -0.22153 -0.39809 -0.24028 C -0.39514 -0.25208 -0.39427 -0.26504 -0.38993 -0.27592 C -0.38021 -0.30046 -0.36076 -0.31713 -0.34184 -0.32546 C -0.33038 -0.32407 -0.31909 -0.32361 -0.30833 -0.3162 C -0.30104 -0.3118 -0.29809 -0.30555 -0.2934 -0.29606 C -0.27205 -0.25509 -0.26996 -0.22129 -0.27691 -0.17338 C -0.28455 -0.14884 -0.28437 -0.13819 -0.30208 -0.13009 C -0.3118 -0.14074 -0.31076 -0.13773 -0.31007 -0.15231 C -0.30712 -0.16319 -0.30468 -0.17546 -0.30069 -0.18611 C -0.29357 -0.20671 -0.26389 -0.22454 -0.24861 -0.23125 C -0.24375 -0.23125 -0.23854 -0.23333 -0.2342 -0.23079 C -0.22899 -0.22778 -0.22396 -0.22454 -0.21944 -0.21967 C -0.21406 -0.21273 -0.21493 -0.19421 -0.21545 -0.18518 C -0.21059 -0.19977 -0.20451 -0.19722 -0.19479 -0.20509 C -0.18732 -0.20555 -0.18003 -0.20555 -0.17274 -0.20463 C -0.16666 -0.20023 -0.14965 -0.19213 -0.14531 -0.18009 C -0.1335 -0.1493 -0.13507 -0.1162 -0.1368 -0.0831 C -0.13298 -0.09653 -0.12812 -0.10879 -0.12465 -0.12153 C -0.11493 -0.14329 -0.10885 -0.16204 -0.09114 -0.17245 C -0.06771 -0.17176 -0.06788 -0.13009 -0.07048 -0.10856 C -0.07152 -0.08518 -0.07361 -0.07199 -0.07899 -0.0493 C -0.08975 -0.03634 -0.09652 -0.0544 -0.09774 -0.06782 C -0.09809 -0.07315 -0.09809 -0.07824 -0.09896 -0.08333 C -0.09965 -0.0875 -0.10173 -0.09167 -0.10191 -0.09606 C -0.1026 -0.11759 -0.09687 -0.14491 -0.09566 -0.16667 C -0.0934 -0.17662 -0.09218 -0.1875 -0.08837 -0.19676 C -0.08767 -0.19838 -0.08559 -0.1956 -0.08472 -0.19398 C -0.08298 -0.19074 -0.08229 -0.18055 -0.08229 -0.17685 C -0.08368 -0.16204 -0.08524 -0.14815 -0.08663 -0.13379 C -0.09236 -0.10671 -0.09705 -0.07986 -0.10382 -0.0537 C -0.10555 -0.04629 -0.11232 -0.0331 -0.11215 -0.0331 C -0.11267 -0.03287 -0.11927 -0.02245 -0.12014 -0.02245 C -0.12205 -0.02176 -0.12448 -0.02824 -0.1243 -0.02824 " pathEditMode="relative" rAng="-4502146" ptsTypes="fffffffffffffffffffffffffffffffffffffffffffffffffffffffffffffffffffffffffffffffffffA">
                                      <p:cBhvr>
                                        <p:cTn id="6" dur="2000" fill="hold"/>
                                        <p:tgtEl>
                                          <p:spTgt spid="8195"/>
                                        </p:tgtEl>
                                        <p:attrNameLst>
                                          <p:attrName>ppt_x</p:attrName>
                                          <p:attrName>ppt_y</p:attrName>
                                        </p:attrNameLst>
                                      </p:cBhvr>
                                      <p:rCtr x="15700" y="-4100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1600000">
                                      <p:cBhvr>
                                        <p:cTn id="10" dur="2000" fill="hold"/>
                                        <p:tgtEl>
                                          <p:spTgt spid="819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path" presetSubtype="0" accel="50000" decel="50000" fill="hold" nodeType="clickEffect">
                                  <p:stCondLst>
                                    <p:cond delay="0"/>
                                  </p:stCondLst>
                                  <p:childTnLst>
                                    <p:animMotion origin="layout" path="M 0 0  L -0.25 0  E" pathEditMode="relative" ptsTypes="">
                                      <p:cBhvr>
                                        <p:cTn id="14" dur="2000" fill="hold"/>
                                        <p:tgtEl>
                                          <p:spTgt spid="8194"/>
                                        </p:tgtEl>
                                        <p:attrNameLst>
                                          <p:attrName>ppt_x</p:attrName>
                                          <p:attrName>ppt_y</p:attrName>
                                        </p:attrNameLst>
                                      </p:cBhvr>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mph" presetSubtype="0" fill="hold" nodeType="clickEffect">
                                  <p:stCondLst>
                                    <p:cond delay="0"/>
                                  </p:stCondLst>
                                  <p:childTnLst>
                                    <p:anim calcmode="discrete" valueType="str">
                                      <p:cBhvr>
                                        <p:cTn id="18" dur="1000" fill="hold"/>
                                        <p:tgtEl>
                                          <p:spTgt spid="819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76BF668-0941-40BF-812B-66F8F02D3B10}"/>
              </a:ext>
            </a:extLst>
          </p:cNvPr>
          <p:cNvSpPr>
            <a:spLocks noGrp="1"/>
          </p:cNvSpPr>
          <p:nvPr>
            <p:ph type="title"/>
          </p:nvPr>
        </p:nvSpPr>
        <p:spPr>
          <a:xfrm>
            <a:off x="457200" y="704088"/>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KOT PAPRIKA</a:t>
            </a:r>
          </a:p>
        </p:txBody>
      </p:sp>
      <p:sp>
        <p:nvSpPr>
          <p:cNvPr id="3" name="Ograda vsebine 2">
            <a:extLst>
              <a:ext uri="{FF2B5EF4-FFF2-40B4-BE49-F238E27FC236}">
                <a16:creationId xmlns:a16="http://schemas.microsoft.com/office/drawing/2014/main" id="{55E81583-9D6A-4750-BD92-32E4B0796E4F}"/>
              </a:ext>
            </a:extLst>
          </p:cNvPr>
          <p:cNvSpPr>
            <a:spLocks noGrp="1"/>
          </p:cNvSpPr>
          <p:nvPr>
            <p:ph idx="1"/>
          </p:nvPr>
        </p:nvSpPr>
        <p:spPr/>
        <p:txBody>
          <a:bodyPr/>
          <a:lstStyle/>
          <a:p>
            <a:r>
              <a:rPr lang="sl-SI" altLang="sl-SI"/>
              <a:t>Živali, rastline in ljudje so sestavljeni iz milijard miniaturnih celic. Po smrti, ko celice nehajo delovati, organizem odmre in se bitje začne razkrojevati.</a:t>
            </a:r>
          </a:p>
        </p:txBody>
      </p:sp>
      <p:pic>
        <p:nvPicPr>
          <p:cNvPr id="4" name="Picture 2">
            <a:extLst>
              <a:ext uri="{FF2B5EF4-FFF2-40B4-BE49-F238E27FC236}">
                <a16:creationId xmlns:a16="http://schemas.microsoft.com/office/drawing/2014/main" id="{A08415C0-2D94-4551-88C4-21699D4A062A}"/>
              </a:ext>
            </a:extLst>
          </p:cNvPr>
          <p:cNvPicPr>
            <a:picLocks noChangeAspect="1" noChangeArrowheads="1"/>
          </p:cNvPicPr>
          <p:nvPr/>
        </p:nvPicPr>
        <p:blipFill>
          <a:blip r:embed="rId2" cstate="print"/>
          <a:srcRect/>
          <a:stretch>
            <a:fillRect/>
          </a:stretch>
        </p:blipFill>
        <p:spPr bwMode="auto">
          <a:xfrm>
            <a:off x="2490056" y="3861048"/>
            <a:ext cx="4674232" cy="2088232"/>
          </a:xfrm>
          <a:prstGeom prst="roundRect">
            <a:avLst>
              <a:gd name="adj" fmla="val 16667"/>
            </a:avLst>
          </a:prstGeom>
          <a:ln>
            <a:noFill/>
          </a:ln>
          <a:effectLst>
            <a:glow rad="228600">
              <a:schemeClr val="accent1">
                <a:satMod val="175000"/>
                <a:alpha val="40000"/>
              </a:scheme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prst="riblet"/>
            <a:contourClr>
              <a:srgbClr val="969696"/>
            </a:contourClr>
          </a:sp3d>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iterate type="lt">
                                    <p:tmPct val="0"/>
                                  </p:iterate>
                                  <p:childTnLst>
                                    <p:animScale>
                                      <p:cBhvr>
                                        <p:cTn id="6" dur="2000" fill="hold"/>
                                        <p:tgtEl>
                                          <p:spTgt spid="4"/>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51" presetClass="entr" presetSubtype="0" fill="hold" nodeType="click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770" decel="100000"/>
                                        <p:tgtEl>
                                          <p:spTgt spid="4"/>
                                        </p:tgtEl>
                                      </p:cBhvr>
                                    </p:animEffect>
                                    <p:animScale>
                                      <p:cBhvr>
                                        <p:cTn id="12" dur="770" decel="100000"/>
                                        <p:tgtEl>
                                          <p:spTgt spid="4"/>
                                        </p:tgtEl>
                                      </p:cBhvr>
                                      <p:from x="10000" y="10000"/>
                                      <p:to x="200000" y="450000"/>
                                    </p:animScale>
                                    <p:animScale>
                                      <p:cBhvr>
                                        <p:cTn id="13" dur="1230" accel="100000" fill="hold">
                                          <p:stCondLst>
                                            <p:cond delay="770"/>
                                          </p:stCondLst>
                                        </p:cTn>
                                        <p:tgtEl>
                                          <p:spTgt spid="4"/>
                                        </p:tgtEl>
                                      </p:cBhvr>
                                      <p:from x="200000" y="450000"/>
                                      <p:to x="100000" y="100000"/>
                                    </p:animScale>
                                    <p:set>
                                      <p:cBhvr>
                                        <p:cTn id="14" dur="770" fill="hold"/>
                                        <p:tgtEl>
                                          <p:spTgt spid="4"/>
                                        </p:tgtEl>
                                        <p:attrNameLst>
                                          <p:attrName>ppt_x</p:attrName>
                                        </p:attrNameLst>
                                      </p:cBhvr>
                                      <p:to>
                                        <p:strVal val="(0.5)"/>
                                      </p:to>
                                    </p:set>
                                    <p:anim from="(0.5)" to="(#ppt_x)" calcmode="lin" valueType="num">
                                      <p:cBhvr>
                                        <p:cTn id="15" dur="1230" accel="100000" fill="hold">
                                          <p:stCondLst>
                                            <p:cond delay="770"/>
                                          </p:stCondLst>
                                        </p:cTn>
                                        <p:tgtEl>
                                          <p:spTgt spid="4"/>
                                        </p:tgtEl>
                                        <p:attrNameLst>
                                          <p:attrName>ppt_x</p:attrName>
                                        </p:attrNameLst>
                                      </p:cBhvr>
                                    </p:anim>
                                    <p:set>
                                      <p:cBhvr>
                                        <p:cTn id="16" dur="770" fill="hold"/>
                                        <p:tgtEl>
                                          <p:spTgt spid="4"/>
                                        </p:tgtEl>
                                        <p:attrNameLst>
                                          <p:attrName>ppt_y</p:attrName>
                                        </p:attrNameLst>
                                      </p:cBhvr>
                                      <p:to>
                                        <p:strVal val="(#ppt_y+0.4)"/>
                                      </p:to>
                                    </p:set>
                                    <p:anim from="(#ppt_y+0.4)" to="(#ppt_y)" calcmode="lin" valueType="num">
                                      <p:cBhvr>
                                        <p:cTn id="17" dur="1230" accel="100000" fill="hold">
                                          <p:stCondLst>
                                            <p:cond delay="770"/>
                                          </p:stCondLst>
                                        </p:cTn>
                                        <p:tgtEl>
                                          <p:spTgt spid="4"/>
                                        </p:tgtEl>
                                        <p:attrNameLst>
                                          <p:attrName>ppt_y</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80">
                                          <p:stCondLst>
                                            <p:cond delay="0"/>
                                          </p:stCondLst>
                                        </p:cTn>
                                        <p:tgtEl>
                                          <p:spTgt spid="3">
                                            <p:txEl>
                                              <p:pRg st="0" end="0"/>
                                            </p:txEl>
                                          </p:spTgt>
                                        </p:tgtEl>
                                      </p:cBhvr>
                                    </p:animEffect>
                                    <p:anim calcmode="lin" valueType="num">
                                      <p:cBhvr>
                                        <p:cTn id="2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0" end="0"/>
                                            </p:txEl>
                                          </p:spTgt>
                                        </p:tgtEl>
                                      </p:cBhvr>
                                      <p:to x="100000" y="60000"/>
                                    </p:animScale>
                                    <p:animScale>
                                      <p:cBhvr>
                                        <p:cTn id="29" dur="166" decel="50000">
                                          <p:stCondLst>
                                            <p:cond delay="676"/>
                                          </p:stCondLst>
                                        </p:cTn>
                                        <p:tgtEl>
                                          <p:spTgt spid="3">
                                            <p:txEl>
                                              <p:pRg st="0" end="0"/>
                                            </p:txEl>
                                          </p:spTgt>
                                        </p:tgtEl>
                                      </p:cBhvr>
                                      <p:to x="100000" y="100000"/>
                                    </p:animScale>
                                    <p:animScale>
                                      <p:cBhvr>
                                        <p:cTn id="30" dur="26">
                                          <p:stCondLst>
                                            <p:cond delay="1312"/>
                                          </p:stCondLst>
                                        </p:cTn>
                                        <p:tgtEl>
                                          <p:spTgt spid="3">
                                            <p:txEl>
                                              <p:pRg st="0" end="0"/>
                                            </p:txEl>
                                          </p:spTgt>
                                        </p:tgtEl>
                                      </p:cBhvr>
                                      <p:to x="100000" y="80000"/>
                                    </p:animScale>
                                    <p:animScale>
                                      <p:cBhvr>
                                        <p:cTn id="31" dur="166" decel="50000">
                                          <p:stCondLst>
                                            <p:cond delay="1338"/>
                                          </p:stCondLst>
                                        </p:cTn>
                                        <p:tgtEl>
                                          <p:spTgt spid="3">
                                            <p:txEl>
                                              <p:pRg st="0" end="0"/>
                                            </p:txEl>
                                          </p:spTgt>
                                        </p:tgtEl>
                                      </p:cBhvr>
                                      <p:to x="100000" y="100000"/>
                                    </p:animScale>
                                    <p:animScale>
                                      <p:cBhvr>
                                        <p:cTn id="32" dur="26">
                                          <p:stCondLst>
                                            <p:cond delay="1642"/>
                                          </p:stCondLst>
                                        </p:cTn>
                                        <p:tgtEl>
                                          <p:spTgt spid="3">
                                            <p:txEl>
                                              <p:pRg st="0" end="0"/>
                                            </p:txEl>
                                          </p:spTgt>
                                        </p:tgtEl>
                                      </p:cBhvr>
                                      <p:to x="100000" y="90000"/>
                                    </p:animScale>
                                    <p:animScale>
                                      <p:cBhvr>
                                        <p:cTn id="33" dur="166" decel="50000">
                                          <p:stCondLst>
                                            <p:cond delay="1668"/>
                                          </p:stCondLst>
                                        </p:cTn>
                                        <p:tgtEl>
                                          <p:spTgt spid="3">
                                            <p:txEl>
                                              <p:pRg st="0" end="0"/>
                                            </p:txEl>
                                          </p:spTgt>
                                        </p:tgtEl>
                                      </p:cBhvr>
                                      <p:to x="100000" y="100000"/>
                                    </p:animScale>
                                    <p:animScale>
                                      <p:cBhvr>
                                        <p:cTn id="34" dur="26">
                                          <p:stCondLst>
                                            <p:cond delay="1808"/>
                                          </p:stCondLst>
                                        </p:cTn>
                                        <p:tgtEl>
                                          <p:spTgt spid="3">
                                            <p:txEl>
                                              <p:pRg st="0" end="0"/>
                                            </p:txEl>
                                          </p:spTgt>
                                        </p:tgtEl>
                                      </p:cBhvr>
                                      <p:to x="100000" y="95000"/>
                                    </p:animScale>
                                    <p:animScale>
                                      <p:cBhvr>
                                        <p:cTn id="3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1A3467-4188-4DDB-AAF1-1ECB01E7B978}"/>
              </a:ext>
            </a:extLst>
          </p:cNvPr>
          <p:cNvSpPr>
            <a:spLocks noGrp="1"/>
          </p:cNvSpPr>
          <p:nvPr>
            <p:ph type="title"/>
          </p:nvPr>
        </p:nvSpPr>
        <p:spPr>
          <a:xfrm>
            <a:off x="457200" y="704088"/>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Kaj je mumija?</a:t>
            </a:r>
          </a:p>
        </p:txBody>
      </p:sp>
      <p:sp>
        <p:nvSpPr>
          <p:cNvPr id="3" name="Ograda vsebine 2">
            <a:extLst>
              <a:ext uri="{FF2B5EF4-FFF2-40B4-BE49-F238E27FC236}">
                <a16:creationId xmlns:a16="http://schemas.microsoft.com/office/drawing/2014/main" id="{F3BF437B-F980-4F49-9DC6-7002EB4E7794}"/>
              </a:ext>
            </a:extLst>
          </p:cNvPr>
          <p:cNvSpPr>
            <a:spLocks noGrp="1"/>
          </p:cNvSpPr>
          <p:nvPr>
            <p:ph idx="1"/>
          </p:nvPr>
        </p:nvSpPr>
        <p:spPr/>
        <p:txBody>
          <a:bodyPr/>
          <a:lstStyle/>
          <a:p>
            <a:r>
              <a:rPr lang="sl-SI" altLang="sl-SI"/>
              <a:t>Mumija je truplo, ki se zaradi posebnih razmer v okolju ni razkrojilo. Prve Egipčanske mumije so nastale, ko je vroče in suho puščavsko podnebje izsušilo pokopana trupla.</a:t>
            </a:r>
          </a:p>
          <a:p>
            <a:r>
              <a:rPr lang="sl-SI" altLang="sl-SI"/>
              <a:t>Tudi bakterije, ki povzročajo razkroj ne morejo živeti brez vode.</a:t>
            </a:r>
          </a:p>
        </p:txBody>
      </p:sp>
      <p:pic>
        <p:nvPicPr>
          <p:cNvPr id="2050" name="Picture 2">
            <a:extLst>
              <a:ext uri="{FF2B5EF4-FFF2-40B4-BE49-F238E27FC236}">
                <a16:creationId xmlns:a16="http://schemas.microsoft.com/office/drawing/2014/main" id="{4FCA0637-4DD7-41D7-AF5B-3A372AEBE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292600"/>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4827 0.05575 C 0.15018 0.04765 0.15434 0.04002 0.15903 0.03423 C 0.16181 0.02637 0.16632 0.0192 0.17292 0.01712 C 0.17518 0.01804 0.17778 0.01804 0.17952 0.01989 C 0.1816 0.02197 0.18195 0.02614 0.18368 0.02845 C 0.18716 0.03308 0.1908 0.03539 0.19549 0.03701 C 0.21719 0.03516 0.20886 0.03562 0.22466 0.02845 C 0.22605 0.02776 0.22743 0.02776 0.22882 0.02706 C 0.23039 0.02637 0.2316 0.02498 0.23316 0.02429 C 0.23525 0.02313 0.23959 0.02128 0.23959 0.02128 C 0.24688 0.02799 0.25087 0.03261 0.26007 0.03423 C 0.26962 0.03354 0.28073 0.0347 0.29011 0.02984 C 0.29445 0.0303 0.29914 0.02938 0.30313 0.03146 C 0.31025 0.03493 0.30521 0.03932 0.30955 0.04418 C 0.31146 0.04649 0.31459 0.04603 0.31702 0.04719 C 0.32691 0.0458 0.3316 0.04487 0.33855 0.03562 " pathEditMode="relative" ptsTypes="fffffffffffffffA">
                                      <p:cBhvr>
                                        <p:cTn id="6" dur="2000" fill="hold"/>
                                        <p:tgtEl>
                                          <p:spTgt spid="20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4" presetClass="entr" presetSubtype="0" accel="10000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3"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2"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3"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109CBB6-FBC1-4A0C-8A32-17E25A5DE0D1}"/>
              </a:ext>
            </a:extLst>
          </p:cNvPr>
          <p:cNvSpPr>
            <a:spLocks noGrp="1" noChangeArrowheads="1"/>
          </p:cNvSpPr>
          <p:nvPr>
            <p:ph type="title"/>
          </p:nvPr>
        </p:nvSpPr>
        <p:spPr>
          <a:xfrm>
            <a:off x="467544" y="476672"/>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KAKŠNE MUMIJE POZNAMO</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p:txBody>
      </p:sp>
      <p:sp>
        <p:nvSpPr>
          <p:cNvPr id="4099" name="Rectangle 3">
            <a:extLst>
              <a:ext uri="{FF2B5EF4-FFF2-40B4-BE49-F238E27FC236}">
                <a16:creationId xmlns:a16="http://schemas.microsoft.com/office/drawing/2014/main" id="{F03AE308-9E4F-4B0F-BECE-9347994BDDD6}"/>
              </a:ext>
            </a:extLst>
          </p:cNvPr>
          <p:cNvSpPr>
            <a:spLocks noGrp="1" noChangeArrowheads="1"/>
          </p:cNvSpPr>
          <p:nvPr>
            <p:ph type="body" idx="1"/>
          </p:nvPr>
        </p:nvSpPr>
        <p:spPr>
          <a:xfrm>
            <a:off x="457200" y="2060575"/>
            <a:ext cx="8686800" cy="4525963"/>
          </a:xfrm>
        </p:spPr>
        <p:txBody>
          <a:bodyPr/>
          <a:lstStyle/>
          <a:p>
            <a:pPr marL="609600" indent="-609600">
              <a:buFont typeface="Wingdings 2" panose="05020102010507070707" pitchFamily="18" charset="2"/>
              <a:buNone/>
            </a:pPr>
            <a:r>
              <a:rPr lang="sl-SI" altLang="sl-SI" sz="2800"/>
              <a:t>Egipčanske mumije</a:t>
            </a:r>
          </a:p>
          <a:p>
            <a:pPr marL="609600" indent="-609600">
              <a:buFont typeface="Wingdings 2" panose="05020102010507070707" pitchFamily="18" charset="2"/>
              <a:buNone/>
            </a:pPr>
            <a:r>
              <a:rPr lang="sl-SI" altLang="sl-SI" sz="2800"/>
              <a:t>Perujske mumije  			</a:t>
            </a:r>
          </a:p>
          <a:p>
            <a:pPr marL="609600" indent="-609600">
              <a:buFont typeface="Wingdings 2" panose="05020102010507070707" pitchFamily="18" charset="2"/>
              <a:buNone/>
            </a:pPr>
            <a:r>
              <a:rPr lang="sl-SI" altLang="sl-SI" sz="2800"/>
              <a:t>Mehiške mumije 			 človeške mumije</a:t>
            </a:r>
          </a:p>
          <a:p>
            <a:pPr marL="609600" indent="-609600">
              <a:buFont typeface="Wingdings 2" panose="05020102010507070707" pitchFamily="18" charset="2"/>
              <a:buNone/>
            </a:pPr>
            <a:r>
              <a:rPr lang="sl-SI" altLang="sl-SI" sz="2800"/>
              <a:t>Palermske mumije</a:t>
            </a:r>
          </a:p>
          <a:p>
            <a:pPr marL="609600" indent="-609600">
              <a:buFont typeface="Wingdings 2" panose="05020102010507070707" pitchFamily="18" charset="2"/>
              <a:buNone/>
            </a:pPr>
            <a:endParaRPr lang="sl-SI" altLang="sl-SI" sz="2800"/>
          </a:p>
          <a:p>
            <a:pPr marL="609600" indent="-609600">
              <a:buFont typeface="Wingdings 2" panose="05020102010507070707" pitchFamily="18" charset="2"/>
              <a:buNone/>
            </a:pPr>
            <a:r>
              <a:rPr lang="sl-SI" altLang="sl-SI" sz="2800"/>
              <a:t>Mumije mamutov			 živalske mumije</a:t>
            </a:r>
          </a:p>
          <a:p>
            <a:pPr marL="609600" indent="-609600">
              <a:buFont typeface="Wingdings 2" panose="05020102010507070707" pitchFamily="18" charset="2"/>
              <a:buNone/>
            </a:pPr>
            <a:r>
              <a:rPr lang="sl-SI" altLang="sl-SI" sz="2800"/>
              <a:t>Mumije konjev</a:t>
            </a:r>
          </a:p>
          <a:p>
            <a:pPr marL="609600" indent="-609600">
              <a:buFont typeface="Wingdings 2" panose="05020102010507070707" pitchFamily="18" charset="2"/>
              <a:buNone/>
            </a:pPr>
            <a:r>
              <a:rPr lang="sl-SI" altLang="sl-SI" sz="2800"/>
              <a:t>Mumije psov</a:t>
            </a:r>
          </a:p>
        </p:txBody>
      </p:sp>
      <p:sp>
        <p:nvSpPr>
          <p:cNvPr id="4105" name="AutoShape 9">
            <a:extLst>
              <a:ext uri="{FF2B5EF4-FFF2-40B4-BE49-F238E27FC236}">
                <a16:creationId xmlns:a16="http://schemas.microsoft.com/office/drawing/2014/main" id="{75E610FB-DBC4-4A2F-95B4-97D1148F1499}"/>
              </a:ext>
            </a:extLst>
          </p:cNvPr>
          <p:cNvSpPr>
            <a:spLocks noChangeArrowheads="1"/>
          </p:cNvSpPr>
          <p:nvPr/>
        </p:nvSpPr>
        <p:spPr bwMode="auto">
          <a:xfrm>
            <a:off x="3563938" y="2708275"/>
            <a:ext cx="1439862" cy="1008063"/>
          </a:xfrm>
          <a:prstGeom prst="rightArrow">
            <a:avLst>
              <a:gd name="adj1" fmla="val 50000"/>
              <a:gd name="adj2" fmla="val 35709"/>
            </a:avLst>
          </a:prstGeom>
          <a:solidFill>
            <a:srgbClr val="C00000"/>
          </a:solidFill>
          <a:ln>
            <a:solidFill>
              <a:schemeClr val="accent4"/>
            </a:solidFill>
            <a:headEnd/>
            <a:tailEnd/>
          </a:ln>
        </p:spPr>
        <p:style>
          <a:lnRef idx="3">
            <a:schemeClr val="lt1"/>
          </a:lnRef>
          <a:fillRef idx="1">
            <a:schemeClr val="accent5"/>
          </a:fillRef>
          <a:effectRef idx="1">
            <a:schemeClr val="accent5"/>
          </a:effectRef>
          <a:fontRef idx="minor">
            <a:schemeClr val="lt1"/>
          </a:fontRef>
        </p:style>
        <p:txBody>
          <a:bodyPr wrap="none" anchor="ctr"/>
          <a:lstStyle/>
          <a:p>
            <a:pPr fontAlgn="auto">
              <a:spcBef>
                <a:spcPts val="0"/>
              </a:spcBef>
              <a:spcAft>
                <a:spcPts val="0"/>
              </a:spcAft>
              <a:defRPr/>
            </a:pPr>
            <a:endParaRPr lang="sl-SI"/>
          </a:p>
        </p:txBody>
      </p:sp>
      <p:sp>
        <p:nvSpPr>
          <p:cNvPr id="4107" name="AutoShape 11">
            <a:extLst>
              <a:ext uri="{FF2B5EF4-FFF2-40B4-BE49-F238E27FC236}">
                <a16:creationId xmlns:a16="http://schemas.microsoft.com/office/drawing/2014/main" id="{E0A86E23-1D2F-4095-BEBB-06EC68B4EAE9}"/>
              </a:ext>
            </a:extLst>
          </p:cNvPr>
          <p:cNvSpPr>
            <a:spLocks noChangeArrowheads="1"/>
          </p:cNvSpPr>
          <p:nvPr/>
        </p:nvSpPr>
        <p:spPr bwMode="auto">
          <a:xfrm>
            <a:off x="3492500" y="4941888"/>
            <a:ext cx="1439863" cy="1006475"/>
          </a:xfrm>
          <a:prstGeom prst="rightArrow">
            <a:avLst>
              <a:gd name="adj1" fmla="val 50000"/>
              <a:gd name="adj2" fmla="val 35765"/>
            </a:avLst>
          </a:prstGeom>
          <a:solidFill>
            <a:srgbClr val="C00000"/>
          </a:solidFill>
          <a:ln>
            <a:solidFill>
              <a:schemeClr val="accent4"/>
            </a:solidFill>
            <a:headEnd/>
            <a:tailEnd/>
          </a:ln>
        </p:spPr>
        <p:style>
          <a:lnRef idx="3">
            <a:schemeClr val="lt1"/>
          </a:lnRef>
          <a:fillRef idx="1">
            <a:schemeClr val="accent5"/>
          </a:fillRef>
          <a:effectRef idx="1">
            <a:schemeClr val="accent5"/>
          </a:effectRef>
          <a:fontRef idx="minor">
            <a:schemeClr val="lt1"/>
          </a:fontRef>
        </p:style>
        <p:txBody>
          <a:bodyPr wrap="none" anchor="ctr"/>
          <a:lstStyle/>
          <a:p>
            <a:pPr fontAlgn="auto">
              <a:spcBef>
                <a:spcPts val="0"/>
              </a:spcBef>
              <a:spcAft>
                <a:spcPts val="0"/>
              </a:spcAft>
              <a:defRPr/>
            </a:pPr>
            <a:endParaRPr lang="sl-SI"/>
          </a:p>
        </p:txBody>
      </p:sp>
      <p:pic>
        <p:nvPicPr>
          <p:cNvPr id="8198" name="Picture 2">
            <a:extLst>
              <a:ext uri="{FF2B5EF4-FFF2-40B4-BE49-F238E27FC236}">
                <a16:creationId xmlns:a16="http://schemas.microsoft.com/office/drawing/2014/main" id="{601FC316-28FF-4E09-A3D4-FB892B69B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5300663"/>
            <a:ext cx="295275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a:extLst>
              <a:ext uri="{FF2B5EF4-FFF2-40B4-BE49-F238E27FC236}">
                <a16:creationId xmlns:a16="http://schemas.microsoft.com/office/drawing/2014/main" id="{0FBB6168-F65E-4F02-8FF0-179BA24B2F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700213"/>
            <a:ext cx="23812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900" decel="100000" fill="hold"/>
                                        <p:tgtEl>
                                          <p:spTgt spid="40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 calcmode="lin" valueType="num">
                                      <p:cBhvr>
                                        <p:cTn id="15" dur="1000" fill="hold"/>
                                        <p:tgtEl>
                                          <p:spTgt spid="4099">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4099">
                                            <p:txEl>
                                              <p:pRg st="0" end="0"/>
                                            </p:txEl>
                                          </p:spTgt>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 calcmode="lin" valueType="num">
                                      <p:cBhvr>
                                        <p:cTn id="20" dur="1000" fill="hold"/>
                                        <p:tgtEl>
                                          <p:spTgt spid="4099">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4099">
                                            <p:txEl>
                                              <p:pRg st="1" end="1"/>
                                            </p:txEl>
                                          </p:spTgt>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p:cTn id="25" dur="1000" fill="hold"/>
                                        <p:tgtEl>
                                          <p:spTgt spid="4099">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4099">
                                            <p:txEl>
                                              <p:pRg st="2" end="2"/>
                                            </p:txEl>
                                          </p:spTgt>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4099">
                                            <p:txEl>
                                              <p:pRg st="3" end="3"/>
                                            </p:txEl>
                                          </p:spTgt>
                                        </p:tgtEl>
                                        <p:attrNameLst>
                                          <p:attrName>style.visibility</p:attrName>
                                        </p:attrNameLst>
                                      </p:cBhvr>
                                      <p:to>
                                        <p:strVal val="visible"/>
                                      </p:to>
                                    </p:set>
                                    <p:anim calcmode="lin" valueType="num">
                                      <p:cBhvr>
                                        <p:cTn id="30" dur="1000" fill="hold"/>
                                        <p:tgtEl>
                                          <p:spTgt spid="4099">
                                            <p:txEl>
                                              <p:pRg st="3" end="3"/>
                                            </p:txEl>
                                          </p:spTgt>
                                        </p:tgtEl>
                                        <p:attrNameLst>
                                          <p:attrName>ppt_w</p:attrName>
                                        </p:attrNameLst>
                                      </p:cBhvr>
                                      <p:tavLst>
                                        <p:tav tm="0">
                                          <p:val>
                                            <p:strVal val="#ppt_w+.3"/>
                                          </p:val>
                                        </p:tav>
                                        <p:tav tm="100000">
                                          <p:val>
                                            <p:strVal val="#ppt_w"/>
                                          </p:val>
                                        </p:tav>
                                      </p:tavLst>
                                    </p:anim>
                                    <p:anim calcmode="lin" valueType="num">
                                      <p:cBhvr>
                                        <p:cTn id="31"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32" dur="1000"/>
                                        <p:tgtEl>
                                          <p:spTgt spid="4099">
                                            <p:txEl>
                                              <p:pRg st="3" end="3"/>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 calcmode="lin" valueType="num">
                                      <p:cBhvr>
                                        <p:cTn id="35" dur="1000" fill="hold"/>
                                        <p:tgtEl>
                                          <p:spTgt spid="4099">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4099">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4099">
                                            <p:txEl>
                                              <p:pRg st="5" end="5"/>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4099">
                                            <p:txEl>
                                              <p:pRg st="6" end="6"/>
                                            </p:txEl>
                                          </p:spTgt>
                                        </p:tgtEl>
                                        <p:attrNameLst>
                                          <p:attrName>style.visibility</p:attrName>
                                        </p:attrNameLst>
                                      </p:cBhvr>
                                      <p:to>
                                        <p:strVal val="visible"/>
                                      </p:to>
                                    </p:set>
                                    <p:anim calcmode="lin" valueType="num">
                                      <p:cBhvr>
                                        <p:cTn id="40" dur="1000" fill="hold"/>
                                        <p:tgtEl>
                                          <p:spTgt spid="4099">
                                            <p:txEl>
                                              <p:pRg st="6" end="6"/>
                                            </p:txEl>
                                          </p:spTgt>
                                        </p:tgtEl>
                                        <p:attrNameLst>
                                          <p:attrName>ppt_w</p:attrName>
                                        </p:attrNameLst>
                                      </p:cBhvr>
                                      <p:tavLst>
                                        <p:tav tm="0">
                                          <p:val>
                                            <p:strVal val="#ppt_w+.3"/>
                                          </p:val>
                                        </p:tav>
                                        <p:tav tm="100000">
                                          <p:val>
                                            <p:strVal val="#ppt_w"/>
                                          </p:val>
                                        </p:tav>
                                      </p:tavLst>
                                    </p:anim>
                                    <p:anim calcmode="lin" valueType="num">
                                      <p:cBhvr>
                                        <p:cTn id="41" dur="1000" fill="hold"/>
                                        <p:tgtEl>
                                          <p:spTgt spid="4099">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4099">
                                            <p:txEl>
                                              <p:pRg st="6" end="6"/>
                                            </p:txEl>
                                          </p:spTgt>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4099">
                                            <p:txEl>
                                              <p:pRg st="7" end="7"/>
                                            </p:txEl>
                                          </p:spTgt>
                                        </p:tgtEl>
                                        <p:attrNameLst>
                                          <p:attrName>style.visibility</p:attrName>
                                        </p:attrNameLst>
                                      </p:cBhvr>
                                      <p:to>
                                        <p:strVal val="visible"/>
                                      </p:to>
                                    </p:set>
                                    <p:anim calcmode="lin" valueType="num">
                                      <p:cBhvr>
                                        <p:cTn id="45" dur="1000" fill="hold"/>
                                        <p:tgtEl>
                                          <p:spTgt spid="4099">
                                            <p:txEl>
                                              <p:pRg st="7" end="7"/>
                                            </p:txEl>
                                          </p:spTgt>
                                        </p:tgtEl>
                                        <p:attrNameLst>
                                          <p:attrName>ppt_w</p:attrName>
                                        </p:attrNameLst>
                                      </p:cBhvr>
                                      <p:tavLst>
                                        <p:tav tm="0">
                                          <p:val>
                                            <p:strVal val="#ppt_w+.3"/>
                                          </p:val>
                                        </p:tav>
                                        <p:tav tm="100000">
                                          <p:val>
                                            <p:strVal val="#ppt_w"/>
                                          </p:val>
                                        </p:tav>
                                      </p:tavLst>
                                    </p:anim>
                                    <p:anim calcmode="lin" valueType="num">
                                      <p:cBhvr>
                                        <p:cTn id="46" dur="1000" fill="hold"/>
                                        <p:tgtEl>
                                          <p:spTgt spid="4099">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4099">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105"/>
                                        </p:tgtEl>
                                        <p:attrNameLst>
                                          <p:attrName>style.visibility</p:attrName>
                                        </p:attrNameLst>
                                      </p:cBhvr>
                                      <p:to>
                                        <p:strVal val="visible"/>
                                      </p:to>
                                    </p:set>
                                    <p:anim calcmode="lin" valueType="num">
                                      <p:cBhvr additive="base">
                                        <p:cTn id="52" dur="500" fill="hold"/>
                                        <p:tgtEl>
                                          <p:spTgt spid="4105"/>
                                        </p:tgtEl>
                                        <p:attrNameLst>
                                          <p:attrName>ppt_x</p:attrName>
                                        </p:attrNameLst>
                                      </p:cBhvr>
                                      <p:tavLst>
                                        <p:tav tm="0">
                                          <p:val>
                                            <p:strVal val="#ppt_x"/>
                                          </p:val>
                                        </p:tav>
                                        <p:tav tm="100000">
                                          <p:val>
                                            <p:strVal val="#ppt_x"/>
                                          </p:val>
                                        </p:tav>
                                      </p:tavLst>
                                    </p:anim>
                                    <p:anim calcmode="lin" valueType="num">
                                      <p:cBhvr additive="base">
                                        <p:cTn id="53"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107"/>
                                        </p:tgtEl>
                                        <p:attrNameLst>
                                          <p:attrName>style.visibility</p:attrName>
                                        </p:attrNameLst>
                                      </p:cBhvr>
                                      <p:to>
                                        <p:strVal val="visible"/>
                                      </p:to>
                                    </p:set>
                                    <p:anim calcmode="lin" valueType="num">
                                      <p:cBhvr additive="base">
                                        <p:cTn id="58" dur="500" fill="hold"/>
                                        <p:tgtEl>
                                          <p:spTgt spid="4107"/>
                                        </p:tgtEl>
                                        <p:attrNameLst>
                                          <p:attrName>ppt_x</p:attrName>
                                        </p:attrNameLst>
                                      </p:cBhvr>
                                      <p:tavLst>
                                        <p:tav tm="0">
                                          <p:val>
                                            <p:strVal val="#ppt_x"/>
                                          </p:val>
                                        </p:tav>
                                        <p:tav tm="100000">
                                          <p:val>
                                            <p:strVal val="#ppt_x"/>
                                          </p:val>
                                        </p:tav>
                                      </p:tavLst>
                                    </p:anim>
                                    <p:anim calcmode="lin" valueType="num">
                                      <p:cBhvr additive="base">
                                        <p:cTn id="59"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P spid="4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EC01EB-1FD6-42DE-A44D-20F983FA978E}"/>
              </a:ext>
            </a:extLst>
          </p:cNvPr>
          <p:cNvSpPr>
            <a:spLocks noGrp="1"/>
          </p:cNvSpPr>
          <p:nvPr>
            <p:ph type="title"/>
          </p:nvPr>
        </p:nvSpPr>
        <p:spPr>
          <a:xfrm>
            <a:off x="457200" y="704088"/>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Vera Egip</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Arabic Typesetting" pitchFamily="66" charset="-78"/>
              </a:rPr>
              <a:t>č</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anov</a:t>
            </a:r>
          </a:p>
        </p:txBody>
      </p:sp>
      <p:sp>
        <p:nvSpPr>
          <p:cNvPr id="3" name="Ograda vsebine 2">
            <a:extLst>
              <a:ext uri="{FF2B5EF4-FFF2-40B4-BE49-F238E27FC236}">
                <a16:creationId xmlns:a16="http://schemas.microsoft.com/office/drawing/2014/main" id="{A573C1F3-9A60-483B-B615-2C0551894CD4}"/>
              </a:ext>
            </a:extLst>
          </p:cNvPr>
          <p:cNvSpPr>
            <a:spLocks noGrp="1"/>
          </p:cNvSpPr>
          <p:nvPr>
            <p:ph idx="1"/>
          </p:nvPr>
        </p:nvSpPr>
        <p:spPr/>
        <p:txBody>
          <a:bodyPr/>
          <a:lstStyle/>
          <a:p>
            <a:r>
              <a:rPr lang="sl-SI" altLang="sl-SI"/>
              <a:t>Svečeniki so molili in mrtvecu pomagali na njegovi poti v onostranstvo. </a:t>
            </a:r>
          </a:p>
          <a:p>
            <a:r>
              <a:rPr lang="sl-SI" altLang="sl-SI"/>
              <a:t>Stari Egipčani so verjeli, da bogovi stehtajo človeško srce pred vstopom v posmrtno življenje.</a:t>
            </a:r>
          </a:p>
        </p:txBody>
      </p:sp>
      <p:pic>
        <p:nvPicPr>
          <p:cNvPr id="9218" name="Picture 2">
            <a:extLst>
              <a:ext uri="{FF2B5EF4-FFF2-40B4-BE49-F238E27FC236}">
                <a16:creationId xmlns:a16="http://schemas.microsoft.com/office/drawing/2014/main" id="{3D34AE10-BB26-445C-B846-4CBE5BCD6690}"/>
              </a:ext>
            </a:extLst>
          </p:cNvPr>
          <p:cNvPicPr>
            <a:picLocks noChangeAspect="1" noChangeArrowheads="1"/>
          </p:cNvPicPr>
          <p:nvPr/>
        </p:nvPicPr>
        <p:blipFill>
          <a:blip r:embed="rId3" cstate="print"/>
          <a:srcRect/>
          <a:stretch>
            <a:fillRect/>
          </a:stretch>
        </p:blipFill>
        <p:spPr bwMode="auto">
          <a:xfrm>
            <a:off x="1403648" y="4221088"/>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9" name="Picture 3">
            <a:extLst>
              <a:ext uri="{FF2B5EF4-FFF2-40B4-BE49-F238E27FC236}">
                <a16:creationId xmlns:a16="http://schemas.microsoft.com/office/drawing/2014/main" id="{F930DEBF-89D0-4CB9-87C7-4F7503DB1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508500"/>
            <a:ext cx="26003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rce 4">
            <a:extLst>
              <a:ext uri="{FF2B5EF4-FFF2-40B4-BE49-F238E27FC236}">
                <a16:creationId xmlns:a16="http://schemas.microsoft.com/office/drawing/2014/main" id="{1A7BA732-F43E-4AAA-B615-A9401E2D5682}"/>
              </a:ext>
            </a:extLst>
          </p:cNvPr>
          <p:cNvSpPr/>
          <p:nvPr/>
        </p:nvSpPr>
        <p:spPr>
          <a:xfrm>
            <a:off x="5940152" y="4869160"/>
            <a:ext cx="914400" cy="914400"/>
          </a:xfrm>
          <a:prstGeom prst="heart">
            <a:avLst/>
          </a:prstGeom>
          <a:solidFill>
            <a:srgbClr val="C00000"/>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3">
                                            <p:txEl>
                                              <p:pRg st="0" end="0"/>
                                            </p:txEl>
                                          </p:spTgt>
                                        </p:tgtEl>
                                        <p:attrNameLst>
                                          <p:attrName>style.color</p:attrName>
                                        </p:attrNameLst>
                                      </p:cBhvr>
                                      <p:to>
                                        <p:clrVal>
                                          <a:srgbClr val="008000"/>
                                        </p:clrVal>
                                      </p:to>
                                    </p:set>
                                    <p:set>
                                      <p:cBhvr>
                                        <p:cTn id="7" dur="500" autoRev="1" fill="hold"/>
                                        <p:tgtEl>
                                          <p:spTgt spid="3">
                                            <p:txEl>
                                              <p:pRg st="0" end="0"/>
                                            </p:txEl>
                                          </p:spTgt>
                                        </p:tgtEl>
                                        <p:attrNameLst>
                                          <p:attrName>fillcolor</p:attrName>
                                        </p:attrNameLst>
                                      </p:cBhvr>
                                      <p:to>
                                        <p:clrVal>
                                          <a:srgbClr val="008000"/>
                                        </p:clrVal>
                                      </p:to>
                                    </p:set>
                                    <p:set>
                                      <p:cBhvr>
                                        <p:cTn id="8" dur="500" autoRev="1" fill="hold"/>
                                        <p:tgtEl>
                                          <p:spTgt spid="3">
                                            <p:txEl>
                                              <p:pRg st="0" end="0"/>
                                            </p:txEl>
                                          </p:spTgt>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mph" presetSubtype="0" fill="hold" grpId="0" nodeType="clickEffect">
                                  <p:stCondLst>
                                    <p:cond delay="0"/>
                                  </p:stCondLst>
                                  <p:iterate type="lt">
                                    <p:tmPct val="10000"/>
                                  </p:iterate>
                                  <p:childTnLst>
                                    <p:set>
                                      <p:cBhvr override="childStyle">
                                        <p:cTn id="12" dur="500" autoRev="1" fill="hold"/>
                                        <p:tgtEl>
                                          <p:spTgt spid="3">
                                            <p:txEl>
                                              <p:pRg st="1" end="1"/>
                                            </p:txEl>
                                          </p:spTgt>
                                        </p:tgtEl>
                                        <p:attrNameLst>
                                          <p:attrName>style.color</p:attrName>
                                        </p:attrNameLst>
                                      </p:cBhvr>
                                      <p:to>
                                        <p:clrVal>
                                          <a:srgbClr val="008000"/>
                                        </p:clrVal>
                                      </p:to>
                                    </p:set>
                                    <p:set>
                                      <p:cBhvr>
                                        <p:cTn id="13" dur="500" autoRev="1" fill="hold"/>
                                        <p:tgtEl>
                                          <p:spTgt spid="3">
                                            <p:txEl>
                                              <p:pRg st="1" end="1"/>
                                            </p:txEl>
                                          </p:spTgt>
                                        </p:tgtEl>
                                        <p:attrNameLst>
                                          <p:attrName>fillcolor</p:attrName>
                                        </p:attrNameLst>
                                      </p:cBhvr>
                                      <p:to>
                                        <p:clrVal>
                                          <a:srgbClr val="008000"/>
                                        </p:clrVal>
                                      </p:to>
                                    </p:set>
                                    <p:set>
                                      <p:cBhvr>
                                        <p:cTn id="14" dur="500" autoRev="1" fill="hold"/>
                                        <p:tgtEl>
                                          <p:spTgt spid="3">
                                            <p:txEl>
                                              <p:pRg st="1" end="1"/>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mph" presetSubtype="0" fill="hold" nodeType="clickEffect">
                                  <p:stCondLst>
                                    <p:cond delay="0"/>
                                  </p:stCondLst>
                                  <p:childTnLst>
                                    <p:anim calcmode="discrete" valueType="str">
                                      <p:cBhvr>
                                        <p:cTn id="1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2" presetClass="emph" presetSubtype="0" fill="hold" nodeType="clickEffect">
                                  <p:stCondLst>
                                    <p:cond delay="0"/>
                                  </p:stCondLst>
                                  <p:childTnLst>
                                    <p:animClr clrSpc="rgb" dir="cw">
                                      <p:cBhvr override="childStyle">
                                        <p:cTn id="22" dur="100" fill="hold"/>
                                        <p:tgtEl>
                                          <p:spTgt spid="9219"/>
                                        </p:tgtEl>
                                        <p:attrNameLst>
                                          <p:attrName>style.color</p:attrName>
                                        </p:attrNameLst>
                                      </p:cBhvr>
                                      <p:to>
                                        <a:schemeClr val="accent2"/>
                                      </p:to>
                                    </p:animClr>
                                    <p:animClr clrSpc="rgb" dir="cw">
                                      <p:cBhvr>
                                        <p:cTn id="23" dur="100" fill="hold"/>
                                        <p:tgtEl>
                                          <p:spTgt spid="9219"/>
                                        </p:tgtEl>
                                        <p:attrNameLst>
                                          <p:attrName>fillcolor</p:attrName>
                                        </p:attrNameLst>
                                      </p:cBhvr>
                                      <p:to>
                                        <a:schemeClr val="accent2"/>
                                      </p:to>
                                    </p:animClr>
                                    <p:set>
                                      <p:cBhvr>
                                        <p:cTn id="24" dur="100" fill="hold"/>
                                        <p:tgtEl>
                                          <p:spTgt spid="9219"/>
                                        </p:tgtEl>
                                        <p:attrNameLst>
                                          <p:attrName>fill.type</p:attrName>
                                        </p:attrNameLst>
                                      </p:cBhvr>
                                      <p:to>
                                        <p:strVal val="solid"/>
                                      </p:to>
                                    </p:set>
                                    <p:set>
                                      <p:cBhvr>
                                        <p:cTn id="25" dur="100" fill="hold"/>
                                        <p:tgtEl>
                                          <p:spTgt spid="9219"/>
                                        </p:tgtEl>
                                        <p:attrNameLst>
                                          <p:attrName>fill.on</p:attrName>
                                        </p:attrNameLst>
                                      </p:cBhvr>
                                      <p:to>
                                        <p:strVal val="true"/>
                                      </p:to>
                                    </p:set>
                                    <p:animRot by="120000">
                                      <p:cBhvr>
                                        <p:cTn id="26" dur="100" fill="hold">
                                          <p:stCondLst>
                                            <p:cond delay="0"/>
                                          </p:stCondLst>
                                        </p:cTn>
                                        <p:tgtEl>
                                          <p:spTgt spid="9219"/>
                                        </p:tgtEl>
                                        <p:attrNameLst>
                                          <p:attrName>r</p:attrName>
                                        </p:attrNameLst>
                                      </p:cBhvr>
                                    </p:animRot>
                                    <p:animRot by="-240000">
                                      <p:cBhvr>
                                        <p:cTn id="27" dur="200" fill="hold">
                                          <p:stCondLst>
                                            <p:cond delay="200"/>
                                          </p:stCondLst>
                                        </p:cTn>
                                        <p:tgtEl>
                                          <p:spTgt spid="9219"/>
                                        </p:tgtEl>
                                        <p:attrNameLst>
                                          <p:attrName>r</p:attrName>
                                        </p:attrNameLst>
                                      </p:cBhvr>
                                    </p:animRot>
                                    <p:animRot by="240000">
                                      <p:cBhvr>
                                        <p:cTn id="28" dur="200" fill="hold">
                                          <p:stCondLst>
                                            <p:cond delay="400"/>
                                          </p:stCondLst>
                                        </p:cTn>
                                        <p:tgtEl>
                                          <p:spTgt spid="9219"/>
                                        </p:tgtEl>
                                        <p:attrNameLst>
                                          <p:attrName>r</p:attrName>
                                        </p:attrNameLst>
                                      </p:cBhvr>
                                    </p:animRot>
                                    <p:animRot by="-240000">
                                      <p:cBhvr>
                                        <p:cTn id="29" dur="200" fill="hold">
                                          <p:stCondLst>
                                            <p:cond delay="600"/>
                                          </p:stCondLst>
                                        </p:cTn>
                                        <p:tgtEl>
                                          <p:spTgt spid="9219"/>
                                        </p:tgtEl>
                                        <p:attrNameLst>
                                          <p:attrName>r</p:attrName>
                                        </p:attrNameLst>
                                      </p:cBhvr>
                                    </p:animRot>
                                    <p:animRot by="120000">
                                      <p:cBhvr>
                                        <p:cTn id="30" dur="200" fill="hold">
                                          <p:stCondLst>
                                            <p:cond delay="800"/>
                                          </p:stCondLst>
                                        </p:cTn>
                                        <p:tgtEl>
                                          <p:spTgt spid="9219"/>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nodeType="clickEffect">
                                  <p:stCondLst>
                                    <p:cond delay="0"/>
                                  </p:stCondLst>
                                  <p:childTnLst>
                                    <p:animEffect transition="out" filter="blinds(horizontal)">
                                      <p:cBhvr>
                                        <p:cTn id="34" dur="5000"/>
                                        <p:tgtEl>
                                          <p:spTgt spid="9218"/>
                                        </p:tgtEl>
                                      </p:cBhvr>
                                    </p:animEffect>
                                    <p:set>
                                      <p:cBhvr>
                                        <p:cTn id="35" dur="1" fill="hold">
                                          <p:stCondLst>
                                            <p:cond delay="4999"/>
                                          </p:stCondLst>
                                        </p:cTn>
                                        <p:tgtEl>
                                          <p:spTgt spid="92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lak 17">
            <a:extLst>
              <a:ext uri="{FF2B5EF4-FFF2-40B4-BE49-F238E27FC236}">
                <a16:creationId xmlns:a16="http://schemas.microsoft.com/office/drawing/2014/main" id="{4D9231AA-212E-4398-842D-3AC46105A193}"/>
              </a:ext>
            </a:extLst>
          </p:cNvPr>
          <p:cNvSpPr/>
          <p:nvPr/>
        </p:nvSpPr>
        <p:spPr>
          <a:xfrm>
            <a:off x="4283968" y="1556792"/>
            <a:ext cx="4716016" cy="3888432"/>
          </a:xfrm>
          <a:prstGeom prst="cloudCallout">
            <a:avLst>
              <a:gd name="adj1" fmla="val -59655"/>
              <a:gd name="adj2" fmla="val 28936"/>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50000" t="50000" r="50000" b="50000"/>
            </a:path>
            <a:tileRect/>
          </a:gra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sl-SI"/>
          </a:p>
        </p:txBody>
      </p:sp>
      <p:sp>
        <p:nvSpPr>
          <p:cNvPr id="8" name="Naslov 7">
            <a:extLst>
              <a:ext uri="{FF2B5EF4-FFF2-40B4-BE49-F238E27FC236}">
                <a16:creationId xmlns:a16="http://schemas.microsoft.com/office/drawing/2014/main" id="{F5297A91-A37A-4B5C-B85B-E1470C43370E}"/>
              </a:ext>
            </a:extLst>
          </p:cNvPr>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a:t>
            </a:r>
            <a:r>
              <a:rPr lang="sl-SI"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PREPRI</a:t>
            </a:r>
            <a:r>
              <a:rPr lang="sl-SI"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Arabic Typesetting" pitchFamily="66" charset="-78"/>
              </a:rPr>
              <a:t>č</a:t>
            </a:r>
            <a:r>
              <a:rPr lang="sl-SI"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ANJE</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a:t>
            </a:r>
            <a:r>
              <a:rPr lang="sl-SI"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EGIP</a:t>
            </a:r>
            <a:r>
              <a:rPr lang="sl-SI"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Arabic Typesetting" pitchFamily="66" charset="-78"/>
              </a:rPr>
              <a:t>č</a:t>
            </a:r>
            <a:r>
              <a:rPr lang="sl-SI"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ANOV</a:t>
            </a:r>
            <a:endPar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endParaRPr>
          </a:p>
        </p:txBody>
      </p:sp>
      <p:sp>
        <p:nvSpPr>
          <p:cNvPr id="10246" name="Ograda vsebine 10">
            <a:extLst>
              <a:ext uri="{FF2B5EF4-FFF2-40B4-BE49-F238E27FC236}">
                <a16:creationId xmlns:a16="http://schemas.microsoft.com/office/drawing/2014/main" id="{A31FF2A2-7F53-4913-83AA-DC33101486D1}"/>
              </a:ext>
            </a:extLst>
          </p:cNvPr>
          <p:cNvSpPr>
            <a:spLocks noGrp="1"/>
          </p:cNvSpPr>
          <p:nvPr>
            <p:ph sz="half" idx="1"/>
          </p:nvPr>
        </p:nvSpPr>
        <p:spPr>
          <a:xfrm>
            <a:off x="457200" y="1920875"/>
            <a:ext cx="4038600" cy="4433888"/>
          </a:xfrm>
        </p:spPr>
        <p:txBody>
          <a:bodyPr/>
          <a:lstStyle/>
          <a:p>
            <a:endParaRPr lang="sl-SI" altLang="sl-SI"/>
          </a:p>
        </p:txBody>
      </p:sp>
      <p:sp>
        <p:nvSpPr>
          <p:cNvPr id="10" name="Ograda vsebine 9">
            <a:extLst>
              <a:ext uri="{FF2B5EF4-FFF2-40B4-BE49-F238E27FC236}">
                <a16:creationId xmlns:a16="http://schemas.microsoft.com/office/drawing/2014/main" id="{0346C413-D967-4E2A-89AC-1E7344E565B6}"/>
              </a:ext>
            </a:extLst>
          </p:cNvPr>
          <p:cNvSpPr>
            <a:spLocks noGrp="1"/>
          </p:cNvSpPr>
          <p:nvPr>
            <p:ph sz="half" idx="2"/>
          </p:nvPr>
        </p:nvSpPr>
        <p:spPr>
          <a:xfrm>
            <a:off x="250825" y="1700213"/>
            <a:ext cx="3600450" cy="2592387"/>
          </a:xfrm>
        </p:spPr>
        <p:txBody>
          <a:bodyPr/>
          <a:lstStyle/>
          <a:p>
            <a:r>
              <a:rPr lang="sl-SI" altLang="sl-SI"/>
              <a:t>Egipčani so bili prepričani, da lahko človeška duša še živi, dokler je ohranjeno njeno telo.</a:t>
            </a:r>
          </a:p>
        </p:txBody>
      </p:sp>
      <p:pic>
        <p:nvPicPr>
          <p:cNvPr id="2053" name="Picture 5">
            <a:extLst>
              <a:ext uri="{FF2B5EF4-FFF2-40B4-BE49-F238E27FC236}">
                <a16:creationId xmlns:a16="http://schemas.microsoft.com/office/drawing/2014/main" id="{CF9DDDC6-CED6-413D-B49B-B063DF21D3CE}"/>
              </a:ext>
            </a:extLst>
          </p:cNvPr>
          <p:cNvPicPr>
            <a:picLocks noChangeAspect="1" noChangeArrowheads="1"/>
          </p:cNvPicPr>
          <p:nvPr/>
        </p:nvPicPr>
        <p:blipFill>
          <a:blip r:embed="rId3" cstate="print"/>
          <a:srcRect/>
          <a:stretch>
            <a:fillRect/>
          </a:stretch>
        </p:blipFill>
        <p:spPr bwMode="auto">
          <a:xfrm>
            <a:off x="1043608" y="4725144"/>
            <a:ext cx="2771775" cy="164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a:extLst>
              <a:ext uri="{FF2B5EF4-FFF2-40B4-BE49-F238E27FC236}">
                <a16:creationId xmlns:a16="http://schemas.microsoft.com/office/drawing/2014/main" id="{F33AA2AA-8094-48FB-91E6-3B580521969F}"/>
              </a:ext>
            </a:extLst>
          </p:cNvPr>
          <p:cNvPicPr>
            <a:picLocks noChangeAspect="1" noChangeArrowheads="1"/>
          </p:cNvPicPr>
          <p:nvPr/>
        </p:nvPicPr>
        <p:blipFill>
          <a:blip r:embed="rId4" cstate="print"/>
          <a:srcRect/>
          <a:stretch>
            <a:fillRect/>
          </a:stretch>
        </p:blipFill>
        <p:spPr bwMode="auto">
          <a:xfrm>
            <a:off x="4788024" y="3212976"/>
            <a:ext cx="1872208" cy="1224136"/>
          </a:xfrm>
          <a:prstGeom prst="rect">
            <a:avLst/>
          </a:prstGeom>
          <a:ln>
            <a:noFill/>
          </a:ln>
          <a:effectLst>
            <a:softEdge rad="112500"/>
          </a:effectLst>
        </p:spPr>
      </p:pic>
      <p:sp>
        <p:nvSpPr>
          <p:cNvPr id="19" name="Navzdol ukrivljena puščica 18">
            <a:extLst>
              <a:ext uri="{FF2B5EF4-FFF2-40B4-BE49-F238E27FC236}">
                <a16:creationId xmlns:a16="http://schemas.microsoft.com/office/drawing/2014/main" id="{D36CCF0B-911C-4EA3-A511-6F5F73427A75}"/>
              </a:ext>
            </a:extLst>
          </p:cNvPr>
          <p:cNvSpPr/>
          <p:nvPr/>
        </p:nvSpPr>
        <p:spPr>
          <a:xfrm rot="20883470">
            <a:off x="5176838" y="2116138"/>
            <a:ext cx="2635250" cy="792162"/>
          </a:xfrm>
          <a:prstGeom prst="curvedDownArrow">
            <a:avLst>
              <a:gd name="adj1" fmla="val 25000"/>
              <a:gd name="adj2" fmla="val 35448"/>
              <a:gd name="adj3" fmla="val 63831"/>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sl-SI">
              <a:solidFill>
                <a:schemeClr val="tx1"/>
              </a:solidFill>
            </a:endParaRPr>
          </a:p>
        </p:txBody>
      </p:sp>
      <p:pic>
        <p:nvPicPr>
          <p:cNvPr id="3074" name="Picture 2">
            <a:extLst>
              <a:ext uri="{FF2B5EF4-FFF2-40B4-BE49-F238E27FC236}">
                <a16:creationId xmlns:a16="http://schemas.microsoft.com/office/drawing/2014/main" id="{8391CD83-0F34-4BFD-822D-0C91099F367E}"/>
              </a:ext>
            </a:extLst>
          </p:cNvPr>
          <p:cNvPicPr>
            <a:picLocks noChangeAspect="1" noChangeArrowheads="1"/>
          </p:cNvPicPr>
          <p:nvPr/>
        </p:nvPicPr>
        <p:blipFill>
          <a:blip r:embed="rId5" cstate="print"/>
          <a:srcRect/>
          <a:stretch>
            <a:fillRect/>
          </a:stretch>
        </p:blipFill>
        <p:spPr bwMode="auto">
          <a:xfrm>
            <a:off x="7092280" y="2636912"/>
            <a:ext cx="1368152" cy="1584176"/>
          </a:xfrm>
          <a:prstGeom prst="rect">
            <a:avLst/>
          </a:prstGeom>
          <a:ln>
            <a:noFill/>
          </a:ln>
          <a:effectLst>
            <a:softEdge rad="112500"/>
          </a:effectLst>
        </p:spPr>
      </p:pic>
      <p:sp>
        <p:nvSpPr>
          <p:cNvPr id="20" name="Pravokoten oblaček 19">
            <a:extLst>
              <a:ext uri="{FF2B5EF4-FFF2-40B4-BE49-F238E27FC236}">
                <a16:creationId xmlns:a16="http://schemas.microsoft.com/office/drawing/2014/main" id="{1FF01BB0-D96F-4CCE-A65C-7E46B589BC4B}"/>
              </a:ext>
            </a:extLst>
          </p:cNvPr>
          <p:cNvSpPr/>
          <p:nvPr/>
        </p:nvSpPr>
        <p:spPr>
          <a:xfrm>
            <a:off x="7885113" y="2060575"/>
            <a:ext cx="914400" cy="612775"/>
          </a:xfrm>
          <a:prstGeom prst="wedgeRectCallout">
            <a:avLst>
              <a:gd name="adj1" fmla="val -56547"/>
              <a:gd name="adj2" fmla="val 82045"/>
            </a:avLst>
          </a:prstGeom>
          <a:blipFill>
            <a:blip r:embed="rId6"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sl-SI" sz="1200" b="1" dirty="0">
                <a:solidFill>
                  <a:schemeClr val="tx1"/>
                </a:solidFill>
                <a:latin typeface="Arial Black" pitchFamily="34" charset="0"/>
              </a:rPr>
              <a:t>ŽIVIM!!!</a:t>
            </a:r>
          </a:p>
        </p:txBody>
      </p:sp>
    </p:spTree>
    <p:custDataLst>
      <p:tags r:id="rId1"/>
    </p:custData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0"/>
                                        <p:tgtEl>
                                          <p:spTgt spid="10">
                                            <p:txEl>
                                              <p:pRg st="0" end="0"/>
                                            </p:txEl>
                                          </p:spTgt>
                                        </p:tgtEl>
                                      </p:cBhvr>
                                    </p:animEffect>
                                    <p:anim calcmode="lin" valueType="num">
                                      <p:cBhvr>
                                        <p:cTn id="8" dur="5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Scale>
                                      <p:cBhvr>
                                        <p:cTn id="14" dur="5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0" decel="50000" fill="hold">
                                          <p:stCondLst>
                                            <p:cond delay="0"/>
                                          </p:stCondLst>
                                        </p:cTn>
                                        <p:tgtEl>
                                          <p:spTgt spid="2052"/>
                                        </p:tgtEl>
                                        <p:attrNameLst>
                                          <p:attrName>ppt_x</p:attrName>
                                          <p:attrName>ppt_y</p:attrName>
                                        </p:attrNameLst>
                                      </p:cBhvr>
                                    </p:animMotion>
                                    <p:animEffect transition="in" filter="fade">
                                      <p:cBhvr>
                                        <p:cTn id="16" dur="5000"/>
                                        <p:tgtEl>
                                          <p:spTgt spid="20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trips(downLeft)">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0"/>
                                        <p:tgtEl>
                                          <p:spTgt spid="19"/>
                                        </p:tgtEl>
                                      </p:cBhvr>
                                    </p:animEffect>
                                    <p:anim calcmode="lin" valueType="num">
                                      <p:cBhvr>
                                        <p:cTn id="27" dur="5000" fill="hold"/>
                                        <p:tgtEl>
                                          <p:spTgt spid="19"/>
                                        </p:tgtEl>
                                        <p:attrNameLst>
                                          <p:attrName>style.rotation</p:attrName>
                                        </p:attrNameLst>
                                      </p:cBhvr>
                                      <p:tavLst>
                                        <p:tav tm="0">
                                          <p:val>
                                            <p:fltVal val="720"/>
                                          </p:val>
                                        </p:tav>
                                        <p:tav tm="100000">
                                          <p:val>
                                            <p:fltVal val="0"/>
                                          </p:val>
                                        </p:tav>
                                      </p:tavLst>
                                    </p:anim>
                                    <p:anim calcmode="lin" valueType="num">
                                      <p:cBhvr>
                                        <p:cTn id="28" dur="5000" fill="hold"/>
                                        <p:tgtEl>
                                          <p:spTgt spid="19"/>
                                        </p:tgtEl>
                                        <p:attrNameLst>
                                          <p:attrName>ppt_h</p:attrName>
                                        </p:attrNameLst>
                                      </p:cBhvr>
                                      <p:tavLst>
                                        <p:tav tm="0">
                                          <p:val>
                                            <p:fltVal val="0"/>
                                          </p:val>
                                        </p:tav>
                                        <p:tav tm="100000">
                                          <p:val>
                                            <p:strVal val="#ppt_h"/>
                                          </p:val>
                                        </p:tav>
                                      </p:tavLst>
                                    </p:anim>
                                    <p:anim calcmode="lin" valueType="num">
                                      <p:cBhvr>
                                        <p:cTn id="29" dur="5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1DC054-87A6-4790-96AD-CB810EFD8C6E}"/>
              </a:ext>
            </a:extLst>
          </p:cNvPr>
          <p:cNvSpPr>
            <a:spLocks noGrp="1"/>
          </p:cNvSpPr>
          <p:nvPr>
            <p:ph type="title"/>
          </p:nvPr>
        </p:nvSpPr>
        <p:spPr>
          <a:xfrm>
            <a:off x="457200" y="704088"/>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Mumifikacija</a:t>
            </a:r>
          </a:p>
        </p:txBody>
      </p:sp>
      <p:sp>
        <p:nvSpPr>
          <p:cNvPr id="4" name="Ograda vsebine 3">
            <a:extLst>
              <a:ext uri="{FF2B5EF4-FFF2-40B4-BE49-F238E27FC236}">
                <a16:creationId xmlns:a16="http://schemas.microsoft.com/office/drawing/2014/main" id="{6FCC9A7E-C0E8-4FB7-A80B-F0594705ED05}"/>
              </a:ext>
            </a:extLst>
          </p:cNvPr>
          <p:cNvSpPr>
            <a:spLocks noGrp="1"/>
          </p:cNvSpPr>
          <p:nvPr>
            <p:ph idx="1"/>
          </p:nvPr>
        </p:nvSpPr>
        <p:spPr/>
        <p:txBody>
          <a:bodyPr/>
          <a:lstStyle/>
          <a:p>
            <a:r>
              <a:rPr lang="sl-SI" altLang="sl-SI"/>
              <a:t>Obred so izvajali svečeniki in je trajal okoli 70 dni. </a:t>
            </a:r>
          </a:p>
          <a:p>
            <a:r>
              <a:rPr lang="sl-SI" altLang="sl-SI"/>
              <a:t>Zgodovina mumificiranja v Egiptu pa je dolga več kot 3000 let.</a:t>
            </a:r>
          </a:p>
        </p:txBody>
      </p:sp>
      <p:pic>
        <p:nvPicPr>
          <p:cNvPr id="8" name="Picture 3">
            <a:extLst>
              <a:ext uri="{FF2B5EF4-FFF2-40B4-BE49-F238E27FC236}">
                <a16:creationId xmlns:a16="http://schemas.microsoft.com/office/drawing/2014/main" id="{48D688BD-AE39-4D76-BFD4-FDA3F0720A5B}"/>
              </a:ext>
            </a:extLst>
          </p:cNvPr>
          <p:cNvPicPr>
            <a:picLocks noChangeAspect="1" noChangeArrowheads="1"/>
          </p:cNvPicPr>
          <p:nvPr/>
        </p:nvPicPr>
        <p:blipFill>
          <a:blip r:embed="rId3" cstate="print"/>
          <a:stretch>
            <a:fillRect/>
          </a:stretch>
        </p:blipFill>
        <p:spPr bwMode="auto">
          <a:xfrm>
            <a:off x="2483768" y="3284984"/>
            <a:ext cx="4608512" cy="3096344"/>
          </a:xfrm>
          <a:prstGeom prst="rect">
            <a:avLst/>
          </a:prstGeom>
          <a:ln>
            <a:noFill/>
          </a:ln>
          <a:effectLst>
            <a:glow rad="228600">
              <a:schemeClr val="accent1">
                <a:satMod val="175000"/>
                <a:alpha val="40000"/>
              </a:schemeClr>
            </a:glow>
            <a:softEdge rad="317500"/>
          </a:effectLst>
          <a:scene3d>
            <a:camera prst="obliqueTopLeft"/>
            <a:lightRig rig="threePt" dir="t"/>
          </a:scene3d>
        </p:spPr>
      </p:pic>
    </p:spTree>
    <p:custDataLst>
      <p:tags r:id="rId1"/>
    </p:custData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5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5000" fill="hold"/>
                                        <p:tgtEl>
                                          <p:spTgt spid="8"/>
                                        </p:tgtEl>
                                        <p:attrNameLst>
                                          <p:attrName>ppt_y</p:attrName>
                                        </p:attrNameLst>
                                      </p:cBhvr>
                                      <p:tavLst>
                                        <p:tav tm="0">
                                          <p:val>
                                            <p:strVal val="#ppt_y"/>
                                          </p:val>
                                        </p:tav>
                                        <p:tav tm="100000">
                                          <p:val>
                                            <p:strVal val="#ppt_y"/>
                                          </p:val>
                                        </p:tav>
                                      </p:tavLst>
                                    </p:anim>
                                    <p:animEffect transition="in" filter="fade">
                                      <p:cBhvr>
                                        <p:cTn id="10" dur="5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4">
                                            <p:txEl>
                                              <p:pRg st="0" end="0"/>
                                            </p:txEl>
                                          </p:spTgt>
                                        </p:tgtEl>
                                        <p:attrNameLst>
                                          <p:attrName>style.visibility</p:attrName>
                                        </p:attrNameLst>
                                      </p:cBhvr>
                                      <p:to>
                                        <p:strVal val="visible"/>
                                      </p:to>
                                    </p:set>
                                    <p:set>
                                      <p:cBhvr>
                                        <p:cTn id="15" dur="228" fill="hold">
                                          <p:stCondLst>
                                            <p:cond delay="0"/>
                                          </p:stCondLst>
                                        </p:cTn>
                                        <p:tgtEl>
                                          <p:spTgt spid="4">
                                            <p:txEl>
                                              <p:pRg st="0" end="0"/>
                                            </p:txEl>
                                          </p:spTgt>
                                        </p:tgtEl>
                                        <p:attrNameLst>
                                          <p:attrName>style.rotation</p:attrName>
                                        </p:attrNameLst>
                                      </p:cBhvr>
                                      <p:to>
                                        <p:strVal val="-45.0"/>
                                      </p:to>
                                    </p:set>
                                    <p:anim calcmode="lin" valueType="num">
                                      <p:cBhvr>
                                        <p:cTn id="16"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iterate type="lt">
                                    <p:tmPct val="0"/>
                                  </p:iterate>
                                  <p:childTnLst>
                                    <p:animMotion origin="layout" path="M 0 0 C 0.02118 -0.00694 0.04114 -0.00763 0.06354 -0.00856 C 0.09045 -0.0155 0.10972 -0.01064 0.14201 -0.00995 C 0.19496 0.0037 0.23316 -0.00347 0.29791 -0.00277 C 0.31701 0.00208 0.33576 0.00717 0.35486 0.01157 C 0.45711 0.00972 0.40642 0.01319 0.44739 0.0044 C 0.45659 -0.00393 0.4118 -0.14989 0.40868 -0.1603 C 0.37309 -0.27712 0.33732 -0.39324 0.30434 -0.51145 C 0.29878 -0.53111 0.29427 -0.5635 0.27847 -0.56442 C 0.01718 -0.58154 -0.2448 -0.56442 -0.50643 -0.56442 " pathEditMode="fixed" ptsTypes="fffffffffA">
                                      <p:cBhvr>
                                        <p:cTn id="23" dur="2000" spd="-100000" fill="hold"/>
                                        <p:tgtEl>
                                          <p:spTgt spid="4">
                                            <p:txEl>
                                              <p:pRg st="0" end="0"/>
                                            </p:txEl>
                                          </p:spTgt>
                                        </p:tgtEl>
                                        <p:attrNameLst>
                                          <p:attrName>ppt_x</p:attrName>
                                          <p:attrName>ppt_y</p:attrName>
                                        </p:attrNameLst>
                                      </p:cBhvr>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0" presetClass="path" presetSubtype="0" accel="50000" decel="50000" fill="hold" grpId="0" nodeType="clickEffect">
                                  <p:stCondLst>
                                    <p:cond delay="0"/>
                                  </p:stCondLst>
                                  <p:childTnLst>
                                    <p:animMotion origin="layout" path="M 0 0 C 0.02118 -0.00694 0.04114 -0.00763 0.06354 -0.00856 C 0.09045 -0.0155 0.10972 -0.01064 0.14201 -0.00995 C 0.19496 0.0037 0.23316 -0.00347 0.29791 -0.00277 C 0.31701 0.00208 0.33576 0.00717 0.35486 0.01157 C 0.45711 0.00972 0.40642 0.01319 0.44739 0.0044 C 0.45659 -0.00393 0.4118 -0.14989 0.40868 -0.1603 C 0.37309 -0.27712 0.33732 -0.39324 0.30434 -0.51145 C 0.29878 -0.53111 0.29427 -0.5635 0.27847 -0.56442 C 0.01718 -0.58154 -0.2448 -0.56442 -0.50643 -0.56442 " pathEditMode="fixed" ptsTypes="fffffffffA">
                                      <p:cBhvr>
                                        <p:cTn id="27" dur="2000" spd="-100000" fill="hold"/>
                                        <p:tgtEl>
                                          <p:spTgt spid="4">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FB1A1D-259E-4DFA-925D-AFE1B547BAFF}"/>
              </a:ext>
            </a:extLst>
          </p:cNvPr>
          <p:cNvSpPr>
            <a:spLocks noGrp="1"/>
          </p:cNvSpPr>
          <p:nvPr>
            <p:ph type="title"/>
          </p:nvPr>
        </p:nvSpPr>
        <p:spPr>
          <a:xfrm>
            <a:off x="467544" y="548680"/>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POSTOPEK</a:t>
            </a:r>
          </a:p>
        </p:txBody>
      </p:sp>
      <p:pic>
        <p:nvPicPr>
          <p:cNvPr id="1026" name="Picture 2">
            <a:extLst>
              <a:ext uri="{FF2B5EF4-FFF2-40B4-BE49-F238E27FC236}">
                <a16:creationId xmlns:a16="http://schemas.microsoft.com/office/drawing/2014/main" id="{FC1BC30D-0BC2-4B74-8125-C0567698E57A}"/>
              </a:ext>
            </a:extLst>
          </p:cNvPr>
          <p:cNvPicPr>
            <a:picLocks noGrp="1" noChangeAspect="1" noChangeArrowheads="1"/>
          </p:cNvPicPr>
          <p:nvPr>
            <p:ph idx="1"/>
          </p:nvPr>
        </p:nvPicPr>
        <p:blipFill>
          <a:blip r:embed="rId3" cstate="print"/>
          <a:stretch>
            <a:fillRect/>
          </a:stretch>
        </p:blipFill>
        <p:spPr>
          <a:xfrm>
            <a:off x="3419872" y="4149080"/>
            <a:ext cx="2808312" cy="2062733"/>
          </a:xfrm>
          <a:prstGeom prst="snip2DiagRect">
            <a:avLst/>
          </a:prstGeom>
          <a:solidFill>
            <a:srgbClr val="FFFFFF">
              <a:shade val="85000"/>
            </a:srgbClr>
          </a:solidFill>
          <a:ln w="88900"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8" name="Raven puščični konektor 7">
            <a:extLst>
              <a:ext uri="{FF2B5EF4-FFF2-40B4-BE49-F238E27FC236}">
                <a16:creationId xmlns:a16="http://schemas.microsoft.com/office/drawing/2014/main" id="{BD03F8F1-FC32-4EFA-A277-F0E6F31426B9}"/>
              </a:ext>
            </a:extLst>
          </p:cNvPr>
          <p:cNvCxnSpPr/>
          <p:nvPr/>
        </p:nvCxnSpPr>
        <p:spPr>
          <a:xfrm flipH="1">
            <a:off x="2268538" y="5157788"/>
            <a:ext cx="1727200" cy="93503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9" name="Pravokotnik 8">
            <a:extLst>
              <a:ext uri="{FF2B5EF4-FFF2-40B4-BE49-F238E27FC236}">
                <a16:creationId xmlns:a16="http://schemas.microsoft.com/office/drawing/2014/main" id="{2FFBB486-EC80-43BF-B784-1F34C04CDBFC}"/>
              </a:ext>
            </a:extLst>
          </p:cNvPr>
          <p:cNvSpPr/>
          <p:nvPr/>
        </p:nvSpPr>
        <p:spPr>
          <a:xfrm>
            <a:off x="323528" y="4869160"/>
            <a:ext cx="1922512" cy="1656184"/>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sl-SI" b="1" dirty="0">
                <a:solidFill>
                  <a:schemeClr val="tx1"/>
                </a:solidFill>
              </a:rPr>
              <a:t>Možgane so zavrgli, saj v egipčanski kulturi niso veliko pomenili.</a:t>
            </a:r>
          </a:p>
        </p:txBody>
      </p:sp>
      <p:cxnSp>
        <p:nvCxnSpPr>
          <p:cNvPr id="12" name="Raven puščični konektor 11">
            <a:extLst>
              <a:ext uri="{FF2B5EF4-FFF2-40B4-BE49-F238E27FC236}">
                <a16:creationId xmlns:a16="http://schemas.microsoft.com/office/drawing/2014/main" id="{B283C932-40EC-4F61-A521-2A4023DDAB40}"/>
              </a:ext>
            </a:extLst>
          </p:cNvPr>
          <p:cNvCxnSpPr/>
          <p:nvPr/>
        </p:nvCxnSpPr>
        <p:spPr>
          <a:xfrm flipH="1" flipV="1">
            <a:off x="2411413" y="3357563"/>
            <a:ext cx="2016125" cy="187166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3" name="Pravokotnik 12">
            <a:extLst>
              <a:ext uri="{FF2B5EF4-FFF2-40B4-BE49-F238E27FC236}">
                <a16:creationId xmlns:a16="http://schemas.microsoft.com/office/drawing/2014/main" id="{34F447AE-F6B7-4E00-B383-5659605800AC}"/>
              </a:ext>
            </a:extLst>
          </p:cNvPr>
          <p:cNvSpPr/>
          <p:nvPr/>
        </p:nvSpPr>
        <p:spPr>
          <a:xfrm>
            <a:off x="7020272" y="2564904"/>
            <a:ext cx="1944216" cy="172819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sl-SI" b="1" dirty="0">
                <a:solidFill>
                  <a:schemeClr val="accent5">
                    <a:lumMod val="20000"/>
                    <a:lumOff val="80000"/>
                  </a:schemeClr>
                </a:solidFill>
              </a:rPr>
              <a:t>Izsušene organe so v lanenih povojih vrnili v telo ali jih shranili </a:t>
            </a:r>
            <a:r>
              <a:rPr lang="sl-SI" b="1" dirty="0" err="1">
                <a:solidFill>
                  <a:schemeClr val="accent5">
                    <a:lumMod val="20000"/>
                    <a:lumOff val="80000"/>
                  </a:schemeClr>
                </a:solidFill>
              </a:rPr>
              <a:t>kanopske</a:t>
            </a:r>
            <a:r>
              <a:rPr lang="sl-SI" b="1" dirty="0">
                <a:solidFill>
                  <a:schemeClr val="accent5">
                    <a:lumMod val="20000"/>
                    <a:lumOff val="80000"/>
                  </a:schemeClr>
                </a:solidFill>
              </a:rPr>
              <a:t> žare </a:t>
            </a:r>
          </a:p>
        </p:txBody>
      </p:sp>
      <p:cxnSp>
        <p:nvCxnSpPr>
          <p:cNvPr id="17" name="Raven puščični konektor 16">
            <a:extLst>
              <a:ext uri="{FF2B5EF4-FFF2-40B4-BE49-F238E27FC236}">
                <a16:creationId xmlns:a16="http://schemas.microsoft.com/office/drawing/2014/main" id="{CB77D34B-192E-4C66-83E0-45335618F9E8}"/>
              </a:ext>
            </a:extLst>
          </p:cNvPr>
          <p:cNvCxnSpPr/>
          <p:nvPr/>
        </p:nvCxnSpPr>
        <p:spPr>
          <a:xfrm flipV="1">
            <a:off x="4787900" y="3716338"/>
            <a:ext cx="144463" cy="93662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Pravokotnik 17">
            <a:extLst>
              <a:ext uri="{FF2B5EF4-FFF2-40B4-BE49-F238E27FC236}">
                <a16:creationId xmlns:a16="http://schemas.microsoft.com/office/drawing/2014/main" id="{794DE602-2E59-45FB-8377-5676953125CE}"/>
              </a:ext>
            </a:extLst>
          </p:cNvPr>
          <p:cNvSpPr/>
          <p:nvPr/>
        </p:nvSpPr>
        <p:spPr>
          <a:xfrm>
            <a:off x="4139952" y="1988840"/>
            <a:ext cx="2016224" cy="165618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sl-SI" b="1" dirty="0">
                <a:solidFill>
                  <a:schemeClr val="tx1"/>
                </a:solidFill>
              </a:rPr>
              <a:t>Truplo so najprej balzamirali. Povijali so z lanenimi povoji. Začeli so pri glavi.</a:t>
            </a:r>
          </a:p>
        </p:txBody>
      </p:sp>
      <p:sp>
        <p:nvSpPr>
          <p:cNvPr id="23" name="Pravokotnik 22">
            <a:extLst>
              <a:ext uri="{FF2B5EF4-FFF2-40B4-BE49-F238E27FC236}">
                <a16:creationId xmlns:a16="http://schemas.microsoft.com/office/drawing/2014/main" id="{C67339EA-89A9-4A66-A624-F2AE47271F80}"/>
              </a:ext>
            </a:extLst>
          </p:cNvPr>
          <p:cNvSpPr/>
          <p:nvPr/>
        </p:nvSpPr>
        <p:spPr>
          <a:xfrm>
            <a:off x="1403648" y="1772816"/>
            <a:ext cx="1872208" cy="1584176"/>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sl-SI" b="1" dirty="0">
                <a:solidFill>
                  <a:schemeClr val="accent5">
                    <a:lumMod val="20000"/>
                    <a:lumOff val="80000"/>
                  </a:schemeClr>
                </a:solidFill>
              </a:rPr>
              <a:t>Srce so vrnili v telo mumije, saj so verjeli, da je srce center razuma.</a:t>
            </a:r>
          </a:p>
        </p:txBody>
      </p:sp>
      <p:cxnSp>
        <p:nvCxnSpPr>
          <p:cNvPr id="26" name="Raven puščični konektor 25">
            <a:extLst>
              <a:ext uri="{FF2B5EF4-FFF2-40B4-BE49-F238E27FC236}">
                <a16:creationId xmlns:a16="http://schemas.microsoft.com/office/drawing/2014/main" id="{D90839A0-76D2-4351-BB97-019D937EEBFD}"/>
              </a:ext>
            </a:extLst>
          </p:cNvPr>
          <p:cNvCxnSpPr/>
          <p:nvPr/>
        </p:nvCxnSpPr>
        <p:spPr>
          <a:xfrm flipV="1">
            <a:off x="5003800" y="4005263"/>
            <a:ext cx="2016125" cy="7921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ustDataLst>
      <p:tags r:id="rId1"/>
    </p:custData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ox(in)">
                                      <p:cBhvr>
                                        <p:cTn id="12" dur="50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0" fill="hold"/>
                                        <p:tgtEl>
                                          <p:spTgt spid="18"/>
                                        </p:tgtEl>
                                        <p:attrNameLst>
                                          <p:attrName>ppt_w</p:attrName>
                                        </p:attrNameLst>
                                      </p:cBhvr>
                                      <p:tavLst>
                                        <p:tav tm="0">
                                          <p:val>
                                            <p:fltVal val="0"/>
                                          </p:val>
                                        </p:tav>
                                        <p:tav tm="100000">
                                          <p:val>
                                            <p:strVal val="#ppt_w"/>
                                          </p:val>
                                        </p:tav>
                                      </p:tavLst>
                                    </p:anim>
                                    <p:anim calcmode="lin" valueType="num">
                                      <p:cBhvr>
                                        <p:cTn id="18" dur="5000" fill="hold"/>
                                        <p:tgtEl>
                                          <p:spTgt spid="18"/>
                                        </p:tgtEl>
                                        <p:attrNameLst>
                                          <p:attrName>ppt_h</p:attrName>
                                        </p:attrNameLst>
                                      </p:cBhvr>
                                      <p:tavLst>
                                        <p:tav tm="0">
                                          <p:val>
                                            <p:fltVal val="0"/>
                                          </p:val>
                                        </p:tav>
                                        <p:tav tm="100000">
                                          <p:val>
                                            <p:strVal val="#ppt_h"/>
                                          </p:val>
                                        </p:tav>
                                      </p:tavLst>
                                    </p:anim>
                                    <p:animEffect transition="in" filter="fade">
                                      <p:cBhvr>
                                        <p:cTn id="19" dur="50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2"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Scale>
                                      <p:cBhvr>
                                        <p:cTn id="24" dur="5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0" decel="50000" fill="hold">
                                          <p:stCondLst>
                                            <p:cond delay="0"/>
                                          </p:stCondLst>
                                        </p:cTn>
                                        <p:tgtEl>
                                          <p:spTgt spid="13"/>
                                        </p:tgtEl>
                                        <p:attrNameLst>
                                          <p:attrName>ppt_x</p:attrName>
                                          <p:attrName>ppt_y</p:attrName>
                                        </p:attrNameLst>
                                      </p:cBhvr>
                                    </p:animMotion>
                                    <p:animEffect transition="in" filter="fade">
                                      <p:cBhvr>
                                        <p:cTn id="26"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2B3625A-1194-42C8-A0E5-6D75844F1C46}"/>
              </a:ext>
            </a:extLst>
          </p:cNvPr>
          <p:cNvPicPr>
            <a:picLocks noChangeAspect="1" noChangeArrowheads="1"/>
          </p:cNvPicPr>
          <p:nvPr/>
        </p:nvPicPr>
        <p:blipFill>
          <a:blip r:embed="rId3" cstate="print"/>
          <a:srcRect/>
          <a:stretch>
            <a:fillRect/>
          </a:stretch>
        </p:blipFill>
        <p:spPr bwMode="auto">
          <a:xfrm>
            <a:off x="3707904" y="1772816"/>
            <a:ext cx="5148064" cy="2736304"/>
          </a:xfrm>
          <a:prstGeom prst="ellipse">
            <a:avLst/>
          </a:prstGeom>
          <a:ln>
            <a:noFill/>
          </a:ln>
          <a:effectLst>
            <a:softEdge rad="112500"/>
          </a:effectLst>
        </p:spPr>
      </p:pic>
      <p:sp>
        <p:nvSpPr>
          <p:cNvPr id="2" name="Naslov 1">
            <a:extLst>
              <a:ext uri="{FF2B5EF4-FFF2-40B4-BE49-F238E27FC236}">
                <a16:creationId xmlns:a16="http://schemas.microsoft.com/office/drawing/2014/main" id="{F90DDFFF-2917-48E2-B50F-6591D5B152B1}"/>
              </a:ext>
            </a:extLst>
          </p:cNvPr>
          <p:cNvSpPr>
            <a:spLocks noGrp="1"/>
          </p:cNvSpPr>
          <p:nvPr>
            <p:ph type="title"/>
          </p:nvPr>
        </p:nvSpPr>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Aft>
                <a:spcPts val="0"/>
              </a:spcAft>
              <a:defRPr/>
            </a:pP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            KANOPSKE </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abic Typesetting" pitchFamily="66" charset="-78"/>
                <a:cs typeface="Arabic Typesetting" pitchFamily="66" charset="-78"/>
              </a:rPr>
              <a:t>Ž</a:t>
            </a:r>
            <a:r>
              <a:rPr lang="sl-SI"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hiller" pitchFamily="82" charset="0"/>
              </a:rPr>
              <a:t>ARE</a:t>
            </a:r>
          </a:p>
        </p:txBody>
      </p:sp>
      <p:sp>
        <p:nvSpPr>
          <p:cNvPr id="4" name="Ograda vsebine 3">
            <a:extLst>
              <a:ext uri="{FF2B5EF4-FFF2-40B4-BE49-F238E27FC236}">
                <a16:creationId xmlns:a16="http://schemas.microsoft.com/office/drawing/2014/main" id="{FCE72952-9B6B-44EB-9B49-731C81E40FCC}"/>
              </a:ext>
            </a:extLst>
          </p:cNvPr>
          <p:cNvSpPr>
            <a:spLocks noGrp="1"/>
          </p:cNvSpPr>
          <p:nvPr>
            <p:ph sz="half" idx="1"/>
          </p:nvPr>
        </p:nvSpPr>
        <p:spPr>
          <a:xfrm>
            <a:off x="457200" y="1920875"/>
            <a:ext cx="4038600" cy="4433888"/>
          </a:xfrm>
        </p:spPr>
        <p:txBody>
          <a:bodyPr/>
          <a:lstStyle/>
          <a:p>
            <a:r>
              <a:rPr lang="sl-SI" altLang="sl-SI"/>
              <a:t>Uporabili so jih za zaščito. V njih so dali organe.</a:t>
            </a:r>
          </a:p>
        </p:txBody>
      </p:sp>
      <p:cxnSp>
        <p:nvCxnSpPr>
          <p:cNvPr id="14" name="Raven puščični konektor 13">
            <a:extLst>
              <a:ext uri="{FF2B5EF4-FFF2-40B4-BE49-F238E27FC236}">
                <a16:creationId xmlns:a16="http://schemas.microsoft.com/office/drawing/2014/main" id="{C6E45120-AA9F-47BC-8A7E-D210DF9D859A}"/>
              </a:ext>
            </a:extLst>
          </p:cNvPr>
          <p:cNvCxnSpPr/>
          <p:nvPr/>
        </p:nvCxnSpPr>
        <p:spPr>
          <a:xfrm flipH="1">
            <a:off x="3276600" y="3141663"/>
            <a:ext cx="1366838" cy="1079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Elipsa 14">
            <a:extLst>
              <a:ext uri="{FF2B5EF4-FFF2-40B4-BE49-F238E27FC236}">
                <a16:creationId xmlns:a16="http://schemas.microsoft.com/office/drawing/2014/main" id="{1EBDF9CB-2547-4976-A549-1EA34392B11E}"/>
              </a:ext>
            </a:extLst>
          </p:cNvPr>
          <p:cNvSpPr/>
          <p:nvPr/>
        </p:nvSpPr>
        <p:spPr>
          <a:xfrm>
            <a:off x="6011863" y="5805488"/>
            <a:ext cx="1439862" cy="6477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sl-SI" dirty="0">
                <a:solidFill>
                  <a:schemeClr val="accent4"/>
                </a:solidFill>
              </a:rPr>
              <a:t>JETRA</a:t>
            </a:r>
          </a:p>
        </p:txBody>
      </p:sp>
      <p:sp>
        <p:nvSpPr>
          <p:cNvPr id="16" name="Elipsa 15">
            <a:extLst>
              <a:ext uri="{FF2B5EF4-FFF2-40B4-BE49-F238E27FC236}">
                <a16:creationId xmlns:a16="http://schemas.microsoft.com/office/drawing/2014/main" id="{C20DA93E-EA40-4CEA-A968-478FAE37AB58}"/>
              </a:ext>
            </a:extLst>
          </p:cNvPr>
          <p:cNvSpPr/>
          <p:nvPr/>
        </p:nvSpPr>
        <p:spPr>
          <a:xfrm>
            <a:off x="4140200" y="4724400"/>
            <a:ext cx="1944688" cy="57626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sl-SI" dirty="0">
                <a:solidFill>
                  <a:schemeClr val="tx2"/>
                </a:solidFill>
              </a:rPr>
              <a:t>ŽELODEC</a:t>
            </a:r>
          </a:p>
        </p:txBody>
      </p:sp>
      <p:sp>
        <p:nvSpPr>
          <p:cNvPr id="17" name="Elipsa 16">
            <a:extLst>
              <a:ext uri="{FF2B5EF4-FFF2-40B4-BE49-F238E27FC236}">
                <a16:creationId xmlns:a16="http://schemas.microsoft.com/office/drawing/2014/main" id="{A73C730D-9D45-4F09-9ED1-ABCAE7009EA8}"/>
              </a:ext>
            </a:extLst>
          </p:cNvPr>
          <p:cNvSpPr/>
          <p:nvPr/>
        </p:nvSpPr>
        <p:spPr>
          <a:xfrm>
            <a:off x="7092950" y="5084763"/>
            <a:ext cx="1871663" cy="57626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sl-SI" dirty="0">
                <a:solidFill>
                  <a:schemeClr val="tx2">
                    <a:lumMod val="10000"/>
                    <a:lumOff val="90000"/>
                  </a:schemeClr>
                </a:solidFill>
              </a:rPr>
              <a:t>ČREVESJE</a:t>
            </a:r>
          </a:p>
        </p:txBody>
      </p:sp>
      <p:sp>
        <p:nvSpPr>
          <p:cNvPr id="18" name="Elipsa 17">
            <a:extLst>
              <a:ext uri="{FF2B5EF4-FFF2-40B4-BE49-F238E27FC236}">
                <a16:creationId xmlns:a16="http://schemas.microsoft.com/office/drawing/2014/main" id="{9F0C59CB-5F59-4B9B-A00B-8793C7A605ED}"/>
              </a:ext>
            </a:extLst>
          </p:cNvPr>
          <p:cNvSpPr/>
          <p:nvPr/>
        </p:nvSpPr>
        <p:spPr>
          <a:xfrm>
            <a:off x="2339975" y="4221163"/>
            <a:ext cx="1584325" cy="57626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sl-SI" dirty="0">
                <a:solidFill>
                  <a:schemeClr val="tx2">
                    <a:lumMod val="10000"/>
                    <a:lumOff val="90000"/>
                  </a:schemeClr>
                </a:solidFill>
              </a:rPr>
              <a:t>PLJUČA</a:t>
            </a:r>
          </a:p>
        </p:txBody>
      </p:sp>
      <p:cxnSp>
        <p:nvCxnSpPr>
          <p:cNvPr id="8" name="Raven puščični konektor 7">
            <a:extLst>
              <a:ext uri="{FF2B5EF4-FFF2-40B4-BE49-F238E27FC236}">
                <a16:creationId xmlns:a16="http://schemas.microsoft.com/office/drawing/2014/main" id="{FE09B64A-0909-4E1F-96F6-F5D1D9DE212D}"/>
              </a:ext>
            </a:extLst>
          </p:cNvPr>
          <p:cNvCxnSpPr>
            <a:endCxn id="15" idx="0"/>
          </p:cNvCxnSpPr>
          <p:nvPr/>
        </p:nvCxnSpPr>
        <p:spPr>
          <a:xfrm flipH="1">
            <a:off x="6732588" y="3716338"/>
            <a:ext cx="287337" cy="208915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Raven puščični konektor 9">
            <a:extLst>
              <a:ext uri="{FF2B5EF4-FFF2-40B4-BE49-F238E27FC236}">
                <a16:creationId xmlns:a16="http://schemas.microsoft.com/office/drawing/2014/main" id="{19E09188-B5E1-4565-95A8-5BD3AECC5459}"/>
              </a:ext>
            </a:extLst>
          </p:cNvPr>
          <p:cNvCxnSpPr/>
          <p:nvPr/>
        </p:nvCxnSpPr>
        <p:spPr>
          <a:xfrm flipH="1">
            <a:off x="5148263" y="3573463"/>
            <a:ext cx="936625" cy="122396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2" name="Raven puščični konektor 11">
            <a:extLst>
              <a:ext uri="{FF2B5EF4-FFF2-40B4-BE49-F238E27FC236}">
                <a16:creationId xmlns:a16="http://schemas.microsoft.com/office/drawing/2014/main" id="{E0616587-BA4F-4AA7-A9A7-90ECA20F092E}"/>
              </a:ext>
            </a:extLst>
          </p:cNvPr>
          <p:cNvCxnSpPr/>
          <p:nvPr/>
        </p:nvCxnSpPr>
        <p:spPr>
          <a:xfrm>
            <a:off x="7812088" y="3500438"/>
            <a:ext cx="360362" cy="15843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325" name="Ograda vsebine 23">
            <a:extLst>
              <a:ext uri="{FF2B5EF4-FFF2-40B4-BE49-F238E27FC236}">
                <a16:creationId xmlns:a16="http://schemas.microsoft.com/office/drawing/2014/main" id="{28A728CB-B68B-4C56-82A5-16EFBD255F21}"/>
              </a:ext>
            </a:extLst>
          </p:cNvPr>
          <p:cNvSpPr>
            <a:spLocks noGrp="1"/>
          </p:cNvSpPr>
          <p:nvPr>
            <p:ph sz="half" idx="2"/>
          </p:nvPr>
        </p:nvSpPr>
        <p:spPr>
          <a:xfrm>
            <a:off x="4648200" y="1920875"/>
            <a:ext cx="4038600" cy="4433888"/>
          </a:xfrm>
        </p:spPr>
        <p:txBody>
          <a:bodyPr/>
          <a:lstStyle/>
          <a:p>
            <a:endParaRPr lang="sl-SI" altLang="sl-SI"/>
          </a:p>
        </p:txBody>
      </p:sp>
    </p:spTree>
    <p:custDataLst>
      <p:tags r:id="rId1"/>
    </p:custData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strVal val="#ppt_w+.3"/>
                                          </p:val>
                                        </p:tav>
                                        <p:tav tm="100000">
                                          <p:val>
                                            <p:strVal val="#ppt_w"/>
                                          </p:val>
                                        </p:tav>
                                      </p:tavLst>
                                    </p:anim>
                                    <p:anim calcmode="lin" valueType="num">
                                      <p:cBhvr>
                                        <p:cTn id="18" dur="1000" fill="hold"/>
                                        <p:tgtEl>
                                          <p:spTgt spid="4098"/>
                                        </p:tgtEl>
                                        <p:attrNameLst>
                                          <p:attrName>ppt_h</p:attrName>
                                        </p:attrNameLst>
                                      </p:cBhvr>
                                      <p:tavLst>
                                        <p:tav tm="0">
                                          <p:val>
                                            <p:strVal val="#ppt_h"/>
                                          </p:val>
                                        </p:tav>
                                        <p:tav tm="100000">
                                          <p:val>
                                            <p:strVal val="#ppt_h"/>
                                          </p:val>
                                        </p:tav>
                                      </p:tavLst>
                                    </p:anim>
                                    <p:animEffect transition="in" filter="fade">
                                      <p:cBhvr>
                                        <p:cTn id="19" dur="1000"/>
                                        <p:tgtEl>
                                          <p:spTgt spid="40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mph" presetSubtype="0" fill="hold" grpId="0" nodeType="clickEffect">
                                  <p:stCondLst>
                                    <p:cond delay="0"/>
                                  </p:stCondLst>
                                  <p:childTnLst>
                                    <p:animClr clrSpc="hsl" dir="cw">
                                      <p:cBhvr override="childStyle">
                                        <p:cTn id="23" dur="500" fill="hold"/>
                                        <p:tgtEl>
                                          <p:spTgt spid="18"/>
                                        </p:tgtEl>
                                        <p:attrNameLst>
                                          <p:attrName>style.color</p:attrName>
                                        </p:attrNameLst>
                                      </p:cBhvr>
                                      <p:by>
                                        <p:hsl h="0" s="12549" l="25098"/>
                                      </p:by>
                                    </p:animClr>
                                    <p:animClr clrSpc="hsl" dir="cw">
                                      <p:cBhvr>
                                        <p:cTn id="24" dur="500" fill="hold"/>
                                        <p:tgtEl>
                                          <p:spTgt spid="18"/>
                                        </p:tgtEl>
                                        <p:attrNameLst>
                                          <p:attrName>fillcolor</p:attrName>
                                        </p:attrNameLst>
                                      </p:cBhvr>
                                      <p:by>
                                        <p:hsl h="0" s="12549" l="25098"/>
                                      </p:by>
                                    </p:animClr>
                                    <p:animClr clrSpc="hsl" dir="cw">
                                      <p:cBhvr>
                                        <p:cTn id="25" dur="500" fill="hold"/>
                                        <p:tgtEl>
                                          <p:spTgt spid="18"/>
                                        </p:tgtEl>
                                        <p:attrNameLst>
                                          <p:attrName>stroke.color</p:attrName>
                                        </p:attrNameLst>
                                      </p:cBhvr>
                                      <p:by>
                                        <p:hsl h="0" s="12549" l="25098"/>
                                      </p:by>
                                    </p:animClr>
                                    <p:set>
                                      <p:cBhvr>
                                        <p:cTn id="26" dur="500" fill="hold"/>
                                        <p:tgtEl>
                                          <p:spTgt spid="18"/>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0" fill="hold"/>
                                        <p:tgtEl>
                                          <p:spTgt spid="16"/>
                                        </p:tgtEl>
                                        <p:attrNameLst>
                                          <p:attrName>ppt_w</p:attrName>
                                        </p:attrNameLst>
                                      </p:cBhvr>
                                      <p:tavLst>
                                        <p:tav tm="0" fmla="#ppt_w*sin(2.5*pi*$)">
                                          <p:val>
                                            <p:fltVal val="0"/>
                                          </p:val>
                                        </p:tav>
                                        <p:tav tm="100000">
                                          <p:val>
                                            <p:fltVal val="1"/>
                                          </p:val>
                                        </p:tav>
                                      </p:tavLst>
                                    </p:anim>
                                    <p:anim calcmode="lin" valueType="num">
                                      <p:cBhvr>
                                        <p:cTn id="32" dur="5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ppt_x"/>
                                          </p:val>
                                        </p:tav>
                                        <p:tav tm="100000">
                                          <p:val>
                                            <p:strVal val="#ppt_x"/>
                                          </p:val>
                                        </p:tav>
                                      </p:tavLst>
                                    </p:anim>
                                    <p:anim calcmode="lin" valueType="num">
                                      <p:cBhvr additive="base">
                                        <p:cTn id="38"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770" decel="100000"/>
                                        <p:tgtEl>
                                          <p:spTgt spid="17"/>
                                        </p:tgtEl>
                                      </p:cBhvr>
                                    </p:animEffect>
                                    <p:animScale>
                                      <p:cBhvr>
                                        <p:cTn id="44" dur="770" decel="100000"/>
                                        <p:tgtEl>
                                          <p:spTgt spid="17"/>
                                        </p:tgtEl>
                                      </p:cBhvr>
                                      <p:from x="10000" y="10000"/>
                                      <p:to x="200000" y="450000"/>
                                    </p:animScale>
                                    <p:animScale>
                                      <p:cBhvr>
                                        <p:cTn id="45" dur="1230" accel="100000" fill="hold">
                                          <p:stCondLst>
                                            <p:cond delay="770"/>
                                          </p:stCondLst>
                                        </p:cTn>
                                        <p:tgtEl>
                                          <p:spTgt spid="17"/>
                                        </p:tgtEl>
                                      </p:cBhvr>
                                      <p:from x="200000" y="450000"/>
                                      <p:to x="100000" y="100000"/>
                                    </p:animScale>
                                    <p:set>
                                      <p:cBhvr>
                                        <p:cTn id="46" dur="770" fill="hold"/>
                                        <p:tgtEl>
                                          <p:spTgt spid="17"/>
                                        </p:tgtEl>
                                        <p:attrNameLst>
                                          <p:attrName>ppt_x</p:attrName>
                                        </p:attrNameLst>
                                      </p:cBhvr>
                                      <p:to>
                                        <p:strVal val="(0.5)"/>
                                      </p:to>
                                    </p:set>
                                    <p:anim from="(0.5)" to="(#ppt_x)" calcmode="lin" valueType="num">
                                      <p:cBhvr>
                                        <p:cTn id="47" dur="1230" accel="100000" fill="hold">
                                          <p:stCondLst>
                                            <p:cond delay="770"/>
                                          </p:stCondLst>
                                        </p:cTn>
                                        <p:tgtEl>
                                          <p:spTgt spid="17"/>
                                        </p:tgtEl>
                                        <p:attrNameLst>
                                          <p:attrName>ppt_x</p:attrName>
                                        </p:attrNameLst>
                                      </p:cBhvr>
                                    </p:anim>
                                    <p:set>
                                      <p:cBhvr>
                                        <p:cTn id="48" dur="770" fill="hold"/>
                                        <p:tgtEl>
                                          <p:spTgt spid="17"/>
                                        </p:tgtEl>
                                        <p:attrNameLst>
                                          <p:attrName>ppt_y</p:attrName>
                                        </p:attrNameLst>
                                      </p:cBhvr>
                                      <p:to>
                                        <p:strVal val="(#ppt_y+0.4)"/>
                                      </p:to>
                                    </p:set>
                                    <p:anim from="(#ppt_y+0.4)" to="(#ppt_y)" calcmode="lin" valueType="num">
                                      <p:cBhvr>
                                        <p:cTn id="49"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9|1.5"/>
</p:tagLst>
</file>

<file path=ppt/tags/tag10.xml><?xml version="1.0" encoding="utf-8"?>
<p:tagLst xmlns:a="http://schemas.openxmlformats.org/drawingml/2006/main" xmlns:r="http://schemas.openxmlformats.org/officeDocument/2006/relationships" xmlns:p="http://schemas.openxmlformats.org/presentationml/2006/main">
  <p:tag name="TIMING" val="|2.3|20.1|2.4"/>
</p:tagLst>
</file>

<file path=ppt/tags/tag11.xml><?xml version="1.0" encoding="utf-8"?>
<p:tagLst xmlns:a="http://schemas.openxmlformats.org/drawingml/2006/main" xmlns:r="http://schemas.openxmlformats.org/officeDocument/2006/relationships" xmlns:p="http://schemas.openxmlformats.org/presentationml/2006/main">
  <p:tag name="TIMING" val="|1.6|26.3"/>
</p:tagLst>
</file>

<file path=ppt/tags/tag12.xml><?xml version="1.0" encoding="utf-8"?>
<p:tagLst xmlns:a="http://schemas.openxmlformats.org/drawingml/2006/main" xmlns:r="http://schemas.openxmlformats.org/officeDocument/2006/relationships" xmlns:p="http://schemas.openxmlformats.org/presentationml/2006/main">
  <p:tag name="TIMING" val="|1.4|21.4|2.3|2.1"/>
</p:tagLst>
</file>

<file path=ppt/tags/tag13.xml><?xml version="1.0" encoding="utf-8"?>
<p:tagLst xmlns:a="http://schemas.openxmlformats.org/drawingml/2006/main" xmlns:r="http://schemas.openxmlformats.org/officeDocument/2006/relationships" xmlns:p="http://schemas.openxmlformats.org/presentationml/2006/main">
  <p:tag name="TIMING" val="|2.6|4.5|3|11.6|11.4|13.2|29.7|4.3"/>
</p:tagLst>
</file>

<file path=ppt/tags/tag14.xml><?xml version="1.0" encoding="utf-8"?>
<p:tagLst xmlns:a="http://schemas.openxmlformats.org/drawingml/2006/main" xmlns:r="http://schemas.openxmlformats.org/officeDocument/2006/relationships" xmlns:p="http://schemas.openxmlformats.org/presentationml/2006/main">
  <p:tag name="TIMING" val="|2.1|19.4"/>
</p:tagLst>
</file>

<file path=ppt/tags/tag15.xml><?xml version="1.0" encoding="utf-8"?>
<p:tagLst xmlns:a="http://schemas.openxmlformats.org/drawingml/2006/main" xmlns:r="http://schemas.openxmlformats.org/officeDocument/2006/relationships" xmlns:p="http://schemas.openxmlformats.org/presentationml/2006/main">
  <p:tag name="TIMING" val="|1.5|2|3.8"/>
</p:tagLst>
</file>

<file path=ppt/tags/tag16.xml><?xml version="1.0" encoding="utf-8"?>
<p:tagLst xmlns:a="http://schemas.openxmlformats.org/drawingml/2006/main" xmlns:r="http://schemas.openxmlformats.org/officeDocument/2006/relationships" xmlns:p="http://schemas.openxmlformats.org/presentationml/2006/main">
  <p:tag name="TIMING" val="|1.9|2.3|2.4|1.7"/>
</p:tagLst>
</file>

<file path=ppt/tags/tag2.xml><?xml version="1.0" encoding="utf-8"?>
<p:tagLst xmlns:a="http://schemas.openxmlformats.org/drawingml/2006/main" xmlns:r="http://schemas.openxmlformats.org/officeDocument/2006/relationships" xmlns:p="http://schemas.openxmlformats.org/presentationml/2006/main">
  <p:tag name="TIMING" val="|1.1|1.8|13.8"/>
</p:tagLst>
</file>

<file path=ppt/tags/tag3.xml><?xml version="1.0" encoding="utf-8"?>
<p:tagLst xmlns:a="http://schemas.openxmlformats.org/drawingml/2006/main" xmlns:r="http://schemas.openxmlformats.org/officeDocument/2006/relationships" xmlns:p="http://schemas.openxmlformats.org/presentationml/2006/main">
  <p:tag name="TIMING" val="|0|2.6|7.3|6.4"/>
</p:tagLst>
</file>

<file path=ppt/tags/tag4.xml><?xml version="1.0" encoding="utf-8"?>
<p:tagLst xmlns:a="http://schemas.openxmlformats.org/drawingml/2006/main" xmlns:r="http://schemas.openxmlformats.org/officeDocument/2006/relationships" xmlns:p="http://schemas.openxmlformats.org/presentationml/2006/main">
  <p:tag name="TIMING" val="|13.8|1.1|1.1|4.1"/>
</p:tagLst>
</file>

<file path=ppt/tags/tag5.xml><?xml version="1.0" encoding="utf-8"?>
<p:tagLst xmlns:a="http://schemas.openxmlformats.org/drawingml/2006/main" xmlns:r="http://schemas.openxmlformats.org/officeDocument/2006/relationships" xmlns:p="http://schemas.openxmlformats.org/presentationml/2006/main">
  <p:tag name="TIMING" val="|1.2|4.6|2.2|2.4|2.3|1.2"/>
</p:tagLst>
</file>

<file path=ppt/tags/tag6.xml><?xml version="1.0" encoding="utf-8"?>
<p:tagLst xmlns:a="http://schemas.openxmlformats.org/drawingml/2006/main" xmlns:r="http://schemas.openxmlformats.org/officeDocument/2006/relationships" xmlns:p="http://schemas.openxmlformats.org/presentationml/2006/main">
  <p:tag name="TIMING" val="|2.3|5.4|14.9|0.6|0.9"/>
</p:tagLst>
</file>

<file path=ppt/tags/tag7.xml><?xml version="1.0" encoding="utf-8"?>
<p:tagLst xmlns:a="http://schemas.openxmlformats.org/drawingml/2006/main" xmlns:r="http://schemas.openxmlformats.org/officeDocument/2006/relationships" xmlns:p="http://schemas.openxmlformats.org/presentationml/2006/main">
  <p:tag name="TIMING" val="|0|1.3|6.4|7.7|9.8"/>
</p:tagLst>
</file>

<file path=ppt/tags/tag8.xml><?xml version="1.0" encoding="utf-8"?>
<p:tagLst xmlns:a="http://schemas.openxmlformats.org/drawingml/2006/main" xmlns:r="http://schemas.openxmlformats.org/officeDocument/2006/relationships" xmlns:p="http://schemas.openxmlformats.org/presentationml/2006/main">
  <p:tag name="TIMING" val="|3.1|5.4|7.4|2.1|4.2|5.2"/>
</p:tagLst>
</file>

<file path=ppt/tags/tag9.xml><?xml version="1.0" encoding="utf-8"?>
<p:tagLst xmlns:a="http://schemas.openxmlformats.org/drawingml/2006/main" xmlns:r="http://schemas.openxmlformats.org/officeDocument/2006/relationships" xmlns:p="http://schemas.openxmlformats.org/presentationml/2006/main">
  <p:tag name="TIMING" val="|2.1|5.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tek">
  <a:themeElements>
    <a:clrScheme name="Po meri 1">
      <a:dk1>
        <a:sysClr val="windowText" lastClr="000000"/>
      </a:dk1>
      <a:lt1>
        <a:srgbClr val="763313"/>
      </a:lt1>
      <a:dk2>
        <a:srgbClr val="0C0C0C"/>
      </a:dk2>
      <a:lt2>
        <a:srgbClr val="763313"/>
      </a:lt2>
      <a:accent1>
        <a:srgbClr val="763313"/>
      </a:accent1>
      <a:accent2>
        <a:srgbClr val="000000"/>
      </a:accent2>
      <a:accent3>
        <a:srgbClr val="763313"/>
      </a:accent3>
      <a:accent4>
        <a:srgbClr val="000000"/>
      </a:accent4>
      <a:accent5>
        <a:srgbClr val="F9B639"/>
      </a:accent5>
      <a:accent6>
        <a:srgbClr val="FA8D3D"/>
      </a:accent6>
      <a:hlink>
        <a:srgbClr val="0C0C0C"/>
      </a:hlink>
      <a:folHlink>
        <a:srgbClr val="0C0C0C"/>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 meri 1">
    <a:dk1>
      <a:sysClr val="windowText" lastClr="000000"/>
    </a:dk1>
    <a:lt1>
      <a:srgbClr val="763313"/>
    </a:lt1>
    <a:dk2>
      <a:srgbClr val="0C0C0C"/>
    </a:dk2>
    <a:lt2>
      <a:srgbClr val="763313"/>
    </a:lt2>
    <a:accent1>
      <a:srgbClr val="763313"/>
    </a:accent1>
    <a:accent2>
      <a:srgbClr val="000000"/>
    </a:accent2>
    <a:accent3>
      <a:srgbClr val="763313"/>
    </a:accent3>
    <a:accent4>
      <a:srgbClr val="000000"/>
    </a:accent4>
    <a:accent5>
      <a:srgbClr val="F9B639"/>
    </a:accent5>
    <a:accent6>
      <a:srgbClr val="FA8D3D"/>
    </a:accent6>
    <a:hlink>
      <a:srgbClr val="0C0C0C"/>
    </a:hlink>
    <a:folHlink>
      <a:srgbClr val="0C0C0C"/>
    </a:folHlink>
  </a:clrScheme>
</a:themeOverride>
</file>

<file path=ppt/theme/themeOverride2.xml><?xml version="1.0" encoding="utf-8"?>
<a:themeOverride xmlns:a="http://schemas.openxmlformats.org/drawingml/2006/main">
  <a:clrScheme name="Po meri 1">
    <a:dk1>
      <a:sysClr val="windowText" lastClr="000000"/>
    </a:dk1>
    <a:lt1>
      <a:srgbClr val="763313"/>
    </a:lt1>
    <a:dk2>
      <a:srgbClr val="0C0C0C"/>
    </a:dk2>
    <a:lt2>
      <a:srgbClr val="763313"/>
    </a:lt2>
    <a:accent1>
      <a:srgbClr val="763313"/>
    </a:accent1>
    <a:accent2>
      <a:srgbClr val="000000"/>
    </a:accent2>
    <a:accent3>
      <a:srgbClr val="763313"/>
    </a:accent3>
    <a:accent4>
      <a:srgbClr val="000000"/>
    </a:accent4>
    <a:accent5>
      <a:srgbClr val="F9B639"/>
    </a:accent5>
    <a:accent6>
      <a:srgbClr val="FA8D3D"/>
    </a:accent6>
    <a:hlink>
      <a:srgbClr val="0C0C0C"/>
    </a:hlink>
    <a:folHlink>
      <a:srgbClr val="0C0C0C"/>
    </a:folHlink>
  </a:clrScheme>
</a:themeOverride>
</file>

<file path=docProps/app.xml><?xml version="1.0" encoding="utf-8"?>
<Properties xmlns="http://schemas.openxmlformats.org/officeDocument/2006/extended-properties" xmlns:vt="http://schemas.openxmlformats.org/officeDocument/2006/docPropsVTypes">
  <Template/>
  <TotalTime>0</TotalTime>
  <Words>705</Words>
  <Application>Microsoft Office PowerPoint</Application>
  <PresentationFormat>On-screen Show (4:3)</PresentationFormat>
  <Paragraphs>64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Arabic Typesetting</vt:lpstr>
      <vt:lpstr>Arial Black</vt:lpstr>
      <vt:lpstr>Calibri</vt:lpstr>
      <vt:lpstr>Chiller</vt:lpstr>
      <vt:lpstr>Constantia</vt:lpstr>
      <vt:lpstr>Tahoma</vt:lpstr>
      <vt:lpstr>Wingdings 2</vt:lpstr>
      <vt:lpstr>Potek</vt:lpstr>
      <vt:lpstr>MUMIJE</vt:lpstr>
      <vt:lpstr>                   KOT PAPRIKA</vt:lpstr>
      <vt:lpstr>             Kaj je mumija?</vt:lpstr>
      <vt:lpstr>    KAKŠNE MUMIJE POZNAMO?</vt:lpstr>
      <vt:lpstr>            Vera Egipčanov</vt:lpstr>
      <vt:lpstr>        PREPRIčANJE EGIPčANOV</vt:lpstr>
      <vt:lpstr>                Mumifikacija</vt:lpstr>
      <vt:lpstr>                POSTOPEK</vt:lpstr>
      <vt:lpstr>            KANOPSKE ŽARE</vt:lpstr>
      <vt:lpstr>             POGREBNI SPREVOD</vt:lpstr>
      <vt:lpstr>    KJE SO SHRANJENE MUMIJE ?</vt:lpstr>
      <vt:lpstr>      PIRAMIDA OD ZNOTRAJ</vt:lpstr>
      <vt:lpstr>           PLENILCI MUMIJ</vt:lpstr>
      <vt:lpstr>POSTOPEK SAMOMUMIFICIRANJA</vt:lpstr>
      <vt:lpstr>        NAJSTAREJŠE MUMIJE</vt:lpstr>
      <vt:lpstr>       PREUČEVALCI MUMIJ</vt:lpstr>
      <vt:lpstr>           KONEC PRVEGA DELA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2019-06-03T09:15:45Z</dcterms:created>
  <dcterms:modified xsi:type="dcterms:W3CDTF">2019-06-03T09:15:45Z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