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49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22">
            <a:extLst>
              <a:ext uri="{FF2B5EF4-FFF2-40B4-BE49-F238E27FC236}">
                <a16:creationId xmlns:a16="http://schemas.microsoft.com/office/drawing/2014/main" id="{EBA77484-2215-459A-B8A8-F43FCE513212}"/>
              </a:ext>
            </a:extLst>
          </p:cNvPr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23">
            <a:extLst>
              <a:ext uri="{FF2B5EF4-FFF2-40B4-BE49-F238E27FC236}">
                <a16:creationId xmlns:a16="http://schemas.microsoft.com/office/drawing/2014/main" id="{28BE3946-9AB8-4928-9303-5EA66B4A9A6F}"/>
              </a:ext>
            </a:extLst>
          </p:cNvPr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24">
            <a:extLst>
              <a:ext uri="{FF2B5EF4-FFF2-40B4-BE49-F238E27FC236}">
                <a16:creationId xmlns:a16="http://schemas.microsoft.com/office/drawing/2014/main" id="{ADCBF62A-091B-4D2F-AE47-691CC71DEBEA}"/>
              </a:ext>
            </a:extLst>
          </p:cNvPr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25">
            <a:extLst>
              <a:ext uri="{FF2B5EF4-FFF2-40B4-BE49-F238E27FC236}">
                <a16:creationId xmlns:a16="http://schemas.microsoft.com/office/drawing/2014/main" id="{034F305F-F52B-4E11-994C-BB8840F97DE0}"/>
              </a:ext>
            </a:extLst>
          </p:cNvPr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ravokotnik 26">
            <a:extLst>
              <a:ext uri="{FF2B5EF4-FFF2-40B4-BE49-F238E27FC236}">
                <a16:creationId xmlns:a16="http://schemas.microsoft.com/office/drawing/2014/main" id="{8FFF62CE-698D-4BD6-82E9-A68AA6CA9654}"/>
              </a:ext>
            </a:extLst>
          </p:cNvPr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Zaobljeni pravokotnik 29">
            <a:extLst>
              <a:ext uri="{FF2B5EF4-FFF2-40B4-BE49-F238E27FC236}">
                <a16:creationId xmlns:a16="http://schemas.microsoft.com/office/drawing/2014/main" id="{816DE1BC-AD14-44BC-A73B-9EE19697894D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Zaobljeni pravokotnik 30">
            <a:extLst>
              <a:ext uri="{FF2B5EF4-FFF2-40B4-BE49-F238E27FC236}">
                <a16:creationId xmlns:a16="http://schemas.microsoft.com/office/drawing/2014/main" id="{31F0910C-2BFE-40DE-B95F-DBE29F509233}"/>
              </a:ext>
            </a:extLst>
          </p:cNvPr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ravokotnik 6">
            <a:extLst>
              <a:ext uri="{FF2B5EF4-FFF2-40B4-BE49-F238E27FC236}">
                <a16:creationId xmlns:a16="http://schemas.microsoft.com/office/drawing/2014/main" id="{FAD8695D-2E77-42C1-B2D6-77C4FE7EF66E}"/>
              </a:ext>
            </a:extLst>
          </p:cNvPr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Pravokotnik 9">
            <a:extLst>
              <a:ext uri="{FF2B5EF4-FFF2-40B4-BE49-F238E27FC236}">
                <a16:creationId xmlns:a16="http://schemas.microsoft.com/office/drawing/2014/main" id="{809C41F2-861A-4A33-A08E-808FCA716404}"/>
              </a:ext>
            </a:extLst>
          </p:cNvPr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avokotnik 10">
            <a:extLst>
              <a:ext uri="{FF2B5EF4-FFF2-40B4-BE49-F238E27FC236}">
                <a16:creationId xmlns:a16="http://schemas.microsoft.com/office/drawing/2014/main" id="{D4C67778-2739-4FC6-AF15-1701225294BB}"/>
              </a:ext>
            </a:extLst>
          </p:cNvPr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Pravokotnik 18">
            <a:extLst>
              <a:ext uri="{FF2B5EF4-FFF2-40B4-BE49-F238E27FC236}">
                <a16:creationId xmlns:a16="http://schemas.microsoft.com/office/drawing/2014/main" id="{2F4224E2-3B31-4964-B678-2C67C0C48322}"/>
              </a:ext>
            </a:extLst>
          </p:cNvPr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17" name="Ograda datuma 27">
            <a:extLst>
              <a:ext uri="{FF2B5EF4-FFF2-40B4-BE49-F238E27FC236}">
                <a16:creationId xmlns:a16="http://schemas.microsoft.com/office/drawing/2014/main" id="{4330BB64-F5FF-4BE6-BA53-09541AEC2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EFF2F-CCA5-47BD-A6FB-092828FDF1F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8" name="Ograda noge 16">
            <a:extLst>
              <a:ext uri="{FF2B5EF4-FFF2-40B4-BE49-F238E27FC236}">
                <a16:creationId xmlns:a16="http://schemas.microsoft.com/office/drawing/2014/main" id="{9F47F4E6-F87E-4B42-A69C-ED8DE008B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9" name="Ograda številke diapozitiva 28">
            <a:extLst>
              <a:ext uri="{FF2B5EF4-FFF2-40B4-BE49-F238E27FC236}">
                <a16:creationId xmlns:a16="http://schemas.microsoft.com/office/drawing/2014/main" id="{6A2E222D-2503-4E32-879F-4BB308448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0CDC39-DA7F-423C-B3C2-5E1EC252B92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4855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76F99FD3-F424-43E5-801C-9D3967D15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ECB38-7871-44E6-90F5-F42EFA7F342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03812C7F-69DD-4FAC-97D3-07F2B3FAE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A41EFEAB-E902-4EE2-9929-67DBBE224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8CC3-BF36-4437-891E-651408B862A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1761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53FFE7C6-1E9F-4F0E-8843-A9ACCCAC5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400F1-BCA7-410F-80F3-709F03176B6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218A9014-5886-4FCD-8D6B-36EEF627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21588D8F-DF6B-41D7-99B9-C7B5B6E06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B385D-34ED-40EB-9466-6A52872F9F4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9034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CC1BDB48-3D8E-4B5F-864F-6C94E60E2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077D7-F621-4E47-8F51-904DA25B89D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AF2F5DC8-77FF-48A8-83E2-62EC371E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78881B0D-A041-4F24-B7B6-09FD7FF3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CE19-EE77-42F8-9CA5-3189361C2F5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2621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04DDC119-A399-4109-BE55-0D3301A61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0ABBF-8BB5-47C3-8DC2-63CE539714F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B8A2C8D2-D75F-44C9-B579-3E87363F8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1C295561-38B8-48CF-B545-8951B57F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1285A-65BE-4330-A94E-107ACDF4ED1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2941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F39CB1A8-AF64-49A8-ADA2-6635A3A69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EBE8A-00F1-467C-B3AA-0DFB0C982A4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8D43C723-11D8-44B2-8340-E54528A8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F183B7FB-600D-4EE8-8351-68FB182EC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930D3-A1BF-4753-9615-FE17462E6D2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899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25">
            <a:extLst>
              <a:ext uri="{FF2B5EF4-FFF2-40B4-BE49-F238E27FC236}">
                <a16:creationId xmlns:a16="http://schemas.microsoft.com/office/drawing/2014/main" id="{545F7214-4E85-4724-A22E-209600544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EF6BBF8-40CA-4299-8615-9DD636817F9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številke diapozitiva 26">
            <a:extLst>
              <a:ext uri="{FF2B5EF4-FFF2-40B4-BE49-F238E27FC236}">
                <a16:creationId xmlns:a16="http://schemas.microsoft.com/office/drawing/2014/main" id="{591ABB12-F812-4371-9093-C4EDA31279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8F524E-FAFD-4499-8B4B-40F9BB71C76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9" name="Ograda noge 27">
            <a:extLst>
              <a:ext uri="{FF2B5EF4-FFF2-40B4-BE49-F238E27FC236}">
                <a16:creationId xmlns:a16="http://schemas.microsoft.com/office/drawing/2014/main" id="{AE8DE739-3446-4862-B4AD-44C101B685E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9926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87044582-DBE5-469E-849B-8439F24B66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95441-9D88-4843-9996-093011E609B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3">
            <a:extLst>
              <a:ext uri="{FF2B5EF4-FFF2-40B4-BE49-F238E27FC236}">
                <a16:creationId xmlns:a16="http://schemas.microsoft.com/office/drawing/2014/main" id="{A5C34D74-7363-4C01-AC28-C07E44238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>
            <a:extLst>
              <a:ext uri="{FF2B5EF4-FFF2-40B4-BE49-F238E27FC236}">
                <a16:creationId xmlns:a16="http://schemas.microsoft.com/office/drawing/2014/main" id="{433CFC76-CA6D-4660-B9F4-924C646A9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E8BD6-378F-4D23-8D7E-3E42A7E2F23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6680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332CC2DA-E08B-4DFE-8486-6698EA4B2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465F9-ECDA-4EBC-836C-C12446D2DF6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7AE29875-AFB0-45D6-B553-7D8FE2386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60EDA3CB-93BF-4A30-B9B0-7ED59720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00E7E-9C51-46C9-A20C-AF7BABFBBFA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6605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7ADF04EA-D722-40E9-9BD8-BC9E72FA8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80E45-7243-42DC-9C8E-8B8BFF480F7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ED6420C8-7793-4AC6-B138-3ED664DF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41B129C3-11BE-4A29-8AE8-002AB6D6E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8C090-0E2C-43D2-A0F9-14CC508ED2C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8843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B1A719CE-AB53-4ED1-84F9-31AF4C2A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F5FE6-76EB-4301-A438-B1A47C4E517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F0A02255-E46F-4A34-804E-77D8336D1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037D4CB4-B3F9-4FD3-8960-7C7FAF25A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EB8C4-D661-4477-BD60-E61DBBE74EC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0494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otnik 27">
            <a:extLst>
              <a:ext uri="{FF2B5EF4-FFF2-40B4-BE49-F238E27FC236}">
                <a16:creationId xmlns:a16="http://schemas.microsoft.com/office/drawing/2014/main" id="{299D7BBB-05EB-4256-81DE-F98A06BE9E7E}"/>
              </a:ext>
            </a:extLst>
          </p:cNvPr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Pravokotnik 28">
            <a:extLst>
              <a:ext uri="{FF2B5EF4-FFF2-40B4-BE49-F238E27FC236}">
                <a16:creationId xmlns:a16="http://schemas.microsoft.com/office/drawing/2014/main" id="{5A3308A3-093D-4C0C-BA9D-5CFA28A0D1B2}"/>
              </a:ext>
            </a:extLst>
          </p:cNvPr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Pravokotnik 29">
            <a:extLst>
              <a:ext uri="{FF2B5EF4-FFF2-40B4-BE49-F238E27FC236}">
                <a16:creationId xmlns:a16="http://schemas.microsoft.com/office/drawing/2014/main" id="{3A8BAF93-22D1-4905-A28B-3B17E30DF68B}"/>
              </a:ext>
            </a:extLst>
          </p:cNvPr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Pravokotnik 30">
            <a:extLst>
              <a:ext uri="{FF2B5EF4-FFF2-40B4-BE49-F238E27FC236}">
                <a16:creationId xmlns:a16="http://schemas.microsoft.com/office/drawing/2014/main" id="{128FA208-06E1-42FC-B44B-C881D525EB55}"/>
              </a:ext>
            </a:extLst>
          </p:cNvPr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Pravokotnik 31">
            <a:extLst>
              <a:ext uri="{FF2B5EF4-FFF2-40B4-BE49-F238E27FC236}">
                <a16:creationId xmlns:a16="http://schemas.microsoft.com/office/drawing/2014/main" id="{908CA5F7-A3A0-44EB-8DC2-452321B09222}"/>
              </a:ext>
            </a:extLst>
          </p:cNvPr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Zaobljeni pravokotnik 32">
            <a:extLst>
              <a:ext uri="{FF2B5EF4-FFF2-40B4-BE49-F238E27FC236}">
                <a16:creationId xmlns:a16="http://schemas.microsoft.com/office/drawing/2014/main" id="{842B64E2-9790-44A4-91AA-570E038E479B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Zaobljeni pravokotnik 33">
            <a:extLst>
              <a:ext uri="{FF2B5EF4-FFF2-40B4-BE49-F238E27FC236}">
                <a16:creationId xmlns:a16="http://schemas.microsoft.com/office/drawing/2014/main" id="{92FBDFEF-8A50-4128-A325-C67109523CCC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Pravokotnik 34">
            <a:extLst>
              <a:ext uri="{FF2B5EF4-FFF2-40B4-BE49-F238E27FC236}">
                <a16:creationId xmlns:a16="http://schemas.microsoft.com/office/drawing/2014/main" id="{26732F65-C0BD-47C5-B213-5BD76EA319FC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Pravokotnik 35">
            <a:extLst>
              <a:ext uri="{FF2B5EF4-FFF2-40B4-BE49-F238E27FC236}">
                <a16:creationId xmlns:a16="http://schemas.microsoft.com/office/drawing/2014/main" id="{472702CD-5059-42AB-BBE1-576511CC08CF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Pravokotnik 36">
            <a:extLst>
              <a:ext uri="{FF2B5EF4-FFF2-40B4-BE49-F238E27FC236}">
                <a16:creationId xmlns:a16="http://schemas.microsoft.com/office/drawing/2014/main" id="{BB560A51-58C8-4D5C-88D2-51AC2427F064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Pravokotnik 37">
            <a:extLst>
              <a:ext uri="{FF2B5EF4-FFF2-40B4-BE49-F238E27FC236}">
                <a16:creationId xmlns:a16="http://schemas.microsoft.com/office/drawing/2014/main" id="{B75619E5-4E27-4FC7-B99E-4383315871B8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Pravokotnik 38">
            <a:extLst>
              <a:ext uri="{FF2B5EF4-FFF2-40B4-BE49-F238E27FC236}">
                <a16:creationId xmlns:a16="http://schemas.microsoft.com/office/drawing/2014/main" id="{167B9CEA-5AC2-4B42-9147-EE0B41DB9A31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Pravokotnik 39">
            <a:extLst>
              <a:ext uri="{FF2B5EF4-FFF2-40B4-BE49-F238E27FC236}">
                <a16:creationId xmlns:a16="http://schemas.microsoft.com/office/drawing/2014/main" id="{13C332C7-9772-4A18-A2E1-9C038645FD0D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Ograda naslova 21">
            <a:extLst>
              <a:ext uri="{FF2B5EF4-FFF2-40B4-BE49-F238E27FC236}">
                <a16:creationId xmlns:a16="http://schemas.microsoft.com/office/drawing/2014/main" id="{C78764C2-1A2B-435D-9EFC-9A390D59DAD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  <a:endParaRPr lang="en-US" altLang="sl-SI"/>
          </a:p>
        </p:txBody>
      </p:sp>
      <p:sp>
        <p:nvSpPr>
          <p:cNvPr id="1040" name="Ograda besedila 12">
            <a:extLst>
              <a:ext uri="{FF2B5EF4-FFF2-40B4-BE49-F238E27FC236}">
                <a16:creationId xmlns:a16="http://schemas.microsoft.com/office/drawing/2014/main" id="{DD9A9328-665B-4137-B0C9-C6541B92DB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55A6DB19-A085-40BE-80BC-C025EB4B81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7E953E-D1BE-4195-86FE-37B2029B7B7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A492AE64-93BF-4B86-BC8D-C49D8D2F9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136FBC20-48C8-4A00-8036-3A5FD8981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822E157F-2A02-4587-8A9F-4EFA45E55E02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88" r:id="rId3"/>
    <p:sldLayoutId id="2147483689" r:id="rId4"/>
    <p:sldLayoutId id="2147483696" r:id="rId5"/>
    <p:sldLayoutId id="2147483697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anose="020606030202050204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anose="020606030202050204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anose="020606030202050204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anose="020606030202050204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anose="020606030202050204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anose="020606030202050204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anose="020606030202050204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anose="02060603020205020403" pitchFamily="18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B58B80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B58B80"/>
        </a:buClr>
        <a:buFont typeface="Georgia" panose="02040502050405020303" pitchFamily="18" charset="0"/>
        <a:buChar char="▫"/>
        <a:defRPr sz="2000" kern="1200">
          <a:solidFill>
            <a:srgbClr val="B58B80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258891DE-26D3-400E-A04B-9CFF08B47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2133600"/>
            <a:ext cx="8458200" cy="1470025"/>
          </a:xfrm>
        </p:spPr>
        <p:txBody>
          <a:bodyPr/>
          <a:lstStyle/>
          <a:p>
            <a:r>
              <a:rPr lang="sl-SI" altLang="sl-SI" b="1"/>
              <a:t>Nacizem</a:t>
            </a:r>
          </a:p>
        </p:txBody>
      </p:sp>
      <p:pic>
        <p:nvPicPr>
          <p:cNvPr id="5123" name="Picture 2" descr="http://static.bbc.co.uk/history/img/ic/640/images/resources/people/adolf_hitler.jpg">
            <a:extLst>
              <a:ext uri="{FF2B5EF4-FFF2-40B4-BE49-F238E27FC236}">
                <a16:creationId xmlns:a16="http://schemas.microsoft.com/office/drawing/2014/main" id="{70D948F1-1A64-425F-8BC3-B0DC2C9A5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76250"/>
            <a:ext cx="532765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" descr="http://upload.wikimedia.org/wikipedia/commons/thumb/9/94/DeutschesKreuzinGoldStoff.jpg/220px-DeutschesKreuzinGoldStoff.jpg">
            <a:extLst>
              <a:ext uri="{FF2B5EF4-FFF2-40B4-BE49-F238E27FC236}">
                <a16:creationId xmlns:a16="http://schemas.microsoft.com/office/drawing/2014/main" id="{34744C77-D994-4CBF-9E78-249CC2A92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011613"/>
            <a:ext cx="2665412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304FC65C-9DEF-4CCE-933C-16AF5A3E8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KAJ JE NACIZEM?</a:t>
            </a:r>
          </a:p>
        </p:txBody>
      </p:sp>
      <p:sp>
        <p:nvSpPr>
          <p:cNvPr id="6147" name="Ograda vsebine 2">
            <a:extLst>
              <a:ext uri="{FF2B5EF4-FFF2-40B4-BE49-F238E27FC236}">
                <a16:creationId xmlns:a16="http://schemas.microsoft.com/office/drawing/2014/main" id="{84FA47CB-6D0C-4973-A075-B03F9D6C9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2205038"/>
            <a:ext cx="8229600" cy="4324350"/>
          </a:xfrm>
        </p:spPr>
        <p:txBody>
          <a:bodyPr/>
          <a:lstStyle/>
          <a:p>
            <a:r>
              <a:rPr lang="sl-SI" altLang="sl-SI">
                <a:latin typeface="Arial" panose="020B0604020202020204" pitchFamily="34" charset="0"/>
                <a:cs typeface="Arial" panose="020B0604020202020204" pitchFamily="34" charset="0"/>
              </a:rPr>
              <a:t>Političen sistem vladanja značilen za Nemčijo.</a:t>
            </a:r>
          </a:p>
          <a:p>
            <a:r>
              <a:rPr lang="sl-SI" altLang="sl-SI" b="1">
                <a:latin typeface="Arial" panose="020B0604020202020204" pitchFamily="34" charset="0"/>
                <a:cs typeface="Arial" panose="020B0604020202020204" pitchFamily="34" charset="0"/>
              </a:rPr>
              <a:t>Značilnosti</a:t>
            </a:r>
            <a:r>
              <a:rPr lang="sl-SI" altLang="sl-SI">
                <a:latin typeface="Arial" panose="020B0604020202020204" pitchFamily="34" charset="0"/>
                <a:cs typeface="Arial" panose="020B0604020202020204" pitchFamily="34" charset="0"/>
              </a:rPr>
              <a:t>: rasizem, antisemitizem, geslo, Kdor ni z nami je proti nam (blut und boden ideologija), propaganda in ekspanzionizem.</a:t>
            </a:r>
          </a:p>
        </p:txBody>
      </p:sp>
      <p:sp>
        <p:nvSpPr>
          <p:cNvPr id="6148" name="Pravokotnik 3">
            <a:extLst>
              <a:ext uri="{FF2B5EF4-FFF2-40B4-BE49-F238E27FC236}">
                <a16:creationId xmlns:a16="http://schemas.microsoft.com/office/drawing/2014/main" id="{1BE5CC9B-099D-445A-9DF4-7EFED89AA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4149725"/>
            <a:ext cx="7777162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r>
              <a:rPr lang="sl-SI" altLang="sl-SI" b="1"/>
              <a:t>Antisemitizem </a:t>
            </a:r>
            <a:r>
              <a:rPr lang="sl-SI" altLang="sl-SI"/>
              <a:t>- </a:t>
            </a:r>
            <a:r>
              <a:rPr lang="sl-SI" altLang="sl-SI" i="1"/>
              <a:t>je sovražna nastrojenost proti Judom kot verski, etnični ali rasni skupini, ki lahko zavzema vse od posameznikove nastrojenosti, do organiziranega sovraštva.</a:t>
            </a:r>
            <a:br>
              <a:rPr lang="sl-SI" altLang="sl-SI" i="1"/>
            </a:br>
            <a:r>
              <a:rPr lang="sl-SI" altLang="sl-SI" b="1"/>
              <a:t>Rasizem/rasna diskriminacija</a:t>
            </a:r>
            <a:r>
              <a:rPr lang="sl-SI" altLang="sl-SI"/>
              <a:t> – </a:t>
            </a:r>
            <a:r>
              <a:rPr lang="sl-SI" altLang="sl-SI" i="1"/>
              <a:t>miselnost ali ravnanje, ki temelji na rasnem zapostavljanju/razlikovanju, zlasti glede na družbeno vrednost in pravice.</a:t>
            </a:r>
            <a:br>
              <a:rPr lang="sl-SI" altLang="sl-SI" i="1"/>
            </a:br>
            <a:r>
              <a:rPr lang="sl-SI" altLang="sl-SI" b="1"/>
              <a:t>Ekspanzionizem</a:t>
            </a:r>
            <a:r>
              <a:rPr lang="sl-SI" altLang="sl-SI"/>
              <a:t> - </a:t>
            </a:r>
            <a:r>
              <a:rPr lang="sl-SI" altLang="sl-SI" i="1"/>
              <a:t>osvajalno širjenje oblasti in različnih vplivov na tuje ozemlje, prodiranje</a:t>
            </a:r>
            <a:br>
              <a:rPr lang="sl-SI" altLang="sl-SI" i="1"/>
            </a:br>
            <a:r>
              <a:rPr lang="sl-SI" altLang="sl-SI" b="1"/>
              <a:t>Propaganda</a:t>
            </a:r>
            <a:r>
              <a:rPr lang="sl-SI" altLang="sl-SI"/>
              <a:t> -  </a:t>
            </a:r>
            <a:r>
              <a:rPr lang="sl-SI" altLang="sl-SI" i="1"/>
              <a:t>načrtno vsiljevanje oz. vplivanje na javno mnenje. </a:t>
            </a:r>
            <a:br>
              <a:rPr lang="sl-SI" altLang="sl-SI" i="1"/>
            </a:br>
            <a:endParaRPr lang="sl-SI" altLang="sl-S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29A9E7-098C-4188-96FC-F3ADFC8C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RAZLIKA MED FAŠIZMOM IN NACIZMOM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50E033C-AA2F-4922-BDC8-41A1BF753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49488"/>
            <a:ext cx="2459038" cy="4324350"/>
          </a:xfrm>
        </p:spPr>
        <p:txBody>
          <a:bodyPr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sl-SI" b="1" dirty="0"/>
              <a:t>FAŠIZEM: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sl-SI" b="1" dirty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/>
              <a:t>povzdigovanje naroda nad posameznika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/>
              <a:t>uporaba nasilja in sodobnih tehnik propagande in cenzure za zatiranje politične opozicije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/>
              <a:t>obsežna ekonomska in socialna organizacija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/>
              <a:t> Fašisti so želeli Žide spreobrniti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sl-SI" dirty="0"/>
          </a:p>
        </p:txBody>
      </p:sp>
      <p:sp>
        <p:nvSpPr>
          <p:cNvPr id="7172" name="Pravokotnik 3">
            <a:extLst>
              <a:ext uri="{FF2B5EF4-FFF2-40B4-BE49-F238E27FC236}">
                <a16:creationId xmlns:a16="http://schemas.microsoft.com/office/drawing/2014/main" id="{973EC26B-994A-4629-B01A-2F81344FE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2376487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r>
              <a:rPr lang="sl-SI" altLang="sl-SI" b="1"/>
              <a:t>NACIZEM:</a:t>
            </a:r>
          </a:p>
          <a:p>
            <a:endParaRPr lang="sl-SI" altLang="sl-SI" b="1"/>
          </a:p>
          <a:p>
            <a:r>
              <a:rPr lang="sl-SI" altLang="sl-SI"/>
              <a:t>- je enopartijski politični sistem, ki ga opredeljuje program NSDAP in ki ga vodi diktator  </a:t>
            </a:r>
          </a:p>
          <a:p>
            <a:r>
              <a:rPr lang="sl-SI" altLang="sl-SI"/>
              <a:t>- značilen njegov odnos do socializma, komunizma, nacionalnega, religije in do intelektualcev</a:t>
            </a:r>
          </a:p>
          <a:p>
            <a:r>
              <a:rPr lang="sl-SI" altLang="sl-SI"/>
              <a:t>-Nacisti so želeli Žide iztrebiti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12755566-3657-4BC1-AA48-3AE3688F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NACIZEM IN NEMCIJA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79A9BDEC-00D5-4136-873D-8EE3B5CE5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Revščina in versajski mirovni pogoji, ki so se začeli kršiti privedejo ljudi do verovanja v nacizem -&gt; </a:t>
            </a:r>
            <a:r>
              <a:rPr lang="sl-SI" b="1" dirty="0">
                <a:latin typeface="Arial" pitchFamily="34" charset="0"/>
                <a:cs typeface="Arial" pitchFamily="34" charset="0"/>
              </a:rPr>
              <a:t>Adolf Hitler</a:t>
            </a:r>
            <a:r>
              <a:rPr lang="sl-SI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2. Avgusta 1934 predsednik Hindenburg umre -&gt; Hitler prevzame dolžnosti. Združi vlogo kanclerja in predsednika in postane vrhovni poveljnik oboroženih sil in državni poglavar.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 Nemčiji se je začne obdobje nacizma: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Nemčija je preneha plačevati vojno odškodnino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začne se oboroževati (priprave na vojno)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začne se preganjane političnih nasprotnikov –komunistov in Judov oz. Židov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gradijo koncentracijska taborišča.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sl-SI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>
            <a:extLst>
              <a:ext uri="{FF2B5EF4-FFF2-40B4-BE49-F238E27FC236}">
                <a16:creationId xmlns:a16="http://schemas.microsoft.com/office/drawing/2014/main" id="{D719220F-BEDC-4FD7-A160-2EB39CE2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OBLJUBE IN DEJANJA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F8CC2049-0DD2-4EF0-9BAB-89B2D1413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b="1" dirty="0">
                <a:latin typeface="Arial" pitchFamily="34" charset="0"/>
                <a:cs typeface="Arial" pitchFamily="34" charset="0"/>
              </a:rPr>
              <a:t>OBLJUBE: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Zaščita srednjega sloja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Rešitev iz krize z javnimi deli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sl-SI" dirty="0">
              <a:latin typeface="Arial" pitchFamily="34" charset="0"/>
              <a:cs typeface="Arial" pitchFamily="34" charset="0"/>
            </a:endParaRP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b="1" dirty="0">
                <a:latin typeface="Arial" pitchFamily="34" charset="0"/>
                <a:cs typeface="Arial" pitchFamily="34" charset="0"/>
              </a:rPr>
              <a:t>DEJANJA: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Prepovedal stranke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Združil vso oblast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Politične nasprotnike zapiral v koncentracijska taborišča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Omejeval pravice bogatih Judov in jih zapiral v delovna taborišča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>
            <a:extLst>
              <a:ext uri="{FF2B5EF4-FFF2-40B4-BE49-F238E27FC236}">
                <a16:creationId xmlns:a16="http://schemas.microsoft.com/office/drawing/2014/main" id="{DD08DE46-7D6B-49AD-9CD0-EE7A9DE8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NEMŠKI KRIŽ</a:t>
            </a:r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D882E900-3C44-49D3-BAEA-DD3021379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44900"/>
            <a:ext cx="4043363" cy="2928938"/>
          </a:xfrm>
        </p:spPr>
        <p:txBody>
          <a:bodyPr/>
          <a:lstStyle/>
          <a:p>
            <a:r>
              <a:rPr lang="sl-SI" altLang="sl-SI"/>
              <a:t>Odlikovanje za vojaške zasluge</a:t>
            </a:r>
          </a:p>
          <a:p>
            <a:r>
              <a:rPr lang="sl-SI" altLang="sl-SI"/>
              <a:t>Svastika</a:t>
            </a:r>
          </a:p>
          <a:p>
            <a:endParaRPr lang="sl-SI" altLang="sl-SI"/>
          </a:p>
        </p:txBody>
      </p:sp>
      <p:pic>
        <p:nvPicPr>
          <p:cNvPr id="10244" name="Picture 2" descr="http://upload.wikimedia.org/wikipedia/commons/thumb/9/94/DeutschesKreuzinGoldStoff.jpg/220px-DeutschesKreuzinGoldStoff.jpg">
            <a:extLst>
              <a:ext uri="{FF2B5EF4-FFF2-40B4-BE49-F238E27FC236}">
                <a16:creationId xmlns:a16="http://schemas.microsoft.com/office/drawing/2014/main" id="{7AB3E3C7-81FC-4E6C-98E1-7B9B82166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989138"/>
            <a:ext cx="2881312" cy="29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Potovanj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Livarn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250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Georgia</vt:lpstr>
      <vt:lpstr>Rockwell</vt:lpstr>
      <vt:lpstr>Wingdings 2</vt:lpstr>
      <vt:lpstr>Urbano</vt:lpstr>
      <vt:lpstr>Nacizem</vt:lpstr>
      <vt:lpstr>KAJ JE NACIZEM?</vt:lpstr>
      <vt:lpstr>RAZLIKA MED FAŠIZMOM IN NACIZMOM</vt:lpstr>
      <vt:lpstr>NACIZEM IN NEMCIJA</vt:lpstr>
      <vt:lpstr>OBLJUBE IN DEJANJA</vt:lpstr>
      <vt:lpstr>NEMŠKI KRIŽ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2019-06-03T09:15:47Z</dcterms:created>
  <dcterms:modified xsi:type="dcterms:W3CDTF">2019-06-03T09:15:47Z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