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sldIdLst>
    <p:sldId id="261" r:id="rId2"/>
    <p:sldId id="256" r:id="rId3"/>
    <p:sldId id="259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4" r:id="rId16"/>
    <p:sldId id="278" r:id="rId17"/>
    <p:sldId id="268" r:id="rId18"/>
    <p:sldId id="270" r:id="rId19"/>
    <p:sldId id="276" r:id="rId20"/>
    <p:sldId id="277" r:id="rId21"/>
    <p:sldId id="275" r:id="rId22"/>
    <p:sldId id="260" r:id="rId23"/>
    <p:sldId id="273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EB82C42-7512-4760-9942-CAD81D1AFC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E5D8FE7-B80E-4808-9394-10ECAAC183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40AC66-1AB6-4F33-A087-5DDEA5DBDB7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7010F13-9948-451D-98F8-BD22EFFF3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5E8749F6-4FE9-492C-9081-4C67A5A0B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E44C972-10CA-48FF-9F38-AE2E590AD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EA80251-E1CA-41C1-B7A4-A195A044E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70F37F-30B7-489B-BF39-74DF81A8073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06F7E788-1667-4354-9B2A-2D727B65A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6C122567-B502-4339-B94F-1A5D3AA840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F35C4D59-A431-49F9-B987-652A7830E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490079F-B4B2-4262-AE9F-66D632B99044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77F91FA-6903-458A-A17D-B126627C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6AE4-76B4-4100-80C6-72AE382386F2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EDCEB18-879E-43FD-B1A8-E4436C2C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7F96571-4A4B-4365-A4D8-0CBF33A3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9F13-03A3-46DC-B2D1-9933A14BB5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8190353"/>
      </p:ext>
    </p:extLst>
  </p:cSld>
  <p:clrMapOvr>
    <a:masterClrMapping/>
  </p:clrMapOvr>
  <p:transition spd="slow" advTm="2121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F6C69C5-E5B6-4000-8E97-2DBCE922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09C7-79C6-49D4-9206-440CE7990C56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DC69F5D-9696-4064-B038-BB155044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7DAA481-B97D-4DB0-AE2A-195EC76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1B42-93B9-4545-B573-C2A32A9C92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6324815"/>
      </p:ext>
    </p:extLst>
  </p:cSld>
  <p:clrMapOvr>
    <a:masterClrMapping/>
  </p:clrMapOvr>
  <p:transition spd="slow" advTm="2121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F11623D-F563-4CEB-B76E-A4E843F6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006-3372-4DD5-A6BC-07192E5388F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2C8A800-5086-4382-8FD5-105C9EDF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96EC04C-E387-458B-BCC0-86F63C9C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02452-0E9C-4887-B149-9B4417687A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5206654"/>
      </p:ext>
    </p:extLst>
  </p:cSld>
  <p:clrMapOvr>
    <a:masterClrMapping/>
  </p:clrMapOvr>
  <p:transition spd="slow" advTm="2121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7A5AE65-F406-4B4B-8656-FCD58C36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A738-0FC7-444A-9CC8-D1A61E9B19C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2AE3C19-56F7-4626-886C-AD76A665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2C66030-92A8-47F5-83A1-BB1867A7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750C-2CEB-4E09-8C8C-C3B3F8053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4676865"/>
      </p:ext>
    </p:extLst>
  </p:cSld>
  <p:clrMapOvr>
    <a:masterClrMapping/>
  </p:clrMapOvr>
  <p:transition spd="slow" advTm="2121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7B69202-0E20-4603-9167-351B16C5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950F-BBC4-43B8-86A9-577FED825D1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CC31466-B2DB-47F0-8580-57258463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6EA65EF-F70E-47D2-A241-9EC8096A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CFC70-3F6C-4D3B-9073-5A1EC1B53C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2938161"/>
      </p:ext>
    </p:extLst>
  </p:cSld>
  <p:clrMapOvr>
    <a:masterClrMapping/>
  </p:clrMapOvr>
  <p:transition spd="slow" advTm="2121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A9860CC7-105F-4D88-BB72-028C44DC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FA0C-AA31-4C53-B1A9-B4D17CDC2815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FE30EED1-8C4C-4BB3-BA04-150CB9EA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0FBA9592-D71B-453E-B2DB-F476EF0E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9719-5EFD-4CD1-B43D-B558936519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8458195"/>
      </p:ext>
    </p:extLst>
  </p:cSld>
  <p:clrMapOvr>
    <a:masterClrMapping/>
  </p:clrMapOvr>
  <p:transition spd="slow" advTm="2121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3D60D34A-C40A-4B0C-B9BE-8A0A329A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87EA-605B-47E2-A1CC-623A0985D30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593ABCEF-EB70-44A7-A401-00784140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B58DFD52-259C-46F9-ADE4-A48B9A2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0FFD2-82C1-484C-910F-2213B35BD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2961025"/>
      </p:ext>
    </p:extLst>
  </p:cSld>
  <p:clrMapOvr>
    <a:masterClrMapping/>
  </p:clrMapOvr>
  <p:transition spd="slow" advTm="2121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9F3D8B17-9F7C-4231-93A8-04E1C37A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480D-3B0E-429D-B664-9388F374722B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B387B039-F270-4DDB-B347-E22211B8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985BF1A7-64DD-406E-B94E-7204F305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2B8B-5556-40C4-B451-21BC2316C7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3167287"/>
      </p:ext>
    </p:extLst>
  </p:cSld>
  <p:clrMapOvr>
    <a:masterClrMapping/>
  </p:clrMapOvr>
  <p:transition spd="slow" advTm="2121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51ED8095-BA82-4B33-AE23-491FA712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5C17-EFF2-45A2-B349-CE9B6AF31BE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B21E0E5D-1143-4EA0-BFFB-F30724AD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4B1548C7-5CA0-45EC-B909-968E72C5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404F-04E9-49C5-A3BD-C4972C4FE8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661860"/>
      </p:ext>
    </p:extLst>
  </p:cSld>
  <p:clrMapOvr>
    <a:masterClrMapping/>
  </p:clrMapOvr>
  <p:transition spd="slow" advTm="2121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058B6F28-25F6-49ED-96A3-C2F9C65B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29D7-518E-422D-AF3F-602B504B144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48D3B8CF-58A3-45D7-B3AE-297FBF5D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D80F646-C7AF-4DC6-A36D-CEFFA81A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0471-2AD7-441B-AA17-9AE9D1E363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9940168"/>
      </p:ext>
    </p:extLst>
  </p:cSld>
  <p:clrMapOvr>
    <a:masterClrMapping/>
  </p:clrMapOvr>
  <p:transition spd="slow" advTm="2121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3F8443FF-68A5-41A5-9573-6CB8975C226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6F57D691-F72C-484E-AB9E-D25015A9968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15344574-369C-49BB-BA9C-4D933B0C786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248E4C89-8F25-49E3-BB17-D9ADBDFF4A1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4C215F6A-769D-4208-A8C9-1002E56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0BD4-F680-478C-8FFF-3B5358642C0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9105720D-50DF-4D49-B9C8-F6210427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7C0F7FC0-3C73-46E2-90B3-BDFF126E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537DEC8-16DC-4E13-85AC-38DACF4D20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2965091"/>
      </p:ext>
    </p:extLst>
  </p:cSld>
  <p:clrMapOvr>
    <a:masterClrMapping/>
  </p:clrMapOvr>
  <p:transition spd="slow" advTm="2121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820CF83C-AB3C-474E-95E0-6DA864807182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85134736-F76F-4DAC-89F3-30EF4E13041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543AD7DB-B1EE-4827-B05B-A5568B88B7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D50078F2-112E-43A8-985B-6F395590A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08F5E660-416D-4ECE-8277-718FC0B0E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447B3-E2B0-4A0A-9443-F41CE3115F4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F603136-6CF6-4EEE-8864-248C15223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2A35CAE-CCD6-4EA4-A608-E67918F95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Verdana" panose="020B0604030504040204" pitchFamily="34" charset="0"/>
              </a:defRPr>
            </a:lvl1pPr>
          </a:lstStyle>
          <a:p>
            <a:fld id="{33CF124F-1D2A-4352-ABDE-110E7A8D1B26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26BEB37B-64C7-40AF-969D-A9B66154825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315DF24F-798F-4248-91C9-918B40E49E2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E9A872A2-12CA-4549-8315-34D0F608A1D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ransition spd="slow" advTm="2121">
    <p:pull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1A00A658-4D9D-4B12-BB8A-9F1FA44D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5" name="Ograda vsebine 4" descr="francoska-zastava.gif">
            <a:extLst>
              <a:ext uri="{FF2B5EF4-FFF2-40B4-BE49-F238E27FC236}">
                <a16:creationId xmlns:a16="http://schemas.microsoft.com/office/drawing/2014/main" id="{D34233CA-4B27-4555-823A-7E74C3B99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535238"/>
            <a:ext cx="4762500" cy="3190875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EB23B8-D06B-4D27-A68D-88588BBB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688" y="0"/>
            <a:ext cx="10950576" cy="733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2121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0C835-D7BD-4638-B041-FA0593B4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960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A01CF62-ECBA-4751-9D88-12E9310A7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4. vojna na Pirenejskem polotoku: ker se Portugalska upre zapori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Napoleon razglasi odstavitev dinastije Braganca in l. 1807 Portugalsko zasede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kasneje izsili še Burbone in tja namesti svojega brata Josepha Bonaparta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Španci in Portugalci se uprejo s pomočjo britanske armade in pridobijo del svojega ozemlja nazaj</a:t>
            </a: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9CC63D-EE3E-4444-9E66-CA0013E9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9600">
                <a:solidFill>
                  <a:srgbClr val="C00000"/>
                </a:solidFill>
              </a:rPr>
              <a:t>4.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60D69D2-873E-45CB-9371-C5EEF337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avstrijska vstaja (1809): Napoleonov poseg v španske dinastične zadeve spodbudi Habsburžane k ponovni vojni.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Po tesni zmagi Avstrijcev pri Aspernu je bila Avstrijska vojska pri Wagramu premagana.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Ko podpišejo mir v Schönbrunnu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(14.10.1809), Avstrija izgubi Galicijo, Salzburg, Innviertel in območje desno od Save z beljaškim okrožjem – </a:t>
            </a:r>
            <a:r>
              <a:rPr lang="sl-SI" altLang="sl-SI" b="1" i="1" u="sng">
                <a:solidFill>
                  <a:srgbClr val="C00000"/>
                </a:solidFill>
              </a:rPr>
              <a:t>ILIRSKE PROVINCE</a:t>
            </a:r>
            <a:endParaRPr lang="sl-SI" altLang="sl-SI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3991D361-3C75-48C7-B7B1-93A3FE7E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B9510D88-CB26-4550-9076-C2BE8B94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  <p:transition spd="slow" advTm="2121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D3CEFE-8CC8-4F7B-885D-A5360B5D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</a:rPr>
              <a:t>Ilirske province - Napoleon in Slovenci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61A7EC-8E2C-4726-A4BE-2FA9A99A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935163"/>
            <a:ext cx="8715375" cy="470852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ustanovljene 14.10.1809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Ilirija, upravna enota slovenskih in hrvaških dežel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Napoleon jih ustanovi, da bi Avstrijo odrezal od Jadrana in si zagotovil kopensko pot do Turčije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obsegale so: Goriško, Trst, Kranjsko, z. Koroško, Istro, Dalmacijo, Boko Kotrsko,Hrvaško in Vojno krajino na desnem bregu Save ter Dubrovniško republiko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glavno mesto je Ljubljana z glavnim guvernerjem Marmontom in glavnim intendantom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v provincah sta po francoskem zgledu zelo poenostavljena upravni in davčni sistem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zaradi davkov in nabora je večina kmečkega prebivalstva nezadovoljnega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uvedba “jezika dežele” v prvostopenjske šole in gimnazije ter urade na nižji ravni je Francozom prinesla simpatije narodnih buditeljev (Valentin Vodnik – Ilirija oživljena)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7200" dirty="0"/>
              <a:t> Ilirske province in večina reform propadejo 1813 z avstrijsko vojaško zasedbo; celotno ozemlje provinc z mirovnim sporazumom pripada avstrijskemu cesarstvu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06CC6811-48CD-4168-8510-2FF5B143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781C4EC9-8AAC-4EBF-8336-06299C492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BB440F-60F9-4CAD-AA5C-D8D862A6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2413"/>
            <a:ext cx="8759825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E701427B-89A0-43A8-B5FA-3075FD54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27013"/>
            <a:ext cx="4572000" cy="6630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B6DF3-9966-4243-BB91-03A141CC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00B050"/>
                </a:solidFill>
              </a:rPr>
              <a:t>Reformni ukrepi Francozov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3E6C4F-3AF9-4AD4-BADE-9F56A1C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94212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endParaRPr lang="sl-SI" sz="6400" dirty="0"/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6400" dirty="0"/>
              <a:t> na čelu generalni guverner (Francoz)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6400" dirty="0"/>
              <a:t> upravno-teritorialne enote so bile pokrajine (province)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6400" dirty="0"/>
              <a:t> ustanovljeni okraji (distrikti) in občine (komune) na čelu katerih so bili župani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6400" dirty="0"/>
              <a:t> odpravljeni stara avstrijska uprava in deželni stanovi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6400" dirty="0"/>
              <a:t>odprava cerkvenih bratovščin, prepovedali procesije</a:t>
            </a: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1E231132-D6C7-48AC-BD87-29E2F737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Dobre posledice: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7E6D75C-F110-40D7-98F0-9E95EDF1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uvedba revolucionarnega koledarja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uvedba civilne poroke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ustanavljali štirirazredne osnovne šole in gimnazije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za kratek čas ustanovljena univerza (s petimi fakultetami - filozofsko, medicinsko, pravno, tehniško in teološko)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reforma sodstva - posebno sodišče v vsaki provinci (tribuna) za vse kazenske in civilne zadeve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enakost pred zakonom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odpravljeni privilegiji in funkcije plemstva v upravi in sodstvu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odpravljeni cehi - uvedba gospodarske svobode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višjo upravo so prevzeli od države imenovani in plačani uradniki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sz="2800" dirty="0"/>
              <a:t> plemstvo izgubi vse upravne funkcije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 advTm="2121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1AEA4-0486-48AD-948D-2CD783A0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Zadnja bitka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89528F-ECDF-4B6F-928E-E555A412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ruska vojna: po zmagah pri Borodinu in Smolensku lahko vkoraka Moskvo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Rusi že prej požgejo in izginejo iz Moskve, se tam naselijo Francoske čete, ki dočakajo zimo. Čete niso pripravljene na takšno zimo, zato se začnejo umikati. 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v bitki pri Berezini (11. 1812), ki je terjala veliko izgub je bila VELIKA ARMADA uničena.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</a:t>
            </a:r>
            <a:r>
              <a:rPr lang="sl-SI" b="1" u="sng" dirty="0"/>
              <a:t>30. 12. 1812 </a:t>
            </a:r>
            <a:r>
              <a:rPr lang="sl-SI" dirty="0"/>
              <a:t>poveljnik pomožnih pruskih čet sklene pogodbo o nevtralnosti.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sledi še </a:t>
            </a:r>
            <a:r>
              <a:rPr lang="sl-SI" b="1" i="1" u="sng" dirty="0">
                <a:solidFill>
                  <a:schemeClr val="accent5"/>
                </a:solidFill>
              </a:rPr>
              <a:t>četrta koalicijska vojna </a:t>
            </a:r>
            <a:r>
              <a:rPr lang="sl-SI" dirty="0"/>
              <a:t>(2 leti – 1813/1815), to so osvobodilne vojne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EC0A021-6C53-41B4-83C8-7FD70303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14375"/>
            <a:ext cx="1762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E1CF0-20A2-4553-B7A2-7D13F9F6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C000"/>
                </a:solidFill>
              </a:rPr>
              <a:t>Zanimivosti: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177559A-41FC-427D-8445-386D61A26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skladatelj Peter Iljič Čajkovski je napisal Uverturo 1812 – skladba opisuje dogodek, ko so Rusi porazili Francoze (Napoleona).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odšel je osvojit tudi Egipt, vendar mu je to preprečil admiral Nelson (VB).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 večini njegovega ozemlja so vladali sorodniki.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sam sebe je razglasil za cesarja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naredil je velik korak za prihodnost (uvedel jezik dežel,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primerjamo ga lahko z Aleksandrom Velikim, Gajom Julijem Cezarjem (vse je pokopal pohlep po osvojitvi “celega” sveta.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o njem so napisane številne knjige v katerih se prelivajo čustva in resnična dejstva (Napoleonove piramide, Desiree, Napoleon na Jadranu, Vojna 1812, Napoleonove vojne, Z Aleksandrom, Napoleonom in Picassom…) 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E588EC1-3794-4535-8242-530358E9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00063"/>
            <a:ext cx="3028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FE5C1168-001C-43EA-AF44-DF172965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Konec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1F80A68-BD76-49AD-9DAD-DB9DF563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Napoleon po porazu poskuša čim hitreje zaustaviti osvobajanja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Francozi ga odstavijo, dajo mu majhni otok Elbo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zaradi Ludvika XVIII. se Napoleon vrne, Ludvik pošlje nadenj vojake, ki se pridružijo Napoleonu in se vrne kot cesar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Waterloo 1815 je bila najhujša vojna med Napoleonom in njegovimi sovražniki (za poraz kriv le eden izmed generalov)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VB ga pošle na Sveto Heleno, kjer 5. maja 1821 umre za rakom na želodcu</a:t>
            </a:r>
          </a:p>
        </p:txBody>
      </p:sp>
    </p:spTree>
  </p:cSld>
  <p:clrMapOvr>
    <a:masterClrMapping/>
  </p:clrMapOvr>
  <p:transition spd="slow" advTm="2121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D492924-A695-4149-AAB6-D348633E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3563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33E5E7-6441-476E-997C-4CD43527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4313"/>
            <a:ext cx="6072187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AFB2C04-8BAE-4F01-BD60-DABD4BD3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1536" y="1571612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Bonaparte</a:t>
            </a:r>
            <a:br>
              <a:rPr lang="sl-SI" sz="8000" dirty="0">
                <a:solidFill>
                  <a:srgbClr val="FF0000"/>
                </a:solidFill>
              </a:rPr>
            </a:br>
            <a:endParaRPr lang="sl-SI" sz="8000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4254C5-51BB-48AD-995F-950DBA6D0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4429125"/>
            <a:ext cx="7753350" cy="1271588"/>
          </a:xfrm>
        </p:spPr>
        <p:txBody>
          <a:bodyPr/>
          <a:lstStyle/>
          <a:p>
            <a:pPr marR="0"/>
            <a:r>
              <a:rPr lang="sl-SI" altLang="sl-SI" sz="5400"/>
              <a:t>15.8.1769 – 5.5.1821</a:t>
            </a:r>
          </a:p>
        </p:txBody>
      </p:sp>
      <p:sp>
        <p:nvSpPr>
          <p:cNvPr id="4102" name="PoljeZBesedilom 3">
            <a:extLst>
              <a:ext uri="{FF2B5EF4-FFF2-40B4-BE49-F238E27FC236}">
                <a16:creationId xmlns:a16="http://schemas.microsoft.com/office/drawing/2014/main" id="{17B25470-6516-4A1D-8B12-D44A45E38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5" y="1428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l-SI" altLang="sl-SI"/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CD9E5070-1DE1-4397-B6C3-7343C543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C000"/>
                </a:solidFill>
              </a:rPr>
              <a:t>Potomci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DFC30EB2-0800-4913-BC9F-C805E067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Josephine mu ne da otrok, kasneje pa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odpove se svoji rodbini in postane Habsburžan, z Mario Luizo ima sina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prvi sin postane Napoleon II.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Napoleon III. njegov nečak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FBI je ustanovil dalnij potomec Napoleona - Charles Bonaparte</a:t>
            </a:r>
          </a:p>
        </p:txBody>
      </p:sp>
    </p:spTree>
  </p:cSld>
  <p:clrMapOvr>
    <a:masterClrMapping/>
  </p:clrMapOvr>
  <p:transition spd="slow" advTm="2121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02A6BDEF-930D-4ADF-A528-2F8F4FF6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2EBEF6B-8130-4970-B3C9-7B2AAC56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2867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4EE77E87-4105-493F-96BB-D1E699531B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71625"/>
            <a:ext cx="3810000" cy="2590800"/>
          </a:xfrm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EA418382-C85B-408A-ADCF-B0C8116A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"/>
            <a:ext cx="4286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E17ED331-6AAF-44D1-BCF5-AA4DBD9D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8"/>
            <a:ext cx="74866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873AA0AC-BD5B-46E1-B590-FD7B7161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24D7EA57-24C0-49BB-909E-755C214F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00125"/>
            <a:ext cx="495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510807-F7B1-45CA-93B5-99EE7613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00000"/>
                </a:solidFill>
              </a:rPr>
              <a:t>Marsejeza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54D9BA-1C35-418E-B1FA-2DD9AE726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Nastane v času Napoleona (1792)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V Strasbourgu napisana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Uglasbi jo inženirski častnik Claude Joseph Rouget de Lisle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Ime dobi po četah iz Marseilla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Za orkester jo najprej priredi Hector Berlioz, pozneje pa Ambroise Thomas (1887, uradna različica)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Najbolj znana je šesta kitica: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Sveta ljubezen do domovine,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vodi in podpiraj naše maščevalne roke.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Svoboda, dragocena svoboda,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</a:t>
            </a:r>
            <a:r>
              <a:rPr lang="it-IT" dirty="0"/>
              <a:t>bori se s svojimi branitelji! </a:t>
            </a:r>
            <a:r>
              <a:rPr lang="it-IT" i="1" dirty="0"/>
              <a:t>(se ponovi)</a:t>
            </a:r>
            <a:r>
              <a:rPr lang="sl-SI" i="1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i="1" dirty="0"/>
              <a:t>                   </a:t>
            </a:r>
            <a:r>
              <a:rPr lang="pl-PL" dirty="0"/>
              <a:t>Pod našimi zastavami naj zmaga</a:t>
            </a:r>
            <a:r>
              <a:rPr lang="sl-SI" dirty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</a:t>
            </a:r>
            <a:r>
              <a:rPr lang="pl-PL" dirty="0"/>
              <a:t>pohiti na klice tvojih mož,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pl-PL" dirty="0"/>
              <a:t>                   </a:t>
            </a:r>
            <a:r>
              <a:rPr lang="sl-SI" dirty="0"/>
              <a:t>da bodo tvoji sovražniki v svojem zadnjem dihu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sl-SI" dirty="0"/>
              <a:t>                   </a:t>
            </a:r>
            <a:r>
              <a:rPr lang="it-IT" dirty="0"/>
              <a:t>videli tvojo zmago in našo slavo!</a:t>
            </a:r>
            <a:endParaRPr lang="sl-SI" dirty="0"/>
          </a:p>
        </p:txBody>
      </p:sp>
    </p:spTree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6A485E-C98D-4349-9D9E-0AE83F8A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9EB26D6-0D42-4DB4-AC2B-91C7C8CB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medmrežje (wikipedija…)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knjige: Enciklopedija za vedoželjne – svetovna zgodovina, Atlas svetovne zgodovine – novi vek, Veliki splošni leksikon, Kratka svetovna zgodovina za mlade bralce)</a:t>
            </a:r>
          </a:p>
        </p:txBody>
      </p:sp>
    </p:spTree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2E3183-5D84-4A7D-8FE0-8C9FD429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C000"/>
                </a:solidFill>
              </a:rPr>
              <a:t>Francoska revolucija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34B8A07-FF24-4267-A2C3-825E460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Svoboda, enakost, bratstvo – tri barve zastave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1789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Zaradi načina vladanja (absolutistični)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Razdeljeni na stanove : 1. Cerkveno plemstvo oz. duhovščina; 2. Plemstvo (visoko, srednje, nizko); 3. Kmetje (največ) – med njimi začne nastajat napetost (posledica revolucija)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Vplivni dejavniki so tudi: davčna bremena, slabe letine, naravne nesreče, upadanje kupne moči, padanje cen žita, presežek delovne sile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Stari režim kritizirajo francoski razsvetljenci (opera Figarova svatba)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Deklaracija vsebuje naslednje poudarke: ljudje se rodijo in živijo svobodni ter enaki v pravicah, </a:t>
            </a:r>
            <a:r>
              <a:rPr lang="en-US" dirty="0"/>
              <a:t>zagotovljene so pravice do svobode, varnosti, pravice do upora proti zatiranju</a:t>
            </a:r>
            <a:r>
              <a:rPr lang="sl-SI" dirty="0"/>
              <a:t>, pravica do političnega združevanja, poudarjeno je načelo suverenosti naroda, </a:t>
            </a:r>
            <a:r>
              <a:rPr lang="en-US" dirty="0"/>
              <a:t>svoboda je v tem, da lahko storiš vse, kar ne škodi drugemu</a:t>
            </a:r>
            <a:r>
              <a:rPr lang="sl-SI" dirty="0"/>
              <a:t>, </a:t>
            </a:r>
            <a:r>
              <a:rPr lang="en-US" dirty="0"/>
              <a:t>zakon je izraz splošne volje, nikogar ni mogoče obtožiti, pripreti, zapreti, če se mu krivde ne dokaže</a:t>
            </a:r>
            <a:r>
              <a:rPr lang="sl-SI" dirty="0"/>
              <a:t>, prepovedano je vznemirjanje zaradi verskega ali političnega prepričanja, oblast mora delovati v korist vseh, finančna obremenjenost mora biti enakomerno porazdeljena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Odprava fevdalizma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endParaRPr lang="sl-SI" dirty="0"/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249DB-B64D-4EE2-9FFC-735170A2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5">
                    <a:lumMod val="75000"/>
                  </a:schemeClr>
                </a:solidFill>
              </a:rPr>
              <a:t>Osnovni podatki: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D18B65-862B-4314-B25F-BFD22590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"/>
              <a:defRPr/>
            </a:pPr>
            <a:r>
              <a:rPr lang="sl-SI" dirty="0"/>
              <a:t> Francoski cesar in general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Živel 52 let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Prvi francoski cesar (Napoleon I. “Veliki”)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Člane družine imenuje za monarhe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Josephine in Desiree 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Eden izmed “razsvetljenih monarhov”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Na višku moči imel večji del Evrope brez Rusije in delček Afrike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Umrl v ujetništvu</a:t>
            </a:r>
          </a:p>
          <a:p>
            <a:pPr marL="274320" indent="-274320" fontAlgn="auto">
              <a:spcAft>
                <a:spcPts val="0"/>
              </a:spcAft>
              <a:buClr>
                <a:schemeClr val="tx1"/>
              </a:buClr>
              <a:buFont typeface="Wingdings 2" panose="05020102010507070707" pitchFamily="18" charset="2"/>
              <a:buChar char="a"/>
              <a:defRPr/>
            </a:pPr>
            <a:r>
              <a:rPr lang="sl-SI" dirty="0"/>
              <a:t> Ustavil oz. naznanil konec FRANCOSKE REVOLUCIJE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4473D873-34F4-4D80-AD90-A9E40F06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-1500188"/>
            <a:ext cx="5715000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88019-57A5-406B-A20A-58FAD934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Otroštvo: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393D599-F673-4CFF-8AA0-55B6753B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922837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Rodil se v plemiški družini na Korziki (Ajaccio)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Kot otrok ne kaže posebnih sposobnosti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Šolal v francoski vojni akademiji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Imel veliko bratov in sester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General postane pri 24 letih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CC31764-C18B-4E99-B950-EC2F8495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86125"/>
            <a:ext cx="2071688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93E5D-67F7-4692-A933-55F9833D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/>
                </a:solidFill>
              </a:rPr>
              <a:t>Napoleonove vojne – na kratko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F861AC2-7A8C-4843-9EE1-1A6CBAF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Taktika: bil je izjemen strateg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V revoluciji ima čin topniškega stotnika 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Veljal za nepremagljivega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Z ustanovitvijo Renske zveze (1806/07) je zagotovil francosko hegemonijo (nadvlado) nad srednjo Evropo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Kos so mu bili samo Britanci (kasneje še Rusi z Nemci, Prusi, Avstrijci in Švedi)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Poražen v Egiptu, zaradi Angležev, in v Rusiji </a:t>
            </a: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319DB-1928-4B49-BF84-6F1EF4DC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3300"/>
                </a:solidFill>
              </a:rPr>
              <a:t>Glavne vojne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8DF731-5B2A-49D6-9046-248B05AC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94212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 sz="2400"/>
              <a:t> Začel s tem, ko je zatrl upor pariškega ljudstva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 sz="2400"/>
              <a:t> Ko zavzame pristanišče Toulon postane s 24 leti brigadni general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 sz="2400"/>
              <a:t> Začne zavzemat Evropo: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sl-SI" altLang="sl-SI" sz="2400"/>
              <a:t>    1. britansko – francoska vojna in tretja koalicijska vojna:(traja le eno leto – sklenjen mir)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 sz="2400"/>
              <a:t>  zaradi mira med VB, Rusijo, Avstrijo in Švedsko se je prisiljen odpraviti proti Avstriji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endParaRPr lang="sl-SI" altLang="sl-SI" sz="2400"/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sl-SI" altLang="sl-SI" sz="2400"/>
              <a:t>    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sl-SI" altLang="sl-SI" sz="2400"/>
              <a:t>    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sl-SI" altLang="sl-SI" sz="2400"/>
              <a:t>     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sl-SI" altLang="sl-SI" sz="2400"/>
              <a:t>       </a:t>
            </a: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07880-11B3-427A-8589-E1CFF61E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960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2341B4-F4DF-4B2A-B3AC-E4DF7124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v bitki treh cesarjev (ruskega, avstrijskega in francoskega) 1805 pri Slavkovu premaga združene Ruse in Avstrijce s tem pridobi še Tirolsko, Prednjo Avstrijo in Dalmacijo. Toda na morju je bil pri rtu Trafalgar poražen, zato je Francija izločena kot pomorska sila;</a:t>
            </a:r>
          </a:p>
        </p:txBody>
      </p:sp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A705E-BA9F-491D-B4B1-4AD92631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960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885DFE-265A-4C26-A31D-42E3D812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3. prusko – francoska vojna (1806/07):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Prusija Napoleona z ultimatom vplete v vojno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vkoraka v Berlin, kjer razglasi celinsko zaporo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a"/>
            </a:pPr>
            <a:r>
              <a:rPr lang="sl-SI" altLang="sl-SI"/>
              <a:t> kasneje premaga pruskega kralja in si pridobi Poljsko;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67BCAEA-49EF-44DA-A535-3D0B90D4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32194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1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1.1|1.2|1.1|1.2|1.2|1.4|1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6|0.5|0.5|0.5|0.6|0.6|0.5|0.5|0.6|0.5|0.5|0.5|0.5|0.5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2|0.9|1.2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0.6|0.7|0.7|1.2|0.6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3|1.5|2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3|1.4|1.3|1.1|0.7|1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|0.7|0.9|2.1|1.9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0.8|0.7|0.6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|0.7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1465</Words>
  <Application>Microsoft Office PowerPoint</Application>
  <PresentationFormat>On-screen Show (4:3)</PresentationFormat>
  <Paragraphs>139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 2</vt:lpstr>
      <vt:lpstr>Potek</vt:lpstr>
      <vt:lpstr>PowerPoint Presentation</vt:lpstr>
      <vt:lpstr>Napoleon Bonaparte </vt:lpstr>
      <vt:lpstr>Francoska revolucija</vt:lpstr>
      <vt:lpstr>Osnovni podatki:</vt:lpstr>
      <vt:lpstr>Otroštvo:</vt:lpstr>
      <vt:lpstr>Napoleonove vojne – na kratko</vt:lpstr>
      <vt:lpstr>Glavne vojne</vt:lpstr>
      <vt:lpstr>1.</vt:lpstr>
      <vt:lpstr>2.</vt:lpstr>
      <vt:lpstr>3.</vt:lpstr>
      <vt:lpstr>4.</vt:lpstr>
      <vt:lpstr>PowerPoint Presentation</vt:lpstr>
      <vt:lpstr>Ilirske province - Napoleon in Slovenci</vt:lpstr>
      <vt:lpstr>PowerPoint Presentation</vt:lpstr>
      <vt:lpstr>Reformni ukrepi Francozov</vt:lpstr>
      <vt:lpstr>Dobre posledice:</vt:lpstr>
      <vt:lpstr>Zadnja bitka</vt:lpstr>
      <vt:lpstr>Zanimivosti:</vt:lpstr>
      <vt:lpstr>Konec</vt:lpstr>
      <vt:lpstr>Potomci</vt:lpstr>
      <vt:lpstr>PowerPoint Presentation</vt:lpstr>
      <vt:lpstr>Marsejeza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2019-06-03T09:15:49Z</dcterms:created>
  <dcterms:modified xsi:type="dcterms:W3CDTF">2019-06-03T09:15:50Z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