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8" r:id="rId21"/>
    <p:sldId id="273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A4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8425E36-97A5-43E5-83B5-E7BE6A4633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4DB1339-BA96-45DD-A1E6-90C748272D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B19966-D39C-4C16-B61C-E68452090BD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C5565F76-97E4-4CA0-81CA-F50CB2C04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F5D6D1E-B4A1-4EA7-A234-D0B7D65E0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6253591-4472-4641-AB14-C6EC0BBF4A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856BE45-A5E4-46FB-A03B-45CDD9DA7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2AABD5-F994-4BB8-8F64-5B03EF01352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8887BBF1-C748-41F8-A243-1A92B6BE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00E9-B4C7-4E73-B7AD-2BC9BFD99442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FCE579FB-4B12-4D1D-BE58-FD05D32D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4B5FF789-1A2D-4A42-B4D6-DA4EF6CF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CCDFE08-E874-48FF-9618-1734E52C7A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245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82C67BD-E5A7-4D3A-8A73-DB0DB2B9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DD52-B477-47F2-BE4C-91B3BD0B99B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9643C5B-0383-49BC-8B29-4E06961F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6A71B96-962F-4E6F-A196-300D6E95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13A1-E42A-4DC7-BC80-13580069FA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84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84A95B9-7F15-49FD-A9C5-0A5D3897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4629-4B0F-4C2E-B17F-69D0DBD1B32C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1F03277-6303-4784-810D-2D9C374A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AF56B34-03F9-4A9B-8769-1AB8C70B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8BBF1-7CFB-4DB3-94D1-DA8D9FBB55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88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FFFC793-2BEE-4018-AEEC-D25AFA94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0AAF-63A9-487D-A266-37D2E856A09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999DFFC2-2683-4BF4-84D5-B8847B81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F99AFA1-CEEB-4CC8-9292-2C85BCF6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E132A-1B01-48D3-B254-A31CAA2A61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394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9B6149-3679-4652-97C5-9DC4F70C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947E-B9EF-42E2-BBBC-3B6A430E433B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9E231AD-43F4-446B-9581-34C70E81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8FBF40E-642F-4789-ABA4-C117BB9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3DAD5D4-71A7-45EE-8582-22313B0D9D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3859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A72024AB-6270-48A0-AB83-D2244EEE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BB16-548B-4AC4-BEE2-7CB6C14D8FA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87A84AFF-92B8-44AB-A13E-2AE56393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F71101BD-F3BA-4915-B653-44B3CF4A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04AC1-94F6-4E6A-B662-89C5617D34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45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4BD08283-63E3-452D-8C55-03FF1A2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E2FD8-46DB-4EBD-BB2E-1DAFC0A5620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245BC08E-8554-41C4-82A5-3A922633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93704A53-7028-4BAC-BDCE-C6C5447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4C548-25BC-4DE5-9067-8FEA7AF0FA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487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AB6F349A-6E98-437D-95ED-739CB96A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F575-7EBE-4935-9F8A-76576EC3844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34280B01-F9E5-4B51-A92C-70CE3077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2C3A60EE-FEA8-4145-8659-D64944A5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C66ED-2FC2-4A55-B819-EDF6A37996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93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10B1B8D3-A99C-48C2-8E35-868C1CCC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CFF3A-1863-4736-8093-8061F92B00A8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25C4B8AC-15BE-4D84-AD81-35DFF4B6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CA7FF0E3-023D-4494-BBBA-361CD693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3BE34-1E91-4E1E-84B2-FD9C4DE1FD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589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77D26F3D-3D67-4312-8CA9-6ED67297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F18A-00CA-4D32-92F4-76FAFEF8733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1038120C-7F29-495D-A985-9CAEE943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451D6909-25F6-4ACF-996F-F6DC42B8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CF96-D0E3-4D42-AE2C-F40FC50CB9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576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13">
            <a:extLst>
              <a:ext uri="{FF2B5EF4-FFF2-40B4-BE49-F238E27FC236}">
                <a16:creationId xmlns:a16="http://schemas.microsoft.com/office/drawing/2014/main" id="{46191ED2-4517-43D9-88E4-0657F5B6B09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 trikotnik 14">
            <a:extLst>
              <a:ext uri="{FF2B5EF4-FFF2-40B4-BE49-F238E27FC236}">
                <a16:creationId xmlns:a16="http://schemas.microsoft.com/office/drawing/2014/main" id="{214F2D59-EF54-4050-A4F8-2EE1A98B4B2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48756DAF-5EE8-4721-B247-A981BAFE23D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B122CF93-B080-4CE1-BEA8-8F492850349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BCC7A4C9-8D08-4A29-A94A-048A1094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2417-1EDE-4CAA-94D2-DD539C1F7CD1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A9684DE9-2A4B-4548-A1A5-A89B9598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574AA846-44BD-4A2F-A531-3383A734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2292AD7-ED97-4D14-B382-9E6306334E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962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852A0BBC-67CA-4705-B13F-D403605FEA7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8039FA59-D264-4EDB-891D-57777791BA8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F12C8280-E3FF-49E8-8BC5-8351044D33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8DA9ED01-AA2E-4F4E-9EF2-6BBE258F0F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68D4C5D9-958D-4F2B-BEFB-03C6834CA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35367-2CD3-4F69-93FF-1C161B0805F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6B760FFC-7B20-4754-9344-977147055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25C0697F-C824-4F95-8924-3C033556C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40BAC3A8-A533-4649-AABC-BD20EF9D6049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5218320E-E78D-4E71-8E35-B1E5DC55512E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6DF6A54D-46BE-4A8C-A2EA-A047C01A41E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BE9858CC-C1A1-4EE3-B2DB-591B807F83D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12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57E7CB-3E1A-4056-BBD1-FDD1E4D52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C0000"/>
                </a:solidFill>
                <a:latin typeface="Algerian" pitchFamily="82" charset="0"/>
              </a:rPr>
              <a:t>Napoleon Bonaparte</a:t>
            </a:r>
            <a:endParaRPr lang="sl-SI" dirty="0">
              <a:latin typeface="Algerian" pitchFamily="82" charset="0"/>
            </a:endParaRP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A16679B3-152B-431A-AC2C-3A3CA63D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sl-SI" altLang="sl-SI"/>
          </a:p>
        </p:txBody>
      </p:sp>
      <p:pic>
        <p:nvPicPr>
          <p:cNvPr id="4" name="Picture 24" descr="C:\Users\simon\Desktop\images.jpg">
            <a:extLst>
              <a:ext uri="{FF2B5EF4-FFF2-40B4-BE49-F238E27FC236}">
                <a16:creationId xmlns:a16="http://schemas.microsoft.com/office/drawing/2014/main" id="{31F7ED89-E6BA-435D-ADE6-774020D1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:\Users\simon\Desktop\images (5).jpg">
            <a:extLst>
              <a:ext uri="{FF2B5EF4-FFF2-40B4-BE49-F238E27FC236}">
                <a16:creationId xmlns:a16="http://schemas.microsoft.com/office/drawing/2014/main" id="{8F293F63-5625-4683-A8A3-5EE26165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00438"/>
            <a:ext cx="23177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imon\Desktop\images (3).jpg">
            <a:extLst>
              <a:ext uri="{FF2B5EF4-FFF2-40B4-BE49-F238E27FC236}">
                <a16:creationId xmlns:a16="http://schemas.microsoft.com/office/drawing/2014/main" id="{95C24B70-0D9E-4116-82F5-F25F7837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C:\Users\simon\Desktop\images (4).jpg">
            <a:extLst>
              <a:ext uri="{FF2B5EF4-FFF2-40B4-BE49-F238E27FC236}">
                <a16:creationId xmlns:a16="http://schemas.microsoft.com/office/drawing/2014/main" id="{EE798864-5AEB-43FF-AAA7-BEF8E428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7002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simon\Desktop\images (2).jpg">
            <a:extLst>
              <a:ext uri="{FF2B5EF4-FFF2-40B4-BE49-F238E27FC236}">
                <a16:creationId xmlns:a16="http://schemas.microsoft.com/office/drawing/2014/main" id="{6A12243D-3881-4B3A-82CC-19188A29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21018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PoljeZBesedilom 8">
            <a:extLst>
              <a:ext uri="{FF2B5EF4-FFF2-40B4-BE49-F238E27FC236}">
                <a16:creationId xmlns:a16="http://schemas.microsoft.com/office/drawing/2014/main" id="{1B660D4C-992B-47DC-B4E2-B4837F77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623050"/>
            <a:ext cx="1549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100">
                <a:solidFill>
                  <a:srgbClr val="FF0000"/>
                </a:solidFill>
              </a:rPr>
              <a:t>Aleksander Kovač 8.c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jeZBesedilom 1">
            <a:extLst>
              <a:ext uri="{FF2B5EF4-FFF2-40B4-BE49-F238E27FC236}">
                <a16:creationId xmlns:a16="http://schemas.microsoft.com/office/drawing/2014/main" id="{BB7AB7F6-2692-4BBA-809D-FA38757D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28082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zato je Napoleon napadel Rusijo in Avstrijo.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bitka se je odvijala v češkem Slavkovu.</a:t>
            </a:r>
          </a:p>
        </p:txBody>
      </p:sp>
      <p:pic>
        <p:nvPicPr>
          <p:cNvPr id="3" name="Picture 11" descr="Austerlitz-lejeune">
            <a:extLst>
              <a:ext uri="{FF2B5EF4-FFF2-40B4-BE49-F238E27FC236}">
                <a16:creationId xmlns:a16="http://schemas.microsoft.com/office/drawing/2014/main" id="{2E7E5022-411C-44AC-BABE-79466C1C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5005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usterlitz-baron-Pascal">
            <a:extLst>
              <a:ext uri="{FF2B5EF4-FFF2-40B4-BE49-F238E27FC236}">
                <a16:creationId xmlns:a16="http://schemas.microsoft.com/office/drawing/2014/main" id="{21978D23-A6E5-4BA1-AA2C-BEF5FE51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08488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jeZBesedilom 1">
            <a:extLst>
              <a:ext uri="{FF2B5EF4-FFF2-40B4-BE49-F238E27FC236}">
                <a16:creationId xmlns:a16="http://schemas.microsoft.com/office/drawing/2014/main" id="{F4BC1863-1213-4901-87E0-CD27F5BC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9275"/>
            <a:ext cx="3529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leta 1799 je postal prvi konzul Francije, 5 let kasneje (leta1804)pa se je proglasil za cesarja.</a:t>
            </a:r>
          </a:p>
        </p:txBody>
      </p:sp>
      <p:pic>
        <p:nvPicPr>
          <p:cNvPr id="15363" name="Picture 9" descr="Ingres,_Napoleon_on_his_Imperial_throne">
            <a:extLst>
              <a:ext uri="{FF2B5EF4-FFF2-40B4-BE49-F238E27FC236}">
                <a16:creationId xmlns:a16="http://schemas.microsoft.com/office/drawing/2014/main" id="{242DF517-83AD-4F5B-A531-CD4BC4A4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384651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200px-Andrea_Appiani_002">
            <a:extLst>
              <a:ext uri="{FF2B5EF4-FFF2-40B4-BE49-F238E27FC236}">
                <a16:creationId xmlns:a16="http://schemas.microsoft.com/office/drawing/2014/main" id="{D6E2C5EE-CA71-4F12-B650-B9CFC5B7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30527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500px-Code_Civil_1804">
            <a:extLst>
              <a:ext uri="{FF2B5EF4-FFF2-40B4-BE49-F238E27FC236}">
                <a16:creationId xmlns:a16="http://schemas.microsoft.com/office/drawing/2014/main" id="{51E05418-FBD5-424C-87E0-1E55BCA6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454183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PoljeZBesedilom 2">
            <a:extLst>
              <a:ext uri="{FF2B5EF4-FFF2-40B4-BE49-F238E27FC236}">
                <a16:creationId xmlns:a16="http://schemas.microsoft.com/office/drawing/2014/main" id="{6C475779-CABC-4A7D-8051-9E35F06F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37576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Constantia" panose="02030602050306030303" pitchFamily="18" charset="0"/>
              </a:rPr>
              <a:t>uvedel je svoj zakonik.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Constantia" panose="02030602050306030303" pitchFamily="18" charset="0"/>
              </a:rPr>
              <a:t>vseboval je 2251 členov.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Constantia" panose="02030602050306030303" pitchFamily="18" charset="0"/>
              </a:rPr>
              <a:t>določali so: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nstantia" panose="02030602050306030303" pitchFamily="18" charset="0"/>
              </a:rPr>
              <a:t>Svobodo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nstantia" panose="02030602050306030303" pitchFamily="18" charset="0"/>
              </a:rPr>
              <a:t>Enakopravnost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nstantia" panose="02030602050306030303" pitchFamily="18" charset="0"/>
              </a:rPr>
              <a:t>Versko strpnost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nstantia" panose="02030602050306030303" pitchFamily="18" charset="0"/>
              </a:rPr>
              <a:t>Odpravo fevdalnih pravic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nstantia" panose="02030602050306030303" pitchFamily="18" charset="0"/>
              </a:rPr>
              <a:t>In še druga načela </a:t>
            </a:r>
          </a:p>
          <a:p>
            <a:pPr eaLnBrk="1" hangingPunct="1"/>
            <a:r>
              <a:rPr lang="sl-SI" altLang="sl-SI" sz="2400">
                <a:latin typeface="Constantia" panose="02030602050306030303" pitchFamily="18" charset="0"/>
              </a:rPr>
              <a:t>francoske revolucije.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jeZBesedilom 1">
            <a:extLst>
              <a:ext uri="{FF2B5EF4-FFF2-40B4-BE49-F238E27FC236}">
                <a16:creationId xmlns:a16="http://schemas.microsoft.com/office/drawing/2014/main" id="{13E81886-8F88-4F1E-8E75-C1B448E6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836613"/>
            <a:ext cx="40322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Constantia" panose="02030602050306030303" pitchFamily="18" charset="0"/>
              </a:rPr>
              <a:t>1806. leta je razpustil sveto rimsko cesarstvo in nemške</a:t>
            </a:r>
          </a:p>
          <a:p>
            <a:pPr eaLnBrk="1" hangingPunct="1"/>
            <a:r>
              <a:rPr lang="sl-SI" altLang="sl-SI" sz="2400">
                <a:latin typeface="Constantia" panose="02030602050306030303" pitchFamily="18" charset="0"/>
              </a:rPr>
              <a:t>državice(razen Avstrije in Prusije)povezal v Rensko zvezo.</a:t>
            </a:r>
          </a:p>
        </p:txBody>
      </p:sp>
      <p:pic>
        <p:nvPicPr>
          <p:cNvPr id="17411" name="Picture 10" descr="250px-Holyromanempire">
            <a:extLst>
              <a:ext uri="{FF2B5EF4-FFF2-40B4-BE49-F238E27FC236}">
                <a16:creationId xmlns:a16="http://schemas.microsoft.com/office/drawing/2014/main" id="{4C156938-39AA-49E2-89FA-4FB8E239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584993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jeZBesedilom 1">
            <a:extLst>
              <a:ext uri="{FF2B5EF4-FFF2-40B4-BE49-F238E27FC236}">
                <a16:creationId xmlns:a16="http://schemas.microsoft.com/office/drawing/2014/main" id="{F04E8B82-3A7C-4D3D-9EB5-228F86F3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65175"/>
            <a:ext cx="26638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Constantia" panose="02030602050306030303" pitchFamily="18" charset="0"/>
              </a:rPr>
              <a:t>4 leta zatem se je ločil od</a:t>
            </a:r>
            <a:r>
              <a:rPr lang="sl-SI" altLang="sl-SI" sz="2400">
                <a:latin typeface="Andalus" pitchFamily="2" charset="0"/>
                <a:cs typeface="Andalus" pitchFamily="2" charset="0"/>
              </a:rPr>
              <a:t> Jos</a:t>
            </a:r>
            <a:r>
              <a:rPr lang="hu-HU" altLang="sl-SI" sz="2400">
                <a:latin typeface="Andalus" pitchFamily="2" charset="0"/>
                <a:cs typeface="Andalus" pitchFamily="2" charset="0"/>
              </a:rPr>
              <a:t>éphine de Beauharnais</a:t>
            </a:r>
          </a:p>
          <a:p>
            <a:pPr eaLnBrk="1" hangingPunct="1"/>
            <a:r>
              <a:rPr lang="hu-HU" altLang="sl-SI" sz="2400">
                <a:latin typeface="Andalus" pitchFamily="2" charset="0"/>
                <a:cs typeface="Andalus" pitchFamily="2" charset="0"/>
              </a:rPr>
              <a:t>In se poročil z Avstrijko Marie Louise.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sl-SI" sz="2400">
                <a:latin typeface="Andalus" pitchFamily="2" charset="0"/>
                <a:cs typeface="Andalus" pitchFamily="2" charset="0"/>
              </a:rPr>
              <a:t>Rodila mu je sina Napoleona </a:t>
            </a:r>
            <a:r>
              <a:rPr lang="sl-SI" altLang="sl-SI" sz="2400">
                <a:latin typeface="Constantia" panose="02030602050306030303" pitchFamily="18" charset="0"/>
              </a:rPr>
              <a:t>II.</a:t>
            </a:r>
          </a:p>
        </p:txBody>
      </p:sp>
      <p:pic>
        <p:nvPicPr>
          <p:cNvPr id="18435" name="Picture 10" descr="385px-Louise_of_Mecklenburg-Strelitz">
            <a:extLst>
              <a:ext uri="{FF2B5EF4-FFF2-40B4-BE49-F238E27FC236}">
                <a16:creationId xmlns:a16="http://schemas.microsoft.com/office/drawing/2014/main" id="{E453774E-8ABE-4BC4-AC14-6A3CF105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79500"/>
            <a:ext cx="36718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Marie_Louise_von_Österreich_Napoleon_Zweite_lighter_version">
            <a:extLst>
              <a:ext uri="{FF2B5EF4-FFF2-40B4-BE49-F238E27FC236}">
                <a16:creationId xmlns:a16="http://schemas.microsoft.com/office/drawing/2014/main" id="{3DF59CE8-02CC-40EC-AFEB-3CF27FD2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7352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Napoleoniceurope">
            <a:extLst>
              <a:ext uri="{FF2B5EF4-FFF2-40B4-BE49-F238E27FC236}">
                <a16:creationId xmlns:a16="http://schemas.microsoft.com/office/drawing/2014/main" id="{68402B43-8E86-4BBA-8BE7-94C092B3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57800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PoljeZBesedilom 2">
            <a:extLst>
              <a:ext uri="{FF2B5EF4-FFF2-40B4-BE49-F238E27FC236}">
                <a16:creationId xmlns:a16="http://schemas.microsoft.com/office/drawing/2014/main" id="{94F0A186-E6CB-4D5A-8BAF-93619E68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60350"/>
            <a:ext cx="377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000">
                <a:latin typeface="Andalus" pitchFamily="2" charset="0"/>
                <a:cs typeface="Andalus" pitchFamily="2" charset="0"/>
              </a:rPr>
              <a:t>Francija 1. 1811 </a:t>
            </a:r>
          </a:p>
          <a:p>
            <a:pPr algn="ctr" eaLnBrk="1" hangingPunct="1"/>
            <a:endParaRPr lang="sl-SI" altLang="sl-SI" sz="4000">
              <a:latin typeface="Andalus" pitchFamily="2" charset="0"/>
              <a:cs typeface="Andalus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jeZBesedilom 1">
            <a:extLst>
              <a:ext uri="{FF2B5EF4-FFF2-40B4-BE49-F238E27FC236}">
                <a16:creationId xmlns:a16="http://schemas.microsoft.com/office/drawing/2014/main" id="{9BC1A6F5-A514-499D-8F39-E0B62B54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34559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napad na Rusijo.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zmaga Napoleona pri Borodinu.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rusi so se iz Moskve že umaknili in jo požgali.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Napoleonova vojska ni imela kje preživeti zime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in so se morali umakniti.</a:t>
            </a:r>
          </a:p>
        </p:txBody>
      </p:sp>
      <p:pic>
        <p:nvPicPr>
          <p:cNvPr id="20483" name="Picture 8" descr="Napoleons_retreat_from_moscow">
            <a:extLst>
              <a:ext uri="{FF2B5EF4-FFF2-40B4-BE49-F238E27FC236}">
                <a16:creationId xmlns:a16="http://schemas.microsoft.com/office/drawing/2014/main" id="{19A25EAD-3EDF-4249-AA84-4D4EA043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57338"/>
            <a:ext cx="46085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Napoleon_Moscow_Fire">
            <a:extLst>
              <a:ext uri="{FF2B5EF4-FFF2-40B4-BE49-F238E27FC236}">
                <a16:creationId xmlns:a16="http://schemas.microsoft.com/office/drawing/2014/main" id="{5C2E210E-5112-4BCF-9160-13098CB1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33131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jeZBesedilom 1">
            <a:extLst>
              <a:ext uri="{FF2B5EF4-FFF2-40B4-BE49-F238E27FC236}">
                <a16:creationId xmlns:a16="http://schemas.microsoft.com/office/drawing/2014/main" id="{DB234590-FEB6-4B83-BCC0-B3CFFFF2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889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zaradi Napoleonovega poraza v Moskvi so se mu uprle še druge države.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Napoleon je bitko pri </a:t>
            </a:r>
            <a:r>
              <a:rPr lang="sl-SI" altLang="sl-SI" sz="2400">
                <a:latin typeface="Constantia" panose="02030602050306030303" pitchFamily="18" charset="0"/>
              </a:rPr>
              <a:t>Leipzigu izgubil.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izgnali so ga na otok Elbo. </a:t>
            </a:r>
          </a:p>
        </p:txBody>
      </p:sp>
      <p:pic>
        <p:nvPicPr>
          <p:cNvPr id="4" name="Picture 8" descr="800px-MoshkovVI_SrazhLeypcigomGRM">
            <a:extLst>
              <a:ext uri="{FF2B5EF4-FFF2-40B4-BE49-F238E27FC236}">
                <a16:creationId xmlns:a16="http://schemas.microsoft.com/office/drawing/2014/main" id="{09E0061F-EEA5-4980-805E-81790E87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3729037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800px-Villa_Mulini_-na elbi">
            <a:extLst>
              <a:ext uri="{FF2B5EF4-FFF2-40B4-BE49-F238E27FC236}">
                <a16:creationId xmlns:a16="http://schemas.microsoft.com/office/drawing/2014/main" id="{6D784C4C-929A-4439-90BD-48D6E2FB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6815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jeZBesedilom 1">
            <a:extLst>
              <a:ext uri="{FF2B5EF4-FFF2-40B4-BE49-F238E27FC236}">
                <a16:creationId xmlns:a16="http://schemas.microsoft.com/office/drawing/2014/main" id="{8DED44FC-5716-4A6E-A396-02EC93B01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08050"/>
            <a:ext cx="32400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ločen od žene in otroka(prišla sta pod avstrijsko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oskrbo)je Napoleon 26.2.1815 pobegnil.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pri kraju Waterloo se je spopadel s Prusko in Angleško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zavezo,vendar je doživel ponoven poraz. </a:t>
            </a:r>
          </a:p>
        </p:txBody>
      </p:sp>
      <p:pic>
        <p:nvPicPr>
          <p:cNvPr id="22531" name="Picture 11" descr="Sadler,_Battle_of_Waterloo">
            <a:extLst>
              <a:ext uri="{FF2B5EF4-FFF2-40B4-BE49-F238E27FC236}">
                <a16:creationId xmlns:a16="http://schemas.microsoft.com/office/drawing/2014/main" id="{944CD21A-8481-4AF5-9E3D-68E4CC9A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76788"/>
            <a:ext cx="388778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800px-Andrieux_-_La_bataille_de_Waterloo">
            <a:extLst>
              <a:ext uri="{FF2B5EF4-FFF2-40B4-BE49-F238E27FC236}">
                <a16:creationId xmlns:a16="http://schemas.microsoft.com/office/drawing/2014/main" id="{AC157C17-5B8A-45FC-AF22-BD80333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41438"/>
            <a:ext cx="51720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jeZBesedilom 1">
            <a:extLst>
              <a:ext uri="{FF2B5EF4-FFF2-40B4-BE49-F238E27FC236}">
                <a16:creationId xmlns:a16="http://schemas.microsoft.com/office/drawing/2014/main" id="{E953DB7F-BFBA-4878-9F58-A94B66CB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4392613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po porazu so ga izgnali na oddaljeni otok svete Helene.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umrl je 5. 5. 1821 (51)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vzrok smrti naj bi bil rak vendar so znanstveniki namigovali na zastrupitev,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zastrupljen naj bi bil z arzenikom.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pokopan je v Pariškem muzeju Les Invalides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2400">
              <a:latin typeface="Andalus" pitchFamily="2" charset="0"/>
              <a:cs typeface="Andalus" pitchFamily="2" charset="0"/>
            </a:endParaRPr>
          </a:p>
        </p:txBody>
      </p:sp>
      <p:pic>
        <p:nvPicPr>
          <p:cNvPr id="23555" name="Picture 8" descr="Steuben_-_Mort_de_Napoleon">
            <a:extLst>
              <a:ext uri="{FF2B5EF4-FFF2-40B4-BE49-F238E27FC236}">
                <a16:creationId xmlns:a16="http://schemas.microsoft.com/office/drawing/2014/main" id="{4A1C06BD-F5F8-40E9-809B-66EE3FBA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388778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800px-Tumba_de_Napoleon_Bonaparte">
            <a:extLst>
              <a:ext uri="{FF2B5EF4-FFF2-40B4-BE49-F238E27FC236}">
                <a16:creationId xmlns:a16="http://schemas.microsoft.com/office/drawing/2014/main" id="{110FEA7C-AADB-4C66-8B5F-29C5DB95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35639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jeZBesedilom 2">
            <a:extLst>
              <a:ext uri="{FF2B5EF4-FFF2-40B4-BE49-F238E27FC236}">
                <a16:creationId xmlns:a16="http://schemas.microsoft.com/office/drawing/2014/main" id="{CBF5FC0D-B32B-4890-A972-F335A620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59769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rodil se je 15. avgusta 1769 na Korziki,še točneje v kraju Ajaccio v plemiški družini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oče: Carlo Maria Buonaparte(politik in odvetnik)mama: Maria Letizia Ramolino.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imela sta 12 otrok,Napoleon je bil četrti.</a:t>
            </a:r>
          </a:p>
          <a:p>
            <a:pPr eaLnBrk="1" hangingPunct="1"/>
            <a:endParaRPr lang="sl-SI" altLang="sl-SI" sz="2400">
              <a:latin typeface="Andalus" pitchFamily="2" charset="0"/>
              <a:cs typeface="Andalus" pitchFamily="2" charset="0"/>
            </a:endParaRP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 </a:t>
            </a:r>
          </a:p>
        </p:txBody>
      </p:sp>
      <p:pic>
        <p:nvPicPr>
          <p:cNvPr id="6147" name="Picture 10" descr="C:\Users\simon\Desktop\images (1).jpg">
            <a:extLst>
              <a:ext uri="{FF2B5EF4-FFF2-40B4-BE49-F238E27FC236}">
                <a16:creationId xmlns:a16="http://schemas.microsoft.com/office/drawing/2014/main" id="{4971A7A5-416D-4465-AF1D-CF4FA4D5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3095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C:\Users\simon\Desktop\images.jpg">
            <a:extLst>
              <a:ext uri="{FF2B5EF4-FFF2-40B4-BE49-F238E27FC236}">
                <a16:creationId xmlns:a16="http://schemas.microsoft.com/office/drawing/2014/main" id="{957C23E4-E506-401E-99AE-04AE16D5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36052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imon\Desktop\2011_02_24\IMG.jpg">
            <a:extLst>
              <a:ext uri="{FF2B5EF4-FFF2-40B4-BE49-F238E27FC236}">
                <a16:creationId xmlns:a16="http://schemas.microsoft.com/office/drawing/2014/main" id="{47EBB662-A64D-4858-BAFC-04014B95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oljeZBesedilom 1">
            <a:extLst>
              <a:ext uri="{FF2B5EF4-FFF2-40B4-BE49-F238E27FC236}">
                <a16:creationId xmlns:a16="http://schemas.microsoft.com/office/drawing/2014/main" id="{D1AF4981-943E-4A2C-9547-28A103DC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onstantia" panose="02030602050306030303" pitchFamily="18" charset="0"/>
              </a:rPr>
              <a:t>VIRI</a:t>
            </a:r>
          </a:p>
        </p:txBody>
      </p:sp>
      <p:sp>
        <p:nvSpPr>
          <p:cNvPr id="25603" name="Pravokotnik 2">
            <a:extLst>
              <a:ext uri="{FF2B5EF4-FFF2-40B4-BE49-F238E27FC236}">
                <a16:creationId xmlns:a16="http://schemas.microsoft.com/office/drawing/2014/main" id="{0199D742-4905-4411-9D14-DFFF6E3E8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125538"/>
            <a:ext cx="698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u="sng">
                <a:solidFill>
                  <a:srgbClr val="0800A4"/>
                </a:solidFill>
                <a:latin typeface="Constantia" panose="02030602050306030303" pitchFamily="18" charset="0"/>
              </a:rPr>
              <a:t>http://sl.wikipedia.org/wiki/Napoleon_Bonaparte</a:t>
            </a:r>
          </a:p>
          <a:p>
            <a:pPr eaLnBrk="1" hangingPunct="1"/>
            <a:r>
              <a:rPr lang="sl-SI" altLang="sl-SI">
                <a:latin typeface="Constantia" panose="02030602050306030303" pitchFamily="18" charset="0"/>
              </a:rPr>
              <a:t>Luigi Franco,ČLOVEK IN ČAS-Absolutizem-Napoleonova</a:t>
            </a:r>
          </a:p>
          <a:p>
            <a:pPr eaLnBrk="1" hangingPunct="1"/>
            <a:r>
              <a:rPr lang="sl-SI" altLang="sl-SI">
                <a:latin typeface="Constantia" panose="02030602050306030303" pitchFamily="18" charset="0"/>
              </a:rPr>
              <a:t>doba,str.121Mladinska knjiga</a:t>
            </a:r>
          </a:p>
          <a:p>
            <a:pPr eaLnBrk="1" hangingPunct="1"/>
            <a:r>
              <a:rPr lang="sl-SI" altLang="sl-SI" u="sng">
                <a:solidFill>
                  <a:srgbClr val="0800A4"/>
                </a:solidFill>
                <a:latin typeface="Constantia" panose="02030602050306030303" pitchFamily="18" charset="0"/>
              </a:rPr>
              <a:t>http://en.wikipedija.org/wiki/Napoleon I of France </a:t>
            </a:r>
          </a:p>
          <a:p>
            <a:pPr eaLnBrk="1" hangingPunct="1"/>
            <a:r>
              <a:rPr lang="sl-SI" altLang="sl-SI">
                <a:latin typeface="Constantia" panose="02030602050306030303" pitchFamily="18" charset="0"/>
              </a:rPr>
              <a:t>Emil Ludwig,Napoleon Veliki Korzičan,Obzorja Maribor.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5">
            <a:extLst>
              <a:ext uri="{FF2B5EF4-FFF2-40B4-BE49-F238E27FC236}">
                <a16:creationId xmlns:a16="http://schemas.microsoft.com/office/drawing/2014/main" id="{937F829D-7D8E-4CA5-9123-6D682E32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5537" b="7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oljeZBesedilom 2">
            <a:extLst>
              <a:ext uri="{FF2B5EF4-FFF2-40B4-BE49-F238E27FC236}">
                <a16:creationId xmlns:a16="http://schemas.microsoft.com/office/drawing/2014/main" id="{055DEAA4-E842-4153-AC0B-40E45B20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1781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Andalus" pitchFamily="2" charset="0"/>
                <a:cs typeface="Andalus" pitchFamily="2" charset="0"/>
              </a:rPr>
              <a:t>Slika prikazuje </a:t>
            </a:r>
          </a:p>
          <a:p>
            <a:pPr eaLnBrk="1" hangingPunct="1"/>
            <a:r>
              <a:rPr lang="sl-SI" altLang="sl-SI">
                <a:latin typeface="Andalus" pitchFamily="2" charset="0"/>
                <a:cs typeface="Andalus" pitchFamily="2" charset="0"/>
              </a:rPr>
              <a:t>Napoleonovo </a:t>
            </a:r>
          </a:p>
          <a:p>
            <a:pPr eaLnBrk="1" hangingPunct="1"/>
            <a:r>
              <a:rPr lang="sl-SI" altLang="sl-SI">
                <a:latin typeface="Andalus" pitchFamily="2" charset="0"/>
                <a:cs typeface="Andalus" pitchFamily="2" charset="0"/>
              </a:rPr>
              <a:t>družinsko drevo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jeZBesedilom 2">
            <a:extLst>
              <a:ext uri="{FF2B5EF4-FFF2-40B4-BE49-F238E27FC236}">
                <a16:creationId xmlns:a16="http://schemas.microsoft.com/office/drawing/2014/main" id="{1BC8EDAF-2CE2-433A-A6A3-4D5D46FE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3321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 pri 16 letih je postal častnik,pri 24 pa je bil povišan v generala in si pridobil sloves 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nepremagljivega poveljnika.</a:t>
            </a:r>
          </a:p>
          <a:p>
            <a:pPr eaLnBrk="1" hangingPunct="1"/>
            <a:endParaRPr lang="sl-SI" altLang="sl-SI" sz="2400">
              <a:latin typeface="Andalus" pitchFamily="2" charset="0"/>
              <a:cs typeface="Andalus" pitchFamily="2" charset="0"/>
            </a:endParaRPr>
          </a:p>
        </p:txBody>
      </p:sp>
      <p:pic>
        <p:nvPicPr>
          <p:cNvPr id="8195" name="Picture 2" descr="C:\Users\simon\Desktop\images.jpg">
            <a:extLst>
              <a:ext uri="{FF2B5EF4-FFF2-40B4-BE49-F238E27FC236}">
                <a16:creationId xmlns:a16="http://schemas.microsoft.com/office/drawing/2014/main" id="{5D1D2594-4F09-4354-A62B-E9B1FD20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1956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simon\Desktop\images (1).jpg">
            <a:extLst>
              <a:ext uri="{FF2B5EF4-FFF2-40B4-BE49-F238E27FC236}">
                <a16:creationId xmlns:a16="http://schemas.microsoft.com/office/drawing/2014/main" id="{1844732B-901A-4450-BF77-BAEA694C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52513"/>
            <a:ext cx="50419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3">
            <a:extLst>
              <a:ext uri="{FF2B5EF4-FFF2-40B4-BE49-F238E27FC236}">
                <a16:creationId xmlns:a16="http://schemas.microsoft.com/office/drawing/2014/main" id="{DAAA7CE2-48EF-4207-8621-F2754B7B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9275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po triletni državljanski vojni med Bourboni in Francosko prvo republiko se je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poročil z Jos</a:t>
            </a:r>
            <a:r>
              <a:rPr lang="hu-HU" altLang="sl-SI" sz="2400">
                <a:latin typeface="Andalus" pitchFamily="2" charset="0"/>
                <a:cs typeface="Andalus" pitchFamily="2" charset="0"/>
              </a:rPr>
              <a:t>éphine de Beauharnais.</a:t>
            </a:r>
            <a:endParaRPr lang="sl-SI" altLang="sl-SI" sz="2400">
              <a:latin typeface="Andalus" pitchFamily="2" charset="0"/>
              <a:cs typeface="Andalus" pitchFamily="2" charset="0"/>
            </a:endParaRPr>
          </a:p>
        </p:txBody>
      </p:sp>
      <p:pic>
        <p:nvPicPr>
          <p:cNvPr id="9219" name="Picture 2" descr="C:\Users\simon\Desktop\ghhgjkghkghkghgthuzjghjh.jpg">
            <a:extLst>
              <a:ext uri="{FF2B5EF4-FFF2-40B4-BE49-F238E27FC236}">
                <a16:creationId xmlns:a16="http://schemas.microsoft.com/office/drawing/2014/main" id="{5554D67B-2ECE-46A0-A049-8E07FB85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784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simon\Desktop\images (2).jpg">
            <a:extLst>
              <a:ext uri="{FF2B5EF4-FFF2-40B4-BE49-F238E27FC236}">
                <a16:creationId xmlns:a16="http://schemas.microsoft.com/office/drawing/2014/main" id="{683E9BE2-17A9-4A49-B0FA-27754975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7576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jeZBesedilom 1">
            <a:extLst>
              <a:ext uri="{FF2B5EF4-FFF2-40B4-BE49-F238E27FC236}">
                <a16:creationId xmlns:a16="http://schemas.microsoft.com/office/drawing/2014/main" id="{5185C419-0EE6-414A-A46A-49576534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38163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dva dni po poroki se je odpravil v napad na Italijo.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zavzel je samo S Italijo.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ker je </a:t>
            </a:r>
            <a:r>
              <a:rPr lang="sl-SI" altLang="sl-SI" sz="2400">
                <a:solidFill>
                  <a:srgbClr val="FF0000"/>
                </a:solidFill>
                <a:latin typeface="Andalus" pitchFamily="2" charset="0"/>
                <a:cs typeface="Andalus" pitchFamily="2" charset="0"/>
              </a:rPr>
              <a:t>leobenski pakt </a:t>
            </a:r>
            <a:r>
              <a:rPr lang="sl-SI" altLang="sl-SI" sz="2400">
                <a:solidFill>
                  <a:srgbClr val="080808"/>
                </a:solidFill>
                <a:latin typeface="Andalus" pitchFamily="2" charset="0"/>
                <a:cs typeface="Andalus" pitchFamily="2" charset="0"/>
              </a:rPr>
              <a:t>obljubil Benetke Avstriji,je Napoleon</a:t>
            </a:r>
          </a:p>
          <a:p>
            <a:pPr eaLnBrk="1" hangingPunct="1"/>
            <a:r>
              <a:rPr lang="sl-SI" altLang="sl-SI" sz="2400">
                <a:solidFill>
                  <a:srgbClr val="080808"/>
                </a:solidFill>
                <a:latin typeface="Andalus" pitchFamily="2" charset="0"/>
                <a:cs typeface="Andalus" pitchFamily="2" charset="0"/>
              </a:rPr>
              <a:t>(Benetke)napadel in jih prisilil v predajo.</a:t>
            </a:r>
            <a:endParaRPr lang="sl-SI" altLang="sl-SI" sz="2400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 sz="2400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 sz="2400">
              <a:latin typeface="Andalus" pitchFamily="2" charset="0"/>
              <a:cs typeface="Andalus" pitchFamily="2" charset="0"/>
            </a:endParaRPr>
          </a:p>
        </p:txBody>
      </p:sp>
      <p:pic>
        <p:nvPicPr>
          <p:cNvPr id="10243" name="Picture 8" descr="510px-Jacques-Louis_David_007">
            <a:extLst>
              <a:ext uri="{FF2B5EF4-FFF2-40B4-BE49-F238E27FC236}">
                <a16:creationId xmlns:a16="http://schemas.microsoft.com/office/drawing/2014/main" id="{214F69CB-ACF2-4A21-8537-766FA36A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25209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400px-San_Marco_horses">
            <a:extLst>
              <a:ext uri="{FF2B5EF4-FFF2-40B4-BE49-F238E27FC236}">
                <a16:creationId xmlns:a16="http://schemas.microsoft.com/office/drawing/2014/main" id="{605536CC-AC71-4721-820F-8E5D0384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39878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jeZBesedilom 1">
            <a:extLst>
              <a:ext uri="{FF2B5EF4-FFF2-40B4-BE49-F238E27FC236}">
                <a16:creationId xmlns:a16="http://schemas.microsoft.com/office/drawing/2014/main" id="{16D7D6F8-924A-42F0-9FDC-5B484DBA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2520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odpravljal se je tudi v Egipt.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po 2 mesecih načrtovanja se je končno odpravil tja.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ni vedel,da se bo tam spopadel s francosko največjo </a:t>
            </a:r>
          </a:p>
          <a:p>
            <a:pPr eaLnBrk="1" hangingPunct="1"/>
            <a:r>
              <a:rPr lang="sl-SI" altLang="sl-SI">
                <a:latin typeface="Andalus" pitchFamily="2" charset="0"/>
                <a:cs typeface="Andalus" pitchFamily="2" charset="0"/>
              </a:rPr>
              <a:t>sovražnico Veliko Britanijo.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po porazu je bil zelo razočaran.</a:t>
            </a:r>
          </a:p>
        </p:txBody>
      </p:sp>
      <p:pic>
        <p:nvPicPr>
          <p:cNvPr id="3" name="Picture 10" descr="767px-Francois-Louis-Joseph_Watteau_001">
            <a:extLst>
              <a:ext uri="{FF2B5EF4-FFF2-40B4-BE49-F238E27FC236}">
                <a16:creationId xmlns:a16="http://schemas.microsoft.com/office/drawing/2014/main" id="{7DA40239-E91E-424B-97E9-9B6F2859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4859337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simon\Desktop\images.jpg">
            <a:extLst>
              <a:ext uri="{FF2B5EF4-FFF2-40B4-BE49-F238E27FC236}">
                <a16:creationId xmlns:a16="http://schemas.microsoft.com/office/drawing/2014/main" id="{C14E6C18-CB9F-4AD9-BB43-6C6AAA8F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4750"/>
            <a:ext cx="3816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2">
            <a:extLst>
              <a:ext uri="{FF2B5EF4-FFF2-40B4-BE49-F238E27FC236}">
                <a16:creationId xmlns:a16="http://schemas.microsoft.com/office/drawing/2014/main" id="{D8D1CF64-559A-47B6-9A91-1774E6F9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92150"/>
            <a:ext cx="3095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vojna tretje koalicije.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angleži so prepričali 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Rusijo in Avstrijo naj se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Pridruži bitki proti Franciji.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Andalus" pitchFamily="2" charset="0"/>
                <a:cs typeface="Andalus" pitchFamily="2" charset="0"/>
              </a:rPr>
              <a:t>ker je Napoleon vedel,da če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napade Veliko Britanijo 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posredno bo izgubil,zato je </a:t>
            </a:r>
          </a:p>
          <a:p>
            <a:pPr eaLnBrk="1" hangingPunct="1"/>
            <a:r>
              <a:rPr lang="sl-SI" altLang="sl-SI" sz="2400">
                <a:latin typeface="Andalus" pitchFamily="2" charset="0"/>
                <a:cs typeface="Andalus" pitchFamily="2" charset="0"/>
              </a:rPr>
              <a:t>moral spremeniti načrte.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 sz="2400">
              <a:latin typeface="Andalus" pitchFamily="2" charset="0"/>
              <a:cs typeface="Andalus" pitchFamily="2" charset="0"/>
            </a:endParaRPr>
          </a:p>
        </p:txBody>
      </p:sp>
      <p:pic>
        <p:nvPicPr>
          <p:cNvPr id="12291" name="Picture 7" descr="napoleon_str">
            <a:extLst>
              <a:ext uri="{FF2B5EF4-FFF2-40B4-BE49-F238E27FC236}">
                <a16:creationId xmlns:a16="http://schemas.microsoft.com/office/drawing/2014/main" id="{8E842C74-33AE-43A5-A218-E331B2720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jeZBesedilom 1">
            <a:extLst>
              <a:ext uri="{FF2B5EF4-FFF2-40B4-BE49-F238E27FC236}">
                <a16:creationId xmlns:a16="http://schemas.microsoft.com/office/drawing/2014/main" id="{C921B6E2-9D98-4EBE-9AE3-D4F019CE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2376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latin typeface="Constantia" panose="02030602050306030303" pitchFamily="18" charset="0"/>
              </a:rPr>
              <a:t>britanci so v bitki pri Trafalgarju uničili francosko in špansko ladjevje.</a:t>
            </a:r>
          </a:p>
        </p:txBody>
      </p:sp>
      <p:pic>
        <p:nvPicPr>
          <p:cNvPr id="3" name="Picture 16" descr="800px-Trafalgar2">
            <a:extLst>
              <a:ext uri="{FF2B5EF4-FFF2-40B4-BE49-F238E27FC236}">
                <a16:creationId xmlns:a16="http://schemas.microsoft.com/office/drawing/2014/main" id="{817EF0CC-B456-4702-A461-BAAF2DDE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632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300px-Turner,_The_Battle_of_Trafalgar_(1806)">
            <a:extLst>
              <a:ext uri="{FF2B5EF4-FFF2-40B4-BE49-F238E27FC236}">
                <a16:creationId xmlns:a16="http://schemas.microsoft.com/office/drawing/2014/main" id="{0D9B882E-4284-4142-B6CD-F70F6292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663"/>
            <a:ext cx="47879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533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Andalus</vt:lpstr>
      <vt:lpstr>Arial</vt:lpstr>
      <vt:lpstr>Calibri</vt:lpstr>
      <vt:lpstr>Constantia</vt:lpstr>
      <vt:lpstr>Wingdings</vt:lpstr>
      <vt:lpstr>Wingdings 2</vt:lpstr>
      <vt:lpstr>Potek</vt:lpstr>
      <vt:lpstr>Napoleon Bonaparte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2019-06-03T09:15:51Z</dcterms:created>
  <dcterms:modified xsi:type="dcterms:W3CDTF">2019-06-03T09:15:51Z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