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969D4B-703B-4354-9EA4-A4340653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E5C7-A773-4142-8ABC-8D1B278EEA3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A660EBB-A11F-4EDB-9F03-78769365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C699B70-5E3C-40A5-A2CB-D10D42F2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7C266-A967-46D0-9470-B0579F18D7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87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E6CED7-8542-4326-84AF-66099F5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0B9E-413D-448A-851F-BB9E7153FAB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2F32E7E-8103-4CA2-B224-31994DF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BB2550E-3D6C-425E-B3B6-A17F530A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80BB-8383-4C15-AAB5-1B71817B13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991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10B8C31-259E-4B5A-A996-6373BB62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2911-8E81-45CE-9403-64C03EC714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03C5E6B-F007-459B-A526-19236DE2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F0277E5-F641-447A-8651-F360298A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2AAD5-8302-4900-9465-87F97A1F8C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775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7EFB999-4CBB-4A28-9AB5-48252A54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074B-4EC6-47FE-9458-8A959E22D9F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76D9B6-F7AB-4D59-A3D0-5B11C0BC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80691B1-6B91-4B44-B315-793690DF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20A3A-4C2A-4F9E-9592-E7A52ADCC8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6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C225E28-4C7F-4CF7-887D-F0784510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5EA1-9816-43BB-918A-BF956DB0C3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01628A6-C4BB-450A-892B-B456487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EE0E6D6-004B-4C3E-9CB1-3F994867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81039-D920-42AE-9DED-8D5FC29E06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650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36D94D5-183C-4FB7-9217-77F5D929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8234-4D4B-40C0-A5CC-2473B522DA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96C0553-0C8A-49BE-9C7E-BCB437CE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64BB605-42EF-4205-9322-9B901030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204E-9F66-43B7-942B-A5AE23D64F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918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4D03193-F0F5-47AA-A8EA-0288088B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1663-B265-457F-B471-8E605EAEFD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E61A0CB-5E16-44B8-93CF-789FF61C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166C117A-725C-4D57-AE16-620EA780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8ACA9-9643-42A2-99FB-7A210EC041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40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A92A9D3-CDAF-4B75-9737-A6959F37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B8D6-DECC-4B7D-832C-FB68A641DB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C7381F89-6868-49D5-9615-50E70EE4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764AB1F-8027-4E6E-9B03-1A87041F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F99E-2137-490D-9899-4343ACA140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329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E3142FC-0DDE-47FC-A3F1-4113D17B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AE88-7801-4B08-B1CA-1D3F33F325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EB589C8-CC9B-4319-811B-0F1FF372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ABD97EB-79C2-4BDB-901B-9152862A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0C0F-0FBD-43EA-94B9-2B1914B1B5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14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6E74157-1C93-4F30-9171-A9D19A65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ACF4-E35A-4835-B755-3A872A798F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5818813-D6D8-4DA1-B124-55C7073D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E9B6C30-6439-4A44-A42B-22CEC861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69061-DE25-4530-9C9C-5D069CBB5C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38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D198EB8-BEC6-484A-9223-00472F65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3EC3-7756-4CE5-A2DA-F9C4BF9296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2958D72-6CC8-4067-B3E3-E847697E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31FC41F-D6DA-4556-B0C8-A73D0946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E4B5F-EC1F-4F9D-A8BE-A28D019BC0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52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F81BD"/>
            </a:gs>
            <a:gs pos="31000">
              <a:srgbClr val="4F81BD"/>
            </a:gs>
            <a:gs pos="50000">
              <a:srgbClr val="558ED5"/>
            </a:gs>
            <a:gs pos="100000">
              <a:srgbClr val="595959"/>
            </a:gs>
            <a:gs pos="100000">
              <a:srgbClr val="595959"/>
            </a:gs>
            <a:gs pos="100000">
              <a:srgbClr val="595959"/>
            </a:gs>
            <a:gs pos="100000">
              <a:srgbClr val="595959"/>
            </a:gs>
            <a:gs pos="100000">
              <a:srgbClr val="D996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6FD81753-1F1E-45EC-A09E-5736C3BF13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B1AC33B-3B55-4609-A85E-BDAED88C7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B53F9E1-56CE-4B3F-87A0-318FBF049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7E1D2-499A-4E42-A7C0-9D92758F20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F79620B-89F7-47B8-89D1-551103CD5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3BE6D30-AF70-4E6A-80DD-7EA00B679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AC4C8D-BD7C-44F1-8D32-1059C213C9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poleon" TargetMode="External"/><Relationship Id="rId7" Type="http://schemas.openxmlformats.org/officeDocument/2006/relationships/hyperlink" Target="https://www.google.si/imghp?hl=sl&amp;tab=wi" TargetMode="External"/><Relationship Id="rId2" Type="http://schemas.openxmlformats.org/officeDocument/2006/relationships/hyperlink" Target="http://europeanhistory.about.com/od/bonapartenapoleon/a/bionapole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jaski.net/" TargetMode="External"/><Relationship Id="rId5" Type="http://schemas.openxmlformats.org/officeDocument/2006/relationships/hyperlink" Target="http://www.bbc.co.uk/history/historic_figures/bonaparte_napoleon.shtml" TargetMode="External"/><Relationship Id="rId4" Type="http://schemas.openxmlformats.org/officeDocument/2006/relationships/hyperlink" Target="http://www.biography.com/people/napoleon-942029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D3144BD5-23BB-458C-8D80-F662B6C67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470025"/>
          </a:xfrm>
        </p:spPr>
        <p:txBody>
          <a:bodyPr/>
          <a:lstStyle/>
          <a:p>
            <a:r>
              <a:rPr lang="sl-SI" altLang="sl-SI" sz="5400" b="1"/>
              <a:t>NAPOLEON BONAPARTE</a:t>
            </a:r>
          </a:p>
        </p:txBody>
      </p:sp>
      <p:pic>
        <p:nvPicPr>
          <p:cNvPr id="2051" name="Picture 2" descr="http://www.quotecollection.com/author-images/napoleon-bonaparte-3.jpg">
            <a:extLst>
              <a:ext uri="{FF2B5EF4-FFF2-40B4-BE49-F238E27FC236}">
                <a16:creationId xmlns:a16="http://schemas.microsoft.com/office/drawing/2014/main" id="{E5CC4378-27E5-490A-B620-13EDC47F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00188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785C79A-6395-4171-8486-3404E6AB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ŽIVLJENJE V VLOGI CESARJA</a:t>
            </a:r>
          </a:p>
        </p:txBody>
      </p:sp>
      <p:pic>
        <p:nvPicPr>
          <p:cNvPr id="11267" name="Picture 2" descr="http://3.bp.blogspot.com/_xr7rdh2SuIQ/TR-inEW9cnI/AAAAAAAAAoM/4g7ck7Qne0Y/s1600/napoleon_bonaparte14.jpg">
            <a:extLst>
              <a:ext uri="{FF2B5EF4-FFF2-40B4-BE49-F238E27FC236}">
                <a16:creationId xmlns:a16="http://schemas.microsoft.com/office/drawing/2014/main" id="{B7227292-2ADA-44A5-9688-D26F61DA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643188"/>
            <a:ext cx="3786187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PoljeZBesedilom 8">
            <a:extLst>
              <a:ext uri="{FF2B5EF4-FFF2-40B4-BE49-F238E27FC236}">
                <a16:creationId xmlns:a16="http://schemas.microsoft.com/office/drawing/2014/main" id="{666C3859-BD66-496E-9014-BB965BF8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857375"/>
            <a:ext cx="5715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-Vojaška osvajanja</a:t>
            </a:r>
          </a:p>
          <a:p>
            <a:r>
              <a:rPr lang="sl-SI" altLang="sl-SI"/>
              <a:t>-Zavladal Italiji,Prusiji in Svetemu rimskemu cesarstvu</a:t>
            </a:r>
          </a:p>
          <a:p>
            <a:r>
              <a:rPr lang="sl-SI" altLang="sl-SI"/>
              <a:t>-Ustanovil Ilirske province</a:t>
            </a:r>
          </a:p>
          <a:p>
            <a:r>
              <a:rPr lang="sl-SI" altLang="sl-SI"/>
              <a:t>-Poroka  s  avstrijsko princeso Marijo Luiso</a:t>
            </a:r>
          </a:p>
          <a:p>
            <a:r>
              <a:rPr lang="sl-SI" altLang="sl-SI"/>
              <a:t>-Sin Joseph-Francois-Charles 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9" name="Picture 2" descr="http://www.internetstones.com/image-files/marie-louise-empress-of-france-consort-of-napoleon-bonaparte.jpg">
            <a:extLst>
              <a:ext uri="{FF2B5EF4-FFF2-40B4-BE49-F238E27FC236}">
                <a16:creationId xmlns:a16="http://schemas.microsoft.com/office/drawing/2014/main" id="{0E00D015-FF04-4AAA-9978-00C1DEBA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57563"/>
            <a:ext cx="30575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D4E740EB-F465-4102-891F-46CB575F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USODNE NAPAKE</a:t>
            </a:r>
          </a:p>
        </p:txBody>
      </p:sp>
      <p:pic>
        <p:nvPicPr>
          <p:cNvPr id="12291" name="Picture 2" descr="http://the100.ru/images/lovers/id1437/napoleon-bonaparte-lovers-3234.jpg">
            <a:extLst>
              <a:ext uri="{FF2B5EF4-FFF2-40B4-BE49-F238E27FC236}">
                <a16:creationId xmlns:a16="http://schemas.microsoft.com/office/drawing/2014/main" id="{C5B71A80-356B-41E0-9EEA-01E1313C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28750"/>
            <a:ext cx="40719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oljeZBesedilom 5">
            <a:extLst>
              <a:ext uri="{FF2B5EF4-FFF2-40B4-BE49-F238E27FC236}">
                <a16:creationId xmlns:a16="http://schemas.microsoft.com/office/drawing/2014/main" id="{7BAA03BE-9602-4ABD-A4C6-3E1EB94F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4643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-Nemoč nad Anglijo</a:t>
            </a:r>
          </a:p>
          <a:p>
            <a:r>
              <a:rPr lang="sl-SI" altLang="sl-SI"/>
              <a:t>-Poskus gospodarske oslabitve Anglije</a:t>
            </a:r>
          </a:p>
          <a:p>
            <a:r>
              <a:rPr lang="sl-SI" altLang="sl-SI"/>
              <a:t>-Napad  na Rusijo sredi zime</a:t>
            </a:r>
          </a:p>
          <a:p>
            <a:r>
              <a:rPr lang="sl-SI" altLang="sl-SI"/>
              <a:t>-Poraz v bitki pri Leipzigu 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2293" name="Picture 2" descr="http://pollenhaus.com/UMB/HIS112/images/Leipzig1.jpg">
            <a:extLst>
              <a:ext uri="{FF2B5EF4-FFF2-40B4-BE49-F238E27FC236}">
                <a16:creationId xmlns:a16="http://schemas.microsoft.com/office/drawing/2014/main" id="{B1F2E34F-E923-4AAE-B80D-A3CB9207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8938"/>
            <a:ext cx="37147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2AB46658-CAD4-4FC7-9F5F-CF40AA11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NAPOLEONOV PORAZ</a:t>
            </a:r>
          </a:p>
        </p:txBody>
      </p:sp>
      <p:pic>
        <p:nvPicPr>
          <p:cNvPr id="13315" name="Picture 2" descr="http://t3.gstatic.com/images?q=tbn:ANd9GcT7-SwUd7XrmzE4Xm_WsyLJLtLNryMaTY-s_TItv1-xZBMnaOYWHw">
            <a:extLst>
              <a:ext uri="{FF2B5EF4-FFF2-40B4-BE49-F238E27FC236}">
                <a16:creationId xmlns:a16="http://schemas.microsoft.com/office/drawing/2014/main" id="{C9976AE8-8336-45C3-AC56-4713A8A0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36957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oljeZBesedilom 6">
            <a:extLst>
              <a:ext uri="{FF2B5EF4-FFF2-40B4-BE49-F238E27FC236}">
                <a16:creationId xmlns:a16="http://schemas.microsoft.com/office/drawing/2014/main" id="{34B7BF57-0327-40C0-AF3A-1C300812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285875"/>
            <a:ext cx="5214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-Kapitulacija</a:t>
            </a:r>
          </a:p>
          <a:p>
            <a:r>
              <a:rPr lang="sl-SI" altLang="sl-SI"/>
              <a:t>-Izgnanstvo na otok sveta Helena</a:t>
            </a:r>
          </a:p>
          <a:p>
            <a:r>
              <a:rPr lang="sl-SI" altLang="sl-SI"/>
              <a:t>-Poraz pri Waterlooju</a:t>
            </a:r>
          </a:p>
          <a:p>
            <a:r>
              <a:rPr lang="sl-SI" altLang="sl-SI"/>
              <a:t>-Izgnanstvo na sredozemski otok Elba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3317" name="Picture 2" descr="http://www.britishbattles.com/waterloo/images/napoleon-addresses.jpg">
            <a:extLst>
              <a:ext uri="{FF2B5EF4-FFF2-40B4-BE49-F238E27FC236}">
                <a16:creationId xmlns:a16="http://schemas.microsoft.com/office/drawing/2014/main" id="{7B97D61D-1A8A-4743-871B-F4B90F8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14625"/>
            <a:ext cx="2924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E01FB07D-BA02-41A8-8202-9ADD0D8D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sl-SI" altLang="sl-SI"/>
              <a:t>SMRT</a:t>
            </a:r>
          </a:p>
        </p:txBody>
      </p:sp>
      <p:pic>
        <p:nvPicPr>
          <p:cNvPr id="14339" name="Picture 2" descr="http://farm3.staticflickr.com/2737/4067467897_48bf6a7dae_z.jpg?zz=1">
            <a:extLst>
              <a:ext uri="{FF2B5EF4-FFF2-40B4-BE49-F238E27FC236}">
                <a16:creationId xmlns:a16="http://schemas.microsoft.com/office/drawing/2014/main" id="{2E5445CE-0DE2-46A8-89FA-68240886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435768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PoljeZBesedilom 5">
            <a:extLst>
              <a:ext uri="{FF2B5EF4-FFF2-40B4-BE49-F238E27FC236}">
                <a16:creationId xmlns:a16="http://schemas.microsoft.com/office/drawing/2014/main" id="{A39DA6F9-CCFE-484A-BBF9-195850AA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357313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-Sredozemski otok  Elba</a:t>
            </a:r>
          </a:p>
          <a:p>
            <a:r>
              <a:rPr lang="sl-SI" altLang="sl-SI"/>
              <a:t>-Leto 1821</a:t>
            </a:r>
          </a:p>
          <a:p>
            <a:r>
              <a:rPr lang="sl-SI" altLang="sl-SI"/>
              <a:t>-Zastrupitev s arzenikom</a:t>
            </a:r>
          </a:p>
        </p:txBody>
      </p:sp>
      <p:pic>
        <p:nvPicPr>
          <p:cNvPr id="14341" name="Picture 2" descr="https://encrypted-tbn3.gstatic.com/images?q=tbn:ANd9GcSu3RQ7gOAUSCemHEtD5PtKCsMyFbJAPQLY-X8E6oTQIC1GHB_CuQ">
            <a:extLst>
              <a:ext uri="{FF2B5EF4-FFF2-40B4-BE49-F238E27FC236}">
                <a16:creationId xmlns:a16="http://schemas.microsoft.com/office/drawing/2014/main" id="{637ECEE0-B110-42DE-8723-28B19B81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71750"/>
            <a:ext cx="3214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697F92C1-E6B7-4BC0-B769-7B39A693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	VIRI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E9399920-6A68-495F-AFF9-4E956EF2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00188"/>
            <a:ext cx="9186862" cy="4525962"/>
          </a:xfrm>
        </p:spPr>
        <p:txBody>
          <a:bodyPr/>
          <a:lstStyle/>
          <a:p>
            <a:r>
              <a:rPr lang="sl-SI" altLang="sl-SI" sz="2400"/>
              <a:t>7.2 2013na:</a:t>
            </a:r>
            <a:r>
              <a:rPr lang="sl-SI" altLang="sl-SI" sz="2400">
                <a:hlinkClick r:id="rId2"/>
              </a:rPr>
              <a:t>http://europeanhistory.about.com/od/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>
                <a:hlinkClick r:id="rId2"/>
              </a:rPr>
              <a:t>bonapartenapoleon/a/bionapoleon.htm</a:t>
            </a:r>
            <a:endParaRPr lang="sl-SI" altLang="sl-SI" sz="2400"/>
          </a:p>
          <a:p>
            <a:r>
              <a:rPr lang="sl-SI" altLang="sl-SI" sz="2400"/>
              <a:t>7.2 2013 na:</a:t>
            </a:r>
            <a:r>
              <a:rPr lang="sl-SI" altLang="sl-SI" sz="2400">
                <a:hlinkClick r:id="rId3"/>
              </a:rPr>
              <a:t>http://en.wikipedia.org/wiki/Napoleon</a:t>
            </a:r>
            <a:endParaRPr lang="sl-SI" altLang="sl-SI" sz="2400"/>
          </a:p>
          <a:p>
            <a:r>
              <a:rPr lang="sl-SI" altLang="sl-SI" sz="2400"/>
              <a:t>8.2 2013 na:</a:t>
            </a:r>
            <a:r>
              <a:rPr lang="sl-SI" altLang="sl-SI" sz="2400">
                <a:hlinkClick r:id="rId4"/>
              </a:rPr>
              <a:t>http://www.biography.com/people/napoleon-9420291</a:t>
            </a:r>
            <a:endParaRPr lang="sl-SI" altLang="sl-SI" sz="2400"/>
          </a:p>
          <a:p>
            <a:r>
              <a:rPr lang="sl-SI" altLang="sl-SI" sz="2400"/>
              <a:t>8.2 2013 na:</a:t>
            </a:r>
            <a:r>
              <a:rPr lang="sl-SI" altLang="sl-SI" sz="2400">
                <a:hlinkClick r:id="rId5"/>
              </a:rPr>
              <a:t>http://www.bbc.co.uk/history/historic_figures/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>
                <a:hlinkClick r:id="rId5"/>
              </a:rPr>
              <a:t>bonaparte_napoleon.shtml</a:t>
            </a:r>
            <a:endParaRPr lang="sl-SI" altLang="sl-SI" sz="2400"/>
          </a:p>
          <a:p>
            <a:r>
              <a:rPr lang="sl-SI" altLang="sl-SI" sz="2400"/>
              <a:t>8.2 2013 na:</a:t>
            </a:r>
            <a:r>
              <a:rPr lang="sl-SI" altLang="sl-SI" sz="2400">
                <a:hlinkClick r:id="rId6"/>
              </a:rPr>
              <a:t>http://www.dijaski.net/</a:t>
            </a:r>
            <a:endParaRPr lang="sl-SI" altLang="sl-SI" sz="2400"/>
          </a:p>
          <a:p>
            <a:r>
              <a:rPr lang="sl-SI" altLang="sl-SI" sz="2400"/>
              <a:t>9.2 2013 na:</a:t>
            </a:r>
            <a:r>
              <a:rPr lang="sl-SI" altLang="sl-SI" sz="2400">
                <a:hlinkClick r:id="rId7"/>
              </a:rPr>
              <a:t>https://www.google.si/imghp?hl=sl&amp;tab=wi</a:t>
            </a:r>
            <a:endParaRPr lang="sl-SI" altLang="sl-SI" sz="2400"/>
          </a:p>
          <a:p>
            <a:pPr>
              <a:buFont typeface="Arial" panose="020B0604020202020204" pitchFamily="34" charset="0"/>
              <a:buNone/>
            </a:pPr>
            <a:endParaRPr lang="sl-SI" altLang="sl-SI" sz="2400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54F652BE-8584-44E5-A291-FC8FDF9B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643188"/>
            <a:ext cx="8229600" cy="1143000"/>
          </a:xfrm>
        </p:spPr>
        <p:txBody>
          <a:bodyPr/>
          <a:lstStyle/>
          <a:p>
            <a:r>
              <a:rPr lang="sl-SI" altLang="sl-SI" sz="10000"/>
              <a:t>KONEC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E542196-65DC-4166-934A-07E02FC3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OTROŠTVO</a:t>
            </a:r>
          </a:p>
        </p:txBody>
      </p:sp>
      <p:pic>
        <p:nvPicPr>
          <p:cNvPr id="3075" name="Picture 2" descr="http://cdn.dipity.com/uploads/events/6c991897d6ac07a3c9bb0b017463a9e1_1M.png">
            <a:extLst>
              <a:ext uri="{FF2B5EF4-FFF2-40B4-BE49-F238E27FC236}">
                <a16:creationId xmlns:a16="http://schemas.microsoft.com/office/drawing/2014/main" id="{A5323359-C303-458F-8707-B5DAFE75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00250"/>
            <a:ext cx="50720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oljeZBesedilom 3">
            <a:extLst>
              <a:ext uri="{FF2B5EF4-FFF2-40B4-BE49-F238E27FC236}">
                <a16:creationId xmlns:a16="http://schemas.microsoft.com/office/drawing/2014/main" id="{5EA4A62C-9989-4E9F-BF77-3EED1964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113585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-Rodil se je leta  1769 v Ajacciu.</a:t>
            </a:r>
          </a:p>
          <a:p>
            <a:pPr>
              <a:buFontTx/>
              <a:buChar char="-"/>
            </a:pPr>
            <a:r>
              <a:rPr lang="sl-SI" altLang="sl-SI"/>
              <a:t>Oče Nobile Carlo Buonaparte </a:t>
            </a:r>
          </a:p>
          <a:p>
            <a:r>
              <a:rPr lang="sl-SI" altLang="sl-SI"/>
              <a:t>-Mati  Letizia Ramolino</a:t>
            </a:r>
          </a:p>
          <a:p>
            <a:r>
              <a:rPr lang="sl-SI" altLang="sl-SI"/>
              <a:t>-Krščen za katolika</a:t>
            </a:r>
          </a:p>
          <a:p>
            <a:r>
              <a:rPr lang="sl-SI" altLang="sl-SI"/>
              <a:t>-Neutesan in nagajiv </a:t>
            </a:r>
          </a:p>
          <a:p>
            <a:endParaRPr lang="sl-SI" altLang="sl-SI"/>
          </a:p>
          <a:p>
            <a:endParaRPr lang="sl-SI" altLang="sl-SI"/>
          </a:p>
          <a:p>
            <a:pPr>
              <a:buFontTx/>
              <a:buChar char="-"/>
            </a:pPr>
            <a:endParaRPr lang="sl-SI" altLang="sl-SI"/>
          </a:p>
          <a:p>
            <a:endParaRPr lang="sl-SI" altLang="sl-SI"/>
          </a:p>
        </p:txBody>
      </p:sp>
      <p:pic>
        <p:nvPicPr>
          <p:cNvPr id="3077" name="Picture 2" descr="https://encrypted-tbn3.gstatic.com/images?q=tbn:ANd9GcTYHJ1RAQWJtdGMi9sQsmQacW5pNvDlTlbGFfsLm2wO-3pfNi0">
            <a:extLst>
              <a:ext uri="{FF2B5EF4-FFF2-40B4-BE49-F238E27FC236}">
                <a16:creationId xmlns:a16="http://schemas.microsoft.com/office/drawing/2014/main" id="{B6DB299B-16C7-4FF3-98E4-7BE0DFC0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22415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7DCC1C53-41C4-4FB5-A7F8-D631780D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IZOBRAZBA</a:t>
            </a:r>
          </a:p>
        </p:txBody>
      </p:sp>
      <p:pic>
        <p:nvPicPr>
          <p:cNvPr id="4099" name="Picture 2" descr="http://www.solarnavigator.net/history/explorers_history/Napoleon_Bonaparte_young_officer.jpg">
            <a:extLst>
              <a:ext uri="{FF2B5EF4-FFF2-40B4-BE49-F238E27FC236}">
                <a16:creationId xmlns:a16="http://schemas.microsoft.com/office/drawing/2014/main" id="{3D462D80-E036-4237-8EDC-F7CC30AE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14563"/>
            <a:ext cx="3381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Pravokotnik 4">
            <a:extLst>
              <a:ext uri="{FF2B5EF4-FFF2-40B4-BE49-F238E27FC236}">
                <a16:creationId xmlns:a16="http://schemas.microsoft.com/office/drawing/2014/main" id="{2332DB60-286C-48EA-A9E6-75379930B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428750"/>
            <a:ext cx="3262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-Verska šola v Autunu</a:t>
            </a:r>
          </a:p>
          <a:p>
            <a:r>
              <a:rPr lang="sl-SI" altLang="sl-SI"/>
              <a:t>-Vojaška šola Brienne-le-Château</a:t>
            </a:r>
          </a:p>
          <a:p>
            <a:endParaRPr lang="sl-SI" altLang="sl-SI"/>
          </a:p>
        </p:txBody>
      </p:sp>
      <p:sp>
        <p:nvSpPr>
          <p:cNvPr id="4101" name="PoljeZBesedilom 6">
            <a:extLst>
              <a:ext uri="{FF2B5EF4-FFF2-40B4-BE49-F238E27FC236}">
                <a16:creationId xmlns:a16="http://schemas.microsoft.com/office/drawing/2014/main" id="{8AE673D3-7FAD-4473-9FA8-F7916C67D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357313"/>
            <a:ext cx="335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-Akademija v Parizu</a:t>
            </a:r>
          </a:p>
          <a:p>
            <a:r>
              <a:rPr lang="sl-SI" altLang="sl-SI"/>
              <a:t>-Diplomiran  oficir topništva </a:t>
            </a:r>
          </a:p>
          <a:p>
            <a:endParaRPr lang="sl-SI" altLang="sl-SI"/>
          </a:p>
        </p:txBody>
      </p:sp>
      <p:pic>
        <p:nvPicPr>
          <p:cNvPr id="4102" name="Picture 2" descr="http://4.bp.blogspot.com/_RMP5gGGaNA0/TFxyK4laBqI/AAAAAAAAEf8/jQ9PA1KxsTs/s1600/02-016550.jpg">
            <a:extLst>
              <a:ext uri="{FF2B5EF4-FFF2-40B4-BE49-F238E27FC236}">
                <a16:creationId xmlns:a16="http://schemas.microsoft.com/office/drawing/2014/main" id="{BE21AD56-EBE8-4953-800B-9F8C67D8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14563"/>
            <a:ext cx="35004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C3EDAB46-A676-49A3-8FDB-4046FAAC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ZGODNJA KARIERA</a:t>
            </a:r>
          </a:p>
        </p:txBody>
      </p:sp>
      <p:pic>
        <p:nvPicPr>
          <p:cNvPr id="5123" name="Picture 2" descr="http://purpleopurple.com/biography/famous-personalities/napoleon-bonaparte2.jpg">
            <a:extLst>
              <a:ext uri="{FF2B5EF4-FFF2-40B4-BE49-F238E27FC236}">
                <a16:creationId xmlns:a16="http://schemas.microsoft.com/office/drawing/2014/main" id="{B554FF59-DE53-4DB2-9682-AA5E7187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00250"/>
            <a:ext cx="585787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oljeZBesedilom 7">
            <a:extLst>
              <a:ext uri="{FF2B5EF4-FFF2-40B4-BE49-F238E27FC236}">
                <a16:creationId xmlns:a16="http://schemas.microsoft.com/office/drawing/2014/main" id="{FB61EFFB-844F-47E0-9862-1EA2123A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2571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-Vojaško služenje</a:t>
            </a:r>
          </a:p>
          <a:p>
            <a:r>
              <a:rPr lang="sl-SI" altLang="sl-SI"/>
              <a:t>-Pridružitev polku</a:t>
            </a:r>
          </a:p>
          <a:p>
            <a:r>
              <a:rPr lang="sl-SI" altLang="sl-SI"/>
              <a:t>-Drugi poročnik</a:t>
            </a:r>
          </a:p>
          <a:p>
            <a:r>
              <a:rPr lang="sl-SI" altLang="sl-SI"/>
              <a:t>-Zvesto služenje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5125" name="Picture 2" descr="http://householdcavalry.info/images/2lt.jpg">
            <a:extLst>
              <a:ext uri="{FF2B5EF4-FFF2-40B4-BE49-F238E27FC236}">
                <a16:creationId xmlns:a16="http://schemas.microsoft.com/office/drawing/2014/main" id="{652326F1-BE01-498F-90DE-F719F317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14688"/>
            <a:ext cx="11906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72D3CB22-AC66-48B9-BA13-28606067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PRIDRUŽITEV REVOLUCIJI</a:t>
            </a:r>
          </a:p>
        </p:txBody>
      </p:sp>
      <p:pic>
        <p:nvPicPr>
          <p:cNvPr id="6147" name="Picture 2" descr="http://timerime.com/user_files/44/44158/media/french%20revolution.jpg">
            <a:extLst>
              <a:ext uri="{FF2B5EF4-FFF2-40B4-BE49-F238E27FC236}">
                <a16:creationId xmlns:a16="http://schemas.microsoft.com/office/drawing/2014/main" id="{3E76216C-508A-40E5-BB0A-C38C9FA9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928813"/>
            <a:ext cx="47148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ravokotnik 5">
            <a:extLst>
              <a:ext uri="{FF2B5EF4-FFF2-40B4-BE49-F238E27FC236}">
                <a16:creationId xmlns:a16="http://schemas.microsoft.com/office/drawing/2014/main" id="{56A94D77-6FEE-457C-AA9E-4F4B1BC7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14500"/>
            <a:ext cx="34829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-Leta 1789</a:t>
            </a:r>
          </a:p>
          <a:p>
            <a:r>
              <a:rPr lang="sl-SI" altLang="sl-SI"/>
              <a:t>-Meščanski revolucionar</a:t>
            </a:r>
          </a:p>
          <a:p>
            <a:r>
              <a:rPr lang="sl-SI" altLang="sl-SI"/>
              <a:t>-Podpolkovnik</a:t>
            </a:r>
          </a:p>
          <a:p>
            <a:r>
              <a:rPr lang="sl-SI" altLang="sl-SI"/>
              <a:t>-Poveljnik v bataljona prostovoljcev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6149" name="Picture 2" descr="http://apostasyandimperium.files.wordpress.com/2012/07/napoleon_at_the_bridge_of_arcole_bonaparte_lets_get_high_resolution_desktop_2917x4187_wallpaper-388232.jpg">
            <a:extLst>
              <a:ext uri="{FF2B5EF4-FFF2-40B4-BE49-F238E27FC236}">
                <a16:creationId xmlns:a16="http://schemas.microsoft.com/office/drawing/2014/main" id="{06DE3556-48E6-4184-B2E3-7AB023D0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00375"/>
            <a:ext cx="2500312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3BE5DA4E-9DF8-4466-8EB5-D43BBEE5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NADALJEVANJE KARIERE</a:t>
            </a:r>
          </a:p>
        </p:txBody>
      </p:sp>
      <p:sp>
        <p:nvSpPr>
          <p:cNvPr id="7171" name="Pravokotnik 3">
            <a:extLst>
              <a:ext uri="{FF2B5EF4-FFF2-40B4-BE49-F238E27FC236}">
                <a16:creationId xmlns:a16="http://schemas.microsoft.com/office/drawing/2014/main" id="{D2080A43-5A3A-4317-9319-DFFFA19C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857375"/>
            <a:ext cx="28003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-Vrnitev leta 1792 </a:t>
            </a:r>
          </a:p>
          <a:p>
            <a:r>
              <a:rPr lang="sl-SI" altLang="sl-SI"/>
              <a:t>-Napredovanje  v stotnika</a:t>
            </a:r>
          </a:p>
          <a:p>
            <a:r>
              <a:rPr lang="sl-SI" altLang="sl-SI"/>
              <a:t>-Zasedba pristanišča Toullun</a:t>
            </a:r>
          </a:p>
          <a:p>
            <a:r>
              <a:rPr lang="sl-SI" altLang="sl-SI"/>
              <a:t>-Naziv brigadnega generala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7172" name="Picture 2" descr="http://t2.gstatic.com/images?q=tbn:ANd9GcSDH1dkRry2IXN6Cq41UDu1duxTgG3zJUeuTrCQHbkxlwdzxVHk">
            <a:extLst>
              <a:ext uri="{FF2B5EF4-FFF2-40B4-BE49-F238E27FC236}">
                <a16:creationId xmlns:a16="http://schemas.microsoft.com/office/drawing/2014/main" id="{19A9C14E-691F-402C-81CF-909D2ED2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28813"/>
            <a:ext cx="53482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EC50E94-B620-4A12-9D82-B65BC19F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SREDNJA LETA</a:t>
            </a:r>
          </a:p>
        </p:txBody>
      </p:sp>
      <p:sp>
        <p:nvSpPr>
          <p:cNvPr id="8195" name="PoljeZBesedilom 4">
            <a:extLst>
              <a:ext uri="{FF2B5EF4-FFF2-40B4-BE49-F238E27FC236}">
                <a16:creationId xmlns:a16="http://schemas.microsoft.com/office/drawing/2014/main" id="{3DFA54FA-FD65-498B-BD5E-77DF522C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28750"/>
            <a:ext cx="7358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-Poveljstvo nad delom francoskih čet</a:t>
            </a:r>
          </a:p>
          <a:p>
            <a:r>
              <a:rPr lang="sl-SI" altLang="sl-SI"/>
              <a:t>-Porazil avstrijsko armado</a:t>
            </a:r>
          </a:p>
          <a:p>
            <a:r>
              <a:rPr lang="sl-SI" altLang="sl-SI"/>
              <a:t>-Junak francoskega naroda</a:t>
            </a:r>
          </a:p>
          <a:p>
            <a:r>
              <a:rPr lang="sl-SI" altLang="sl-SI"/>
              <a:t>-Poroka s Josephine de Beauharnais</a:t>
            </a:r>
          </a:p>
          <a:p>
            <a:r>
              <a:rPr lang="sl-SI" altLang="sl-SI"/>
              <a:t>-Pohod v Egipt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8196" name="Picture 4" descr="http://catherinedelors.com/blog/wp-content/uploads/NapoleonMarieLouiseMarriage.jpeg">
            <a:extLst>
              <a:ext uri="{FF2B5EF4-FFF2-40B4-BE49-F238E27FC236}">
                <a16:creationId xmlns:a16="http://schemas.microsoft.com/office/drawing/2014/main" id="{A1DB7001-234B-4B75-ADA1-C815EA40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33725"/>
            <a:ext cx="367823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sandstead.com/images/nyc/princeton/GEROME_Napoleon_in_Egypt_1867-8_Princeton_Source_sandstead_d2h_03.jpg">
            <a:extLst>
              <a:ext uri="{FF2B5EF4-FFF2-40B4-BE49-F238E27FC236}">
                <a16:creationId xmlns:a16="http://schemas.microsoft.com/office/drawing/2014/main" id="{6998135C-B57D-4635-9F6B-0D16C185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357313"/>
            <a:ext cx="36718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7A30F34C-EFA8-4235-A348-600205B5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POLITIČNA POT</a:t>
            </a:r>
          </a:p>
        </p:txBody>
      </p:sp>
      <p:pic>
        <p:nvPicPr>
          <p:cNvPr id="9219" name="Picture 2" descr="http://4.bp.blogspot.com/-F_Tw9r-H-ko/Tld6GnfDBmI/AAAAAAAAAqg/sJisPB4lFb8/s1600/Napoleon-Bonaparte.jpg">
            <a:extLst>
              <a:ext uri="{FF2B5EF4-FFF2-40B4-BE49-F238E27FC236}">
                <a16:creationId xmlns:a16="http://schemas.microsoft.com/office/drawing/2014/main" id="{CDF6A4B6-5C47-4F42-AAAF-EED9132E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95438"/>
            <a:ext cx="4135437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ravokotnik 5">
            <a:extLst>
              <a:ext uri="{FF2B5EF4-FFF2-40B4-BE49-F238E27FC236}">
                <a16:creationId xmlns:a16="http://schemas.microsoft.com/office/drawing/2014/main" id="{9E9C4FAA-9FDE-40A2-9D58-F7F7A7F3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428750"/>
            <a:ext cx="3629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-Pridružitev zarotnikom</a:t>
            </a:r>
          </a:p>
          <a:p>
            <a:r>
              <a:rPr lang="sl-SI" altLang="sl-SI"/>
              <a:t>-Prvi konzul</a:t>
            </a:r>
          </a:p>
          <a:p>
            <a:r>
              <a:rPr lang="sl-SI" altLang="sl-SI"/>
              <a:t>-Reorganizacija francoskega  reda</a:t>
            </a:r>
          </a:p>
          <a:p>
            <a:r>
              <a:rPr lang="sl-SI" altLang="sl-SI"/>
              <a:t>-Reformacija davčne politike</a:t>
            </a:r>
          </a:p>
          <a:p>
            <a:r>
              <a:rPr lang="sl-SI" altLang="sl-SI"/>
              <a:t>-Sposoben vojaški in politični voditelj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9221" name="Picture 2" descr="File:3consuls.jpg">
            <a:extLst>
              <a:ext uri="{FF2B5EF4-FFF2-40B4-BE49-F238E27FC236}">
                <a16:creationId xmlns:a16="http://schemas.microsoft.com/office/drawing/2014/main" id="{6131452D-1459-4CCD-932B-6FACACEC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43250"/>
            <a:ext cx="34290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55275581-4ECD-4A9D-BA9B-2B45F01A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RAZGLASITEV ZA CESARJA</a:t>
            </a:r>
          </a:p>
        </p:txBody>
      </p:sp>
      <p:pic>
        <p:nvPicPr>
          <p:cNvPr id="10243" name="Picture 2" descr="http://upload.wikimedia.org/wikipedia/commons/thumb/2/28/Ingres,_Napoleon_on_his_Imperial_throne.jpg/200px-Ingres,_Napoleon_on_his_Imperial_throne.jpg">
            <a:extLst>
              <a:ext uri="{FF2B5EF4-FFF2-40B4-BE49-F238E27FC236}">
                <a16:creationId xmlns:a16="http://schemas.microsoft.com/office/drawing/2014/main" id="{903354EA-5221-48E8-8C8A-8C398220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428750"/>
            <a:ext cx="4214812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ravokotnik 5">
            <a:extLst>
              <a:ext uri="{FF2B5EF4-FFF2-40B4-BE49-F238E27FC236}">
                <a16:creationId xmlns:a16="http://schemas.microsoft.com/office/drawing/2014/main" id="{6B6D8348-5203-4D09-BF84-F6922E53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500188"/>
            <a:ext cx="28622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-Leto 1804 </a:t>
            </a:r>
          </a:p>
          <a:p>
            <a:pPr>
              <a:buFontTx/>
              <a:buChar char="-"/>
            </a:pPr>
            <a:r>
              <a:rPr lang="sl-SI" altLang="sl-SI"/>
              <a:t>Dal se je maziliti </a:t>
            </a:r>
          </a:p>
          <a:p>
            <a:r>
              <a:rPr lang="sl-SI" altLang="sl-SI"/>
              <a:t>-Sam se je okronal za cesarja</a:t>
            </a:r>
          </a:p>
          <a:p>
            <a:r>
              <a:rPr lang="sl-SI" altLang="sl-SI"/>
              <a:t>-Zavlada Franciji</a:t>
            </a:r>
          </a:p>
          <a:p>
            <a:endParaRPr lang="sl-SI" altLang="sl-SI"/>
          </a:p>
        </p:txBody>
      </p:sp>
      <p:pic>
        <p:nvPicPr>
          <p:cNvPr id="10245" name="Picture 2" descr="http://img.rtvslo.si/upload/zabava/napoleon_4.jpg">
            <a:extLst>
              <a:ext uri="{FF2B5EF4-FFF2-40B4-BE49-F238E27FC236}">
                <a16:creationId xmlns:a16="http://schemas.microsoft.com/office/drawing/2014/main" id="{6D763A0A-7E03-45AF-80B6-8142732F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28938"/>
            <a:ext cx="26431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NAPOLEON BONAPARTE</vt:lpstr>
      <vt:lpstr>OTROŠTVO</vt:lpstr>
      <vt:lpstr>IZOBRAZBA</vt:lpstr>
      <vt:lpstr>ZGODNJA KARIERA</vt:lpstr>
      <vt:lpstr>PRIDRUŽITEV REVOLUCIJI</vt:lpstr>
      <vt:lpstr>NADALJEVANJE KARIERE</vt:lpstr>
      <vt:lpstr>SREDNJA LETA</vt:lpstr>
      <vt:lpstr>POLITIČNA POT</vt:lpstr>
      <vt:lpstr>RAZGLASITEV ZA CESARJA</vt:lpstr>
      <vt:lpstr>ŽIVLJENJE V VLOGI CESARJA</vt:lpstr>
      <vt:lpstr>USODNE NAPAKE</vt:lpstr>
      <vt:lpstr>NAPOLEONOV PORAZ</vt:lpstr>
      <vt:lpstr>SMRT</vt:lpstr>
      <vt:lpstr> VIRI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2019-06-03T09:15:52Z</dcterms:created>
  <dcterms:modified xsi:type="dcterms:W3CDTF">2019-06-03T09:15:52Z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