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  <p:sldId id="269" r:id="rId15"/>
    <p:sldId id="270" r:id="rId16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6" autoAdjust="0"/>
    <p:restoredTop sz="94660"/>
  </p:normalViewPr>
  <p:slideViewPr>
    <p:cSldViewPr>
      <p:cViewPr varScale="1">
        <p:scale>
          <a:sx n="154" d="100"/>
          <a:sy n="154" d="100"/>
        </p:scale>
        <p:origin x="390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>
            <a:extLst>
              <a:ext uri="{FF2B5EF4-FFF2-40B4-BE49-F238E27FC236}">
                <a16:creationId xmlns:a16="http://schemas.microsoft.com/office/drawing/2014/main" id="{6D581B52-79B9-4AD1-BDB3-31EBFCA45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EE7C6-6D5F-475E-AE5F-7CBB0D1BC4DA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Footer Placeholder 18">
            <a:extLst>
              <a:ext uri="{FF2B5EF4-FFF2-40B4-BE49-F238E27FC236}">
                <a16:creationId xmlns:a16="http://schemas.microsoft.com/office/drawing/2014/main" id="{8B988557-39E7-457F-AFFD-A73363472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26">
            <a:extLst>
              <a:ext uri="{FF2B5EF4-FFF2-40B4-BE49-F238E27FC236}">
                <a16:creationId xmlns:a16="http://schemas.microsoft.com/office/drawing/2014/main" id="{2736249C-6BA0-4D7D-BA1E-D0A86D74F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42C5E69A-C230-4D08-B5D2-22BEB7B4600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325076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493534C7-12E7-4F14-A9AB-AD6B27595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42030-6F35-4BB9-82C8-603A45EC4723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2BAEE0AD-181B-4C43-B913-BC46E4F9D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95D30573-A74A-4DD9-9D79-9460882FD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9B8BA4-DAA3-4DCC-9647-093A19500E3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567273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48505DC3-C9A2-4CAC-937A-9507FFAE7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66E72-3B3B-47F9-9326-B06EAD5B5319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7CBB7031-871A-407E-8F39-0FEC64C85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73A6B206-2ECA-49A6-890F-CD84EA8E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5C9AD4-429C-4E67-B2DB-B5BA49D395C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20491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C63C4685-2678-4FE1-A8C2-A6FA23500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AC84D-73BB-455A-AE19-F44D8F517562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3C066974-CB6B-4F6A-A065-71D7476DE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8DB2CAF3-D16A-4294-8BAE-654F0C876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C454A7-F36D-479F-8E9D-CB06D05C55F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42893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34581-CBD7-4DBF-9E37-2B1482EA8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E37B0-68F0-4020-BA7B-02CFFD38A4EA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CD382-2F5A-4B4C-BB0C-BD3A039BB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D5228-20B3-4278-A277-EB40BD938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20E899DB-C9F2-4B58-84E8-770DD552A19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86757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444F363F-380C-493C-8525-DD280A758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34D84-C25B-4CD9-B5A9-8604052D7A56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87F31F6B-DFA7-4CEE-A6FD-39C7F9615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E6E2F36A-16F8-45F5-8D80-3BBAE1138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7CB462-2046-45BF-88D8-99E8D3BF7B2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939809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3E6D8DC4-E26D-4A3A-A8F3-9A5EFD4CD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FBC8F-8CE8-4671-AE82-1D915277D61C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8" name="Footer Placeholder 21">
            <a:extLst>
              <a:ext uri="{FF2B5EF4-FFF2-40B4-BE49-F238E27FC236}">
                <a16:creationId xmlns:a16="http://schemas.microsoft.com/office/drawing/2014/main" id="{756BAA97-A4A8-49B8-86EB-EFC5A89C3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17">
            <a:extLst>
              <a:ext uri="{FF2B5EF4-FFF2-40B4-BE49-F238E27FC236}">
                <a16:creationId xmlns:a16="http://schemas.microsoft.com/office/drawing/2014/main" id="{DE5FBFBB-5E25-422D-B773-2FF8DB2E5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F7892E-E014-4BE9-855E-34165A19952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695978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>
            <a:extLst>
              <a:ext uri="{FF2B5EF4-FFF2-40B4-BE49-F238E27FC236}">
                <a16:creationId xmlns:a16="http://schemas.microsoft.com/office/drawing/2014/main" id="{9EC9947A-0817-47CF-A0AC-513D75B38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038D4-B764-45CA-B2A1-F4645BC5F8AC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4" name="Footer Placeholder 21">
            <a:extLst>
              <a:ext uri="{FF2B5EF4-FFF2-40B4-BE49-F238E27FC236}">
                <a16:creationId xmlns:a16="http://schemas.microsoft.com/office/drawing/2014/main" id="{21008833-EF73-4D2A-B786-C4C420E71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id="{5FDF6890-9152-401E-A223-C301C93A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A1274C-30B8-41F9-A6CF-8A3FD474D74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086711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>
            <a:extLst>
              <a:ext uri="{FF2B5EF4-FFF2-40B4-BE49-F238E27FC236}">
                <a16:creationId xmlns:a16="http://schemas.microsoft.com/office/drawing/2014/main" id="{A73F19FD-3987-4A10-A5EF-834EA966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81DB9-2DC1-4B37-9713-B591A79D5512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id="{D590F0A6-9712-4D21-AA23-D3ECB1F09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646264C7-769F-45D8-BA53-4F01D982C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1D2FEF-A366-4695-94D8-D0FEB3B1759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822561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D891AC89-966A-4A89-91A1-BCEBCE703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6D940-AD89-4CC2-8000-D559BE049EB2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46929BBE-162B-454D-BE6D-492DB8460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7EDBD3FD-65A7-46F4-8987-958F6A94B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3DB445-5B62-4352-970C-4D2DC084EEA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254322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>
            <a:extLst>
              <a:ext uri="{FF2B5EF4-FFF2-40B4-BE49-F238E27FC236}">
                <a16:creationId xmlns:a16="http://schemas.microsoft.com/office/drawing/2014/main" id="{BE921015-44B9-4510-A8F6-2435211E6BCF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8787A409-9717-4E5A-8CAA-3B30A1E55B69}"/>
              </a:ext>
            </a:extLst>
          </p:cNvPr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987BDC50-30A8-4F80-9245-B5886181B00F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F1B7A339-8172-478C-8BAB-9C724F07CF3A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C3B0566F-8CD4-43B5-962E-0B486E8A6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2A9DD-7252-4415-B76A-D8558096F2C9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FFADCF4A-344B-4EA6-B7CB-2342C4683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DBBA9B71-5B6C-4E42-A120-73D708E6F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B82071C4-3D44-4AF5-8C38-90762E001C3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131712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0AE89030-FDEC-47F0-8947-FFE044026E13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3109324-9887-4B55-B212-E60AA3B20474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Title Placeholder 8">
            <a:extLst>
              <a:ext uri="{FF2B5EF4-FFF2-40B4-BE49-F238E27FC236}">
                <a16:creationId xmlns:a16="http://schemas.microsoft.com/office/drawing/2014/main" id="{DD87CA3F-E453-44CC-AF06-526A9D4CB87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/>
              <a:t>Click to edit Master title style</a:t>
            </a:r>
          </a:p>
        </p:txBody>
      </p:sp>
      <p:sp>
        <p:nvSpPr>
          <p:cNvPr id="1029" name="Text Placeholder 29">
            <a:extLst>
              <a:ext uri="{FF2B5EF4-FFF2-40B4-BE49-F238E27FC236}">
                <a16:creationId xmlns:a16="http://schemas.microsoft.com/office/drawing/2014/main" id="{1DB10DD9-498F-47BF-BC2E-EEEF795134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/>
              <a:t>Click to edit Master text styles</a:t>
            </a:r>
          </a:p>
          <a:p>
            <a:pPr lvl="1"/>
            <a:r>
              <a:rPr lang="en-US" altLang="sl-SI"/>
              <a:t>Second level</a:t>
            </a:r>
          </a:p>
          <a:p>
            <a:pPr lvl="2"/>
            <a:r>
              <a:rPr lang="en-US" altLang="sl-SI"/>
              <a:t>Third level</a:t>
            </a:r>
          </a:p>
          <a:p>
            <a:pPr lvl="3"/>
            <a:r>
              <a:rPr lang="en-US" altLang="sl-SI"/>
              <a:t>Fourth level</a:t>
            </a:r>
          </a:p>
          <a:p>
            <a:pPr lvl="4"/>
            <a:r>
              <a:rPr lang="en-US" altLang="sl-SI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6CC09CF-6349-41C7-9333-3AD63482B9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5BFDC0-655A-4AD9-A24E-6A4F899B953A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2E76709C-59BF-46A7-87A8-A7BA0457DB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7D3CEE8-090C-44C3-9A0F-8B95A7F05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</a:defRPr>
            </a:lvl1pPr>
          </a:lstStyle>
          <a:p>
            <a:fld id="{1B2C9DAA-F441-4DA1-ABE7-0078B1380140}" type="slidenum">
              <a:rPr lang="sl-SI" altLang="sl-SI"/>
              <a:pPr/>
              <a:t>‹#›</a:t>
            </a:fld>
            <a:endParaRPr lang="sl-SI" altLang="sl-SI"/>
          </a:p>
        </p:txBody>
      </p:sp>
      <p:grpSp>
        <p:nvGrpSpPr>
          <p:cNvPr id="1033" name="Group 1">
            <a:extLst>
              <a:ext uri="{FF2B5EF4-FFF2-40B4-BE49-F238E27FC236}">
                <a16:creationId xmlns:a16="http://schemas.microsoft.com/office/drawing/2014/main" id="{56253FFB-E9CA-4123-82D2-1D2485DF7668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D6FF9FE-09C2-4CAA-A0BA-4DFCE5AF422A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66C1015-DD50-4963-A7DC-68014870E392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9" r:id="rId2"/>
    <p:sldLayoutId id="2147483708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9" r:id="rId9"/>
    <p:sldLayoutId id="2147483705" r:id="rId10"/>
    <p:sldLayoutId id="214748370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Napoleon" TargetMode="External"/><Relationship Id="rId2" Type="http://schemas.openxmlformats.org/officeDocument/2006/relationships/hyperlink" Target="http://sl.wikipedia.org/wiki/Napoleon_Bonaparte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HIAHMLtGDC8" TargetMode="External"/><Relationship Id="rId2" Type="http://schemas.openxmlformats.org/officeDocument/2006/relationships/hyperlink" Target="http://www.youtube.com/watch?v=T5f-dZhF6i0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youtube.com/watch?v=ORMZdp61LG4" TargetMode="External"/><Relationship Id="rId4" Type="http://schemas.openxmlformats.org/officeDocument/2006/relationships/hyperlink" Target="http://www.youtube.com/watch?v=tfHnwqtJT9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0/00/Firma_Napole%C3%B3n_Bonaparte.sv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6596A-D404-4DEC-88ED-E75CCF8B5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600" y="-99392"/>
            <a:ext cx="7851648" cy="18288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Napoleon Bonaparte I.</a:t>
            </a:r>
          </a:p>
        </p:txBody>
      </p:sp>
      <p:sp>
        <p:nvSpPr>
          <p:cNvPr id="5123" name="Subtitle 2">
            <a:extLst>
              <a:ext uri="{FF2B5EF4-FFF2-40B4-BE49-F238E27FC236}">
                <a16:creationId xmlns:a16="http://schemas.microsoft.com/office/drawing/2014/main" id="{6925794D-6BED-467E-99D8-2435DFCE2D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6013" y="1773238"/>
            <a:ext cx="7854950" cy="1752600"/>
          </a:xfrm>
        </p:spPr>
        <p:txBody>
          <a:bodyPr/>
          <a:lstStyle/>
          <a:p>
            <a:pPr marR="0"/>
            <a:r>
              <a:rPr lang="sl-SI" altLang="sl-SI"/>
              <a:t> </a:t>
            </a:r>
          </a:p>
          <a:p>
            <a:pPr marR="0"/>
            <a:endParaRPr lang="sl-SI" altLang="sl-SI" dirty="0"/>
          </a:p>
          <a:p>
            <a:pPr marR="0"/>
            <a:r>
              <a:rPr lang="sl-SI" altLang="sl-SI" dirty="0"/>
              <a:t>Predmet: Zgodovina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442D7DC5-40B8-4346-B6B9-D861256CC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4"/>
            <a:ext cx="4762500" cy="3238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EA66B574-609B-497C-81ED-488D88824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Napoleonov konec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43A01-2B87-49FE-8EE3-E827DF806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4733925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sl-SI" dirty="0"/>
              <a:t>državam neuspeh prinese upanje za padec Napoleona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sl-SI" dirty="0"/>
              <a:t>nova koalicija v </a:t>
            </a:r>
            <a:r>
              <a:rPr lang="sl-SI" dirty="0">
                <a:solidFill>
                  <a:srgbClr val="FF0000"/>
                </a:solidFill>
              </a:rPr>
              <a:t>„bitki narodov“ pri Leipzigu (1813)</a:t>
            </a:r>
            <a:r>
              <a:rPr lang="sl-SI" dirty="0"/>
              <a:t> premaga Napoleona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sl-SI" dirty="0"/>
              <a:t>prisilili Napoleona, da se odreče prestolu in ga izgnali na otok Elbo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sl-SI" dirty="0"/>
              <a:t>zavlada kralj Ludvik XVIII.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sl-SI" dirty="0"/>
              <a:t>1815 – Napoleon se vrne na oblast,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/>
              <a:t>v bitki pri </a:t>
            </a:r>
            <a:r>
              <a:rPr lang="sl-SI" dirty="0">
                <a:solidFill>
                  <a:srgbClr val="FF0000"/>
                </a:solidFill>
              </a:rPr>
              <a:t>Waterlooju</a:t>
            </a:r>
            <a:r>
              <a:rPr lang="sl-SI" dirty="0"/>
              <a:t> ga premagajo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sl-SI" dirty="0"/>
              <a:t>izgnan na otok Sveta Helena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sl-SI" sz="1200" dirty="0"/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sz="1200" dirty="0"/>
              <a:t>    				           bitka narodov</a:t>
            </a:r>
            <a:endParaRPr lang="sl-SI" dirty="0"/>
          </a:p>
        </p:txBody>
      </p:sp>
      <p:pic>
        <p:nvPicPr>
          <p:cNvPr id="14340" name="Picture 2">
            <a:extLst>
              <a:ext uri="{FF2B5EF4-FFF2-40B4-BE49-F238E27FC236}">
                <a16:creationId xmlns:a16="http://schemas.microsoft.com/office/drawing/2014/main" id="{0794CAED-2BA3-423D-83A6-7D90CDBB2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149725"/>
            <a:ext cx="3387725" cy="2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2">
            <a:extLst>
              <a:ext uri="{FF2B5EF4-FFF2-40B4-BE49-F238E27FC236}">
                <a16:creationId xmlns:a16="http://schemas.microsoft.com/office/drawing/2014/main" id="{E878EC8A-00DA-4AD5-981B-40BA62CDE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050"/>
            <a:ext cx="8229600" cy="54165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altLang="sl-SI"/>
              <a:t>zastražen živel do smrti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/>
              <a:t>po 6-ih letih umrl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/>
              <a:t>arenzik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/>
              <a:t>pisal spomine</a:t>
            </a:r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9FC692CB-88D2-4946-B4F4-30FE47936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13100"/>
            <a:ext cx="3630613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3">
            <a:extLst>
              <a:ext uri="{FF2B5EF4-FFF2-40B4-BE49-F238E27FC236}">
                <a16:creationId xmlns:a16="http://schemas.microsoft.com/office/drawing/2014/main" id="{E9453557-64E3-4AF6-9E29-CBD74A5BA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0" y="1341438"/>
            <a:ext cx="4117975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726FA5FE-813F-48DE-BFE3-2F40C6A42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533400"/>
            <a:ext cx="8229600" cy="1143000"/>
          </a:xfrm>
        </p:spPr>
        <p:txBody>
          <a:bodyPr/>
          <a:lstStyle/>
          <a:p>
            <a:r>
              <a:rPr lang="sl-SI" altLang="sl-SI"/>
              <a:t>Zanimivosti</a:t>
            </a:r>
          </a:p>
        </p:txBody>
      </p:sp>
      <p:pic>
        <p:nvPicPr>
          <p:cNvPr id="16387" name="Picture 8">
            <a:extLst>
              <a:ext uri="{FF2B5EF4-FFF2-40B4-BE49-F238E27FC236}">
                <a16:creationId xmlns:a16="http://schemas.microsoft.com/office/drawing/2014/main" id="{FFF0C2D1-9CE0-4669-8686-944630E76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3" y="-819150"/>
            <a:ext cx="2719387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Content Placeholder 2">
            <a:extLst>
              <a:ext uri="{FF2B5EF4-FFF2-40B4-BE49-F238E27FC236}">
                <a16:creationId xmlns:a16="http://schemas.microsoft.com/office/drawing/2014/main" id="{8300B117-1C90-4573-95A8-76241EFF1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388" y="1700213"/>
            <a:ext cx="1808162" cy="12382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altLang="sl-SI"/>
              <a:t>168 cm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/>
              <a:t>atentat</a:t>
            </a:r>
          </a:p>
        </p:txBody>
      </p:sp>
      <p:pic>
        <p:nvPicPr>
          <p:cNvPr id="16389" name="Picture 6">
            <a:extLst>
              <a:ext uri="{FF2B5EF4-FFF2-40B4-BE49-F238E27FC236}">
                <a16:creationId xmlns:a16="http://schemas.microsoft.com/office/drawing/2014/main" id="{C7C2E475-6D53-4054-9F90-7C548F226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068638"/>
            <a:ext cx="2625725" cy="33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7">
            <a:extLst>
              <a:ext uri="{FF2B5EF4-FFF2-40B4-BE49-F238E27FC236}">
                <a16:creationId xmlns:a16="http://schemas.microsoft.com/office/drawing/2014/main" id="{1E9D12DE-E5E2-492F-B8FF-5895FD98E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-171450"/>
            <a:ext cx="2649538" cy="367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9">
            <a:extLst>
              <a:ext uri="{FF2B5EF4-FFF2-40B4-BE49-F238E27FC236}">
                <a16:creationId xmlns:a16="http://schemas.microsoft.com/office/drawing/2014/main" id="{4EB74428-74BB-497A-8EDF-16E796D0C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63" y="3860800"/>
            <a:ext cx="4548187" cy="269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AFEA2C8E-DE45-4295-B71C-AFB71F091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B7792442-841D-4F00-856D-12EAE1E2F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17412" name="Picture 7">
            <a:extLst>
              <a:ext uri="{FF2B5EF4-FFF2-40B4-BE49-F238E27FC236}">
                <a16:creationId xmlns:a16="http://schemas.microsoft.com/office/drawing/2014/main" id="{1BDD2B49-ECBB-48B8-9EA4-B77C77DB5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3663" y="1473200"/>
            <a:ext cx="14144626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0705990C-A024-4A21-8B86-60023F1CF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Viri</a:t>
            </a: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045460E2-2393-4BDE-9121-32BB4F78E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935163"/>
            <a:ext cx="8497888" cy="438943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altLang="sl-SI"/>
              <a:t>Učbenik za zgodovino – Raziskujem preteklost 8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/>
              <a:t>Wikipedija </a:t>
            </a:r>
            <a:r>
              <a:rPr lang="sl-SI" altLang="sl-SI">
                <a:hlinkClick r:id="rId2"/>
              </a:rPr>
              <a:t>http://sl.wikipedia.org/wiki/Napoleon_Bonaparte</a:t>
            </a:r>
            <a:r>
              <a:rPr lang="sl-SI" altLang="sl-SI"/>
              <a:t> (SLO) </a:t>
            </a:r>
            <a:r>
              <a:rPr lang="sl-SI" altLang="sl-SI">
                <a:hlinkClick r:id="rId3"/>
              </a:rPr>
              <a:t>http://en.wikipedia.org/wiki/Napoleon</a:t>
            </a:r>
            <a:r>
              <a:rPr lang="sl-SI" altLang="sl-SI"/>
              <a:t> (ANG)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/>
              <a:t>Google slike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B02AEB69-9E18-4CF6-B306-441836AD3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70388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altLang="sl-SI">
                <a:hlinkClick r:id="rId2"/>
              </a:rPr>
              <a:t>http://www.youtube.com/watch?v=T5f-dZhF6i0</a:t>
            </a:r>
            <a:endParaRPr lang="sl-SI" altLang="sl-SI"/>
          </a:p>
          <a:p>
            <a:pPr>
              <a:buFont typeface="Wingdings" panose="05000000000000000000" pitchFamily="2" charset="2"/>
              <a:buChar char="Ø"/>
            </a:pPr>
            <a:endParaRPr lang="sl-SI" altLang="sl-SI"/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>
                <a:hlinkClick r:id="rId3"/>
              </a:rPr>
              <a:t>http://www.youtube.com/watch?v=HIAHMLtGDC8</a:t>
            </a:r>
            <a:endParaRPr lang="sl-SI" altLang="sl-SI"/>
          </a:p>
          <a:p>
            <a:pPr>
              <a:buFont typeface="Wingdings" panose="05000000000000000000" pitchFamily="2" charset="2"/>
              <a:buChar char="Ø"/>
            </a:pPr>
            <a:endParaRPr lang="sl-SI" altLang="sl-SI"/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>
                <a:hlinkClick r:id="rId4"/>
              </a:rPr>
              <a:t>http://www.youtube.com/watch?v=tfHnwqtJT9U</a:t>
            </a:r>
            <a:endParaRPr lang="sl-SI" altLang="sl-SI"/>
          </a:p>
          <a:p>
            <a:pPr>
              <a:buFont typeface="Wingdings" panose="05000000000000000000" pitchFamily="2" charset="2"/>
              <a:buChar char="Ø"/>
            </a:pPr>
            <a:endParaRPr lang="sl-SI" altLang="sl-SI"/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>
                <a:hlinkClick r:id="rId5"/>
              </a:rPr>
              <a:t>http://www.youtube.com/watch?v=ORMZdp61LG4</a:t>
            </a:r>
            <a:endParaRPr lang="sl-SI" altLang="sl-SI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14DAE5C4-0084-4E91-B659-F6831312B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Osnovno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37397511-06EF-4842-8DA3-81F3E34BD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altLang="sl-SI"/>
              <a:t>f</a:t>
            </a:r>
            <a:r>
              <a:rPr lang="it-IT" altLang="sl-SI"/>
              <a:t>rancoski vojašk</a:t>
            </a:r>
            <a:endParaRPr lang="sl-SI" altLang="sl-SI"/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/>
              <a:t>p</a:t>
            </a:r>
            <a:r>
              <a:rPr lang="it-IT" altLang="sl-SI"/>
              <a:t>olitični vodja</a:t>
            </a:r>
            <a:endParaRPr lang="sl-SI" altLang="sl-SI"/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/>
              <a:t>g</a:t>
            </a:r>
            <a:r>
              <a:rPr lang="it-IT" altLang="sl-SI"/>
              <a:t>eneral</a:t>
            </a:r>
            <a:endParaRPr lang="sl-SI" altLang="sl-SI"/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/>
              <a:t>francoski </a:t>
            </a:r>
            <a:r>
              <a:rPr lang="it-IT" altLang="sl-SI"/>
              <a:t>cesar</a:t>
            </a:r>
            <a:endParaRPr lang="sl-SI" altLang="sl-SI"/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/>
              <a:t>velik osvajalec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/>
              <a:t>razsvetljeni absolutist</a:t>
            </a:r>
          </a:p>
        </p:txBody>
      </p:sp>
      <p:pic>
        <p:nvPicPr>
          <p:cNvPr id="6148" name="Picture 3">
            <a:extLst>
              <a:ext uri="{FF2B5EF4-FFF2-40B4-BE49-F238E27FC236}">
                <a16:creationId xmlns:a16="http://schemas.microsoft.com/office/drawing/2014/main" id="{4A26A5E4-7C16-4BC0-BAC3-CFC9F3614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150"/>
            <a:ext cx="4822825" cy="581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6" descr="File:Firma Napoleón Bonaparte.svg">
            <a:hlinkClick r:id="rId3"/>
            <a:extLst>
              <a:ext uri="{FF2B5EF4-FFF2-40B4-BE49-F238E27FC236}">
                <a16:creationId xmlns:a16="http://schemas.microsoft.com/office/drawing/2014/main" id="{18D4F11D-6581-4099-B2A6-B17633371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941888"/>
            <a:ext cx="437197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6D0AFDBB-F1AC-4840-BC57-8E3EC47D2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Življenjepis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D397A3D7-95ED-440F-B321-8EF81892E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2349500"/>
            <a:ext cx="8229600" cy="43878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altLang="sl-SI"/>
              <a:t>1769, Korzika (Francija)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/>
              <a:t>kadetska šola v Briennu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/>
              <a:t>vojaška šola v Franciji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/>
              <a:t>pri 24-ih postane general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/>
              <a:t>osvojil severno Italijo („junak francoskega naroda“)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>
                <a:solidFill>
                  <a:srgbClr val="FF0000"/>
                </a:solidFill>
              </a:rPr>
              <a:t>1799</a:t>
            </a:r>
            <a:r>
              <a:rPr lang="sl-SI" altLang="sl-SI"/>
              <a:t> izvedel državni udar, odstavil direktorij in razglasil konec francoske revolucije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/>
              <a:t>prvi konzul</a:t>
            </a:r>
          </a:p>
        </p:txBody>
      </p:sp>
      <p:pic>
        <p:nvPicPr>
          <p:cNvPr id="7172" name="Picture 3">
            <a:extLst>
              <a:ext uri="{FF2B5EF4-FFF2-40B4-BE49-F238E27FC236}">
                <a16:creationId xmlns:a16="http://schemas.microsoft.com/office/drawing/2014/main" id="{2A929FF7-8D8D-46D2-BB5E-E2CE40749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63" y="404813"/>
            <a:ext cx="2451100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92C2E-10E6-4A5D-9922-90257B031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620713"/>
            <a:ext cx="8785225" cy="6121400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sl-SI" dirty="0"/>
              <a:t>1804 – razglasitev za cesarja Francozov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it-IT" dirty="0" err="1"/>
              <a:t>Napoléon</a:t>
            </a:r>
            <a:r>
              <a:rPr lang="it-IT" dirty="0"/>
              <a:t> </a:t>
            </a:r>
            <a:r>
              <a:rPr lang="sl-SI" dirty="0"/>
              <a:t>premier</a:t>
            </a:r>
            <a:r>
              <a:rPr lang="it-IT" dirty="0"/>
              <a:t> le </a:t>
            </a:r>
            <a:r>
              <a:rPr lang="it-IT" dirty="0" err="1"/>
              <a:t>Grand</a:t>
            </a:r>
            <a:r>
              <a:rPr lang="it-IT" dirty="0"/>
              <a:t> (</a:t>
            </a:r>
            <a:r>
              <a:rPr lang="it-IT" dirty="0" err="1"/>
              <a:t>Napoleon</a:t>
            </a:r>
            <a:r>
              <a:rPr lang="it-IT" dirty="0"/>
              <a:t> </a:t>
            </a:r>
            <a:r>
              <a:rPr lang="sl-SI" dirty="0"/>
              <a:t>I.</a:t>
            </a:r>
            <a:r>
              <a:rPr lang="it-IT" dirty="0"/>
              <a:t> »</a:t>
            </a:r>
            <a:r>
              <a:rPr lang="it-IT" dirty="0" err="1"/>
              <a:t>Veliki</a:t>
            </a:r>
            <a:r>
              <a:rPr lang="it-IT" dirty="0"/>
              <a:t>«)</a:t>
            </a:r>
            <a:endParaRPr lang="sl-SI" dirty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sl-SI" dirty="0"/>
              <a:t>razsvetljeni absolutist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sl-SI" b="1" i="1" dirty="0">
                <a:solidFill>
                  <a:srgbClr val="FF0000"/>
                </a:solidFill>
              </a:rPr>
              <a:t>Napoleonov civilni zakonik</a:t>
            </a:r>
            <a:r>
              <a:rPr lang="sl-SI" b="1" dirty="0"/>
              <a:t> </a:t>
            </a:r>
            <a:r>
              <a:rPr lang="sl-SI" dirty="0"/>
              <a:t>(obči civilni zakonik):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/>
              <a:t>	-enakopravnost, svoboda,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/>
              <a:t>	-verska strpnost,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/>
              <a:t>	-nedotakljivost zasebne lastnine,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/>
              <a:t>	-odprava fevdalnih pravic,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/>
              <a:t>	-cerkev ločena od države,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/>
              <a:t>	-odvzem nekaterih pravic žensk,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/>
              <a:t>	-uvedba davčne reforme, prenova šolskega sistema itd.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sl-SI" dirty="0" err="1">
                <a:solidFill>
                  <a:srgbClr val="FF0000"/>
                </a:solidFill>
              </a:rPr>
              <a:t>bonopartizem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– cenzura in policija, s katero je </a:t>
            </a:r>
            <a:r>
              <a:rPr lang="sl-SI" dirty="0" err="1"/>
              <a:t>nadzaroval</a:t>
            </a:r>
            <a:r>
              <a:rPr lang="sl-SI" dirty="0"/>
              <a:t> svobodo posameznika v državi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A967FC-1383-4A91-B4B5-0950F030A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68" y="2492896"/>
            <a:ext cx="2536276" cy="29632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70E13ED-630F-4EFC-9034-73289BA82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766291"/>
            <a:ext cx="2657577" cy="31131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itle 1">
            <a:extLst>
              <a:ext uri="{FF2B5EF4-FFF2-40B4-BE49-F238E27FC236}">
                <a16:creationId xmlns:a16="http://schemas.microsoft.com/office/drawing/2014/main" id="{8CCBC40C-B99D-4BF6-A92E-3FB3CD743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r>
              <a:rPr lang="sl-SI" altLang="sl-SI"/>
              <a:t>Napoleon zavlada Evropi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4E4DF-A951-43FF-8CA4-415B9C83C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32" y="1628800"/>
            <a:ext cx="8363272" cy="4968552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sl-SI" dirty="0"/>
              <a:t>Napoleon proti koaliciji/zvezi (Avstrija, Prusija, Rusija, Anglija)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sl-SI" dirty="0">
                <a:solidFill>
                  <a:srgbClr val="FF0000"/>
                </a:solidFill>
              </a:rPr>
              <a:t>Prva koalicijska vojna (1792-1797)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>
                <a:solidFill>
                  <a:srgbClr val="FF0000"/>
                </a:solidFill>
              </a:rPr>
              <a:t>	</a:t>
            </a:r>
            <a:r>
              <a:rPr lang="sl-SI" dirty="0"/>
              <a:t>-Italija (razen ozemlja Beneške republike)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/>
              <a:t>	-papeška država      rimska republika (Fran. oblast)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/>
              <a:t>	-</a:t>
            </a:r>
            <a:r>
              <a:rPr lang="sl-SI" strike="sngStrike" dirty="0"/>
              <a:t>Egipt in Sirija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sl-SI" dirty="0">
                <a:solidFill>
                  <a:srgbClr val="FF0000"/>
                </a:solidFill>
              </a:rPr>
              <a:t>Druga koalicijska vojna (1799-1802)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>
                <a:solidFill>
                  <a:srgbClr val="FF0000"/>
                </a:solidFill>
              </a:rPr>
              <a:t>	</a:t>
            </a:r>
            <a:r>
              <a:rPr lang="sl-SI" dirty="0"/>
              <a:t>-združitev več držav, razen Prusije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>
                <a:solidFill>
                  <a:srgbClr val="FF0000"/>
                </a:solidFill>
              </a:rPr>
              <a:t>	</a:t>
            </a:r>
            <a:r>
              <a:rPr lang="sl-SI" dirty="0"/>
              <a:t>-francoska zmaga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>
                <a:solidFill>
                  <a:srgbClr val="FF0000"/>
                </a:solidFill>
              </a:rPr>
              <a:t>	</a:t>
            </a:r>
            <a:r>
              <a:rPr lang="sl-SI" dirty="0"/>
              <a:t>-Apeninski polotok     več novih držav </a:t>
            </a:r>
            <a:endParaRPr lang="sl-SI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FF73D59-02D5-4624-8B4F-1AAC8F0D8834}"/>
              </a:ext>
            </a:extLst>
          </p:cNvPr>
          <p:cNvCxnSpPr/>
          <p:nvPr/>
        </p:nvCxnSpPr>
        <p:spPr>
          <a:xfrm>
            <a:off x="3432175" y="3765550"/>
            <a:ext cx="36036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E1D311-C4B4-4D53-9BAA-F219EB43C8D0}"/>
              </a:ext>
            </a:extLst>
          </p:cNvPr>
          <p:cNvCxnSpPr/>
          <p:nvPr/>
        </p:nvCxnSpPr>
        <p:spPr>
          <a:xfrm>
            <a:off x="3959225" y="6092825"/>
            <a:ext cx="2174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0BF33-E7B2-45EC-A3BB-6EF6F4689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050"/>
            <a:ext cx="8229600" cy="5416550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sl-SI" dirty="0">
                <a:solidFill>
                  <a:srgbClr val="FF0000"/>
                </a:solidFill>
              </a:rPr>
              <a:t>kratko obdobje miru (1802-1805)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>
                <a:solidFill>
                  <a:srgbClr val="FF0000"/>
                </a:solidFill>
              </a:rPr>
              <a:t>	</a:t>
            </a:r>
            <a:r>
              <a:rPr lang="sl-SI" dirty="0"/>
              <a:t>-Francija se politično utrjuje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>
                <a:solidFill>
                  <a:srgbClr val="FF0000"/>
                </a:solidFill>
              </a:rPr>
              <a:t>	</a:t>
            </a:r>
            <a:r>
              <a:rPr lang="sl-SI" dirty="0"/>
              <a:t> Anglija sklene novo zvezo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sl-SI" dirty="0">
                <a:solidFill>
                  <a:srgbClr val="FF0000"/>
                </a:solidFill>
              </a:rPr>
              <a:t>Tretja koalicijska vojna (1805)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>
                <a:solidFill>
                  <a:srgbClr val="FF0000"/>
                </a:solidFill>
              </a:rPr>
              <a:t>	</a:t>
            </a:r>
            <a:r>
              <a:rPr lang="sl-SI" dirty="0"/>
              <a:t>-zmaga Napoleona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>
                <a:solidFill>
                  <a:srgbClr val="FF0000"/>
                </a:solidFill>
              </a:rPr>
              <a:t>	</a:t>
            </a:r>
            <a:r>
              <a:rPr lang="sl-SI" dirty="0"/>
              <a:t>-</a:t>
            </a:r>
            <a:r>
              <a:rPr lang="sl-S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še Anglija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/>
              <a:t>	-</a:t>
            </a:r>
            <a:r>
              <a:rPr lang="sl-SI" dirty="0">
                <a:solidFill>
                  <a:srgbClr val="FF0000"/>
                </a:solidFill>
              </a:rPr>
              <a:t>bitka pri Trafalgarju (1805)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>
                <a:solidFill>
                  <a:srgbClr val="FF0000"/>
                </a:solidFill>
              </a:rPr>
              <a:t>	</a:t>
            </a:r>
            <a:r>
              <a:rPr lang="sl-SI" dirty="0"/>
              <a:t>-</a:t>
            </a:r>
            <a:r>
              <a:rPr lang="sl-SI" u="sng" dirty="0"/>
              <a:t>renska zveza      razpad Svetega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u="sng" dirty="0"/>
              <a:t>rimskega cesarstva nemške narodnosti (1806)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sl-SI" dirty="0"/>
              <a:t>posegel v </a:t>
            </a:r>
            <a:r>
              <a:rPr lang="sl-SI" dirty="0">
                <a:solidFill>
                  <a:srgbClr val="FF0000"/>
                </a:solidFill>
              </a:rPr>
              <a:t>Severno Ameriko</a:t>
            </a:r>
            <a:r>
              <a:rPr lang="sl-SI" dirty="0"/>
              <a:t> (1801), na otok </a:t>
            </a:r>
            <a:r>
              <a:rPr lang="sl-SI" dirty="0" err="1"/>
              <a:t>Hispaniola</a:t>
            </a:r>
            <a:r>
              <a:rPr lang="sl-SI" dirty="0"/>
              <a:t> (Haiti od 1804), prodal </a:t>
            </a:r>
            <a:r>
              <a:rPr lang="sl-SI" dirty="0">
                <a:solidFill>
                  <a:srgbClr val="FF0000"/>
                </a:solidFill>
              </a:rPr>
              <a:t>Louisiano </a:t>
            </a:r>
            <a:r>
              <a:rPr lang="sl-SI" dirty="0"/>
              <a:t>ZDA (1803)</a:t>
            </a:r>
            <a:endParaRPr lang="sl-SI" dirty="0">
              <a:solidFill>
                <a:srgbClr val="FF0000"/>
              </a:solidFill>
            </a:endParaRP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sl-SI" u="sng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A469F9-D93B-4AB3-88A3-4AE0FC470223}"/>
              </a:ext>
            </a:extLst>
          </p:cNvPr>
          <p:cNvCxnSpPr/>
          <p:nvPr/>
        </p:nvCxnSpPr>
        <p:spPr>
          <a:xfrm flipH="1">
            <a:off x="900113" y="2060575"/>
            <a:ext cx="57626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08481A8-5492-4335-ABCA-4033EF77AE02}"/>
              </a:ext>
            </a:extLst>
          </p:cNvPr>
          <p:cNvCxnSpPr/>
          <p:nvPr/>
        </p:nvCxnSpPr>
        <p:spPr>
          <a:xfrm>
            <a:off x="900113" y="2060575"/>
            <a:ext cx="0" cy="288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D1462368-198D-4A03-A0E7-4FB625F18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6632"/>
            <a:ext cx="2607186" cy="453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91898B7-2443-4BE8-A150-69AE24A8AFAC}"/>
              </a:ext>
            </a:extLst>
          </p:cNvPr>
          <p:cNvCxnSpPr/>
          <p:nvPr/>
        </p:nvCxnSpPr>
        <p:spPr>
          <a:xfrm>
            <a:off x="3492500" y="4508500"/>
            <a:ext cx="28733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150CA-BE15-4728-AB75-15202DE68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Začetek konca – 3 usodne napake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7CA1C-5B2E-45FB-BFE1-692A1EB30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916113"/>
            <a:ext cx="8229600" cy="4389437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sl-SI" dirty="0">
                <a:solidFill>
                  <a:srgbClr val="FF0000"/>
                </a:solidFill>
              </a:rPr>
              <a:t>Celinska zapora (1806)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>
                <a:solidFill>
                  <a:srgbClr val="FF0000"/>
                </a:solidFill>
              </a:rPr>
              <a:t>	</a:t>
            </a:r>
            <a:r>
              <a:rPr lang="sl-SI" dirty="0"/>
              <a:t>-prepovedano trgovanje z Anglijo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/>
              <a:t>	-po porazu pri Trafalgarju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/>
              <a:t>	-Anglija trgovala z kolonijami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sl-SI" dirty="0">
                <a:solidFill>
                  <a:srgbClr val="FF0000"/>
                </a:solidFill>
              </a:rPr>
              <a:t>Pohod proti Portugalski (1808-1813)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>
                <a:solidFill>
                  <a:srgbClr val="FF0000"/>
                </a:solidFill>
              </a:rPr>
              <a:t>	</a:t>
            </a:r>
            <a:r>
              <a:rPr lang="sl-SI" dirty="0"/>
              <a:t>-kaznovanje za trgovanje z Anglijo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>
                <a:solidFill>
                  <a:srgbClr val="FF0000"/>
                </a:solidFill>
              </a:rPr>
              <a:t>	</a:t>
            </a:r>
            <a:r>
              <a:rPr lang="sl-SI" dirty="0"/>
              <a:t>-v Španiji </a:t>
            </a:r>
            <a:r>
              <a:rPr lang="sl-SI" u="sng" dirty="0"/>
              <a:t>vstaja proti Francozom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>
                <a:solidFill>
                  <a:srgbClr val="FF0000"/>
                </a:solidFill>
              </a:rPr>
              <a:t>	</a:t>
            </a:r>
            <a:r>
              <a:rPr lang="sl-SI" dirty="0"/>
              <a:t>-</a:t>
            </a:r>
            <a:r>
              <a:rPr lang="sl-SI" u="sng" dirty="0"/>
              <a:t>gverilski boj </a:t>
            </a:r>
            <a:r>
              <a:rPr lang="sl-SI" dirty="0"/>
              <a:t>(vojskovanje v majhnih skupinah)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33EF058-576A-4051-82A7-CE61E151A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1844675"/>
            <a:ext cx="2746375" cy="3481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BCE4D-5B5F-4478-B8F0-9BA746426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908050"/>
            <a:ext cx="8569325" cy="5416550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sl-SI" dirty="0">
                <a:solidFill>
                  <a:srgbClr val="FF0000"/>
                </a:solidFill>
              </a:rPr>
              <a:t>NAPAD NA RUSIJO (1812)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>
                <a:solidFill>
                  <a:srgbClr val="FF0000"/>
                </a:solidFill>
              </a:rPr>
              <a:t>	</a:t>
            </a:r>
            <a:r>
              <a:rPr lang="sl-SI" dirty="0"/>
              <a:t>-kršitev celinske zapore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>
                <a:solidFill>
                  <a:srgbClr val="FF0000"/>
                </a:solidFill>
              </a:rPr>
              <a:t>	</a:t>
            </a:r>
            <a:r>
              <a:rPr lang="sl-SI" dirty="0"/>
              <a:t>-konec  junija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>
                <a:solidFill>
                  <a:srgbClr val="FF0000"/>
                </a:solidFill>
              </a:rPr>
              <a:t>	</a:t>
            </a:r>
            <a:r>
              <a:rPr lang="sl-SI" dirty="0"/>
              <a:t>-Rusija doživela številne poraze, Napoleon ni zmagal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>
                <a:solidFill>
                  <a:srgbClr val="FF0000"/>
                </a:solidFill>
              </a:rPr>
              <a:t>	</a:t>
            </a:r>
            <a:r>
              <a:rPr lang="sl-SI" dirty="0"/>
              <a:t>-</a:t>
            </a:r>
            <a:r>
              <a:rPr lang="sl-SI" dirty="0">
                <a:solidFill>
                  <a:srgbClr val="FF0000"/>
                </a:solidFill>
              </a:rPr>
              <a:t>taktika požgane zemlje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>
                <a:solidFill>
                  <a:srgbClr val="FF0000"/>
                </a:solidFill>
              </a:rPr>
              <a:t>	</a:t>
            </a:r>
            <a:r>
              <a:rPr lang="sl-SI" dirty="0"/>
              <a:t>-po prihodu v Moskvo Napoleon ukaže umik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>
                <a:solidFill>
                  <a:srgbClr val="FF0000"/>
                </a:solidFill>
              </a:rPr>
              <a:t>	</a:t>
            </a:r>
            <a:r>
              <a:rPr lang="sl-SI" dirty="0"/>
              <a:t>-zima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>
                <a:solidFill>
                  <a:srgbClr val="FF0000"/>
                </a:solidFill>
              </a:rPr>
              <a:t>	</a:t>
            </a:r>
            <a:r>
              <a:rPr lang="sl-SI" dirty="0"/>
              <a:t>-podhranjeni, prezebli in bolni vojščaki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>
                <a:solidFill>
                  <a:srgbClr val="FF0000"/>
                </a:solidFill>
              </a:rPr>
              <a:t>	</a:t>
            </a:r>
            <a:r>
              <a:rPr lang="sl-SI" dirty="0"/>
              <a:t>-od 610.000 vojakov se vrne 5.000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F4BD03AF-D73C-41E7-A2C5-B8B6E7507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00B7F1D2-EDCC-4984-964A-7C4EB61CB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13316" name="Picture 3">
            <a:extLst>
              <a:ext uri="{FF2B5EF4-FFF2-40B4-BE49-F238E27FC236}">
                <a16:creationId xmlns:a16="http://schemas.microsoft.com/office/drawing/2014/main" id="{9197C860-105C-4D7F-B704-55138B271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9525"/>
            <a:ext cx="4518026" cy="271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4">
            <a:extLst>
              <a:ext uri="{FF2B5EF4-FFF2-40B4-BE49-F238E27FC236}">
                <a16:creationId xmlns:a16="http://schemas.microsoft.com/office/drawing/2014/main" id="{FB78764D-A5FC-4171-9C6A-EBFC3D8C8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750"/>
            <a:ext cx="3203575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5">
            <a:extLst>
              <a:ext uri="{FF2B5EF4-FFF2-40B4-BE49-F238E27FC236}">
                <a16:creationId xmlns:a16="http://schemas.microsoft.com/office/drawing/2014/main" id="{415283E6-9CFD-4AC5-81BB-84FFEED46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0"/>
            <a:ext cx="4683125" cy="35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6">
            <a:extLst>
              <a:ext uri="{FF2B5EF4-FFF2-40B4-BE49-F238E27FC236}">
                <a16:creationId xmlns:a16="http://schemas.microsoft.com/office/drawing/2014/main" id="{D3334E17-EDB1-4E7F-B5BA-12C3679EA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3" y="3068638"/>
            <a:ext cx="6069012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7">
            <a:extLst>
              <a:ext uri="{FF2B5EF4-FFF2-40B4-BE49-F238E27FC236}">
                <a16:creationId xmlns:a16="http://schemas.microsoft.com/office/drawing/2014/main" id="{AD7EB5CF-DB55-4BD5-AF05-A9ED5BEC6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165350"/>
            <a:ext cx="2817812" cy="180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289</Words>
  <Application>Microsoft Office PowerPoint</Application>
  <PresentationFormat>On-screen Show (4:3)</PresentationFormat>
  <Paragraphs>97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</vt:lpstr>
      <vt:lpstr>Constantia</vt:lpstr>
      <vt:lpstr>Wingdings</vt:lpstr>
      <vt:lpstr>Wingdings 2</vt:lpstr>
      <vt:lpstr>Flow</vt:lpstr>
      <vt:lpstr>Napoleon Bonaparte I.</vt:lpstr>
      <vt:lpstr>Osnovno</vt:lpstr>
      <vt:lpstr>Življenjepis</vt:lpstr>
      <vt:lpstr>PowerPoint Presentation</vt:lpstr>
      <vt:lpstr>Napoleon zavlada Evropi</vt:lpstr>
      <vt:lpstr>PowerPoint Presentation</vt:lpstr>
      <vt:lpstr>Začetek konca – 3 usodne napake</vt:lpstr>
      <vt:lpstr>PowerPoint Presentation</vt:lpstr>
      <vt:lpstr>PowerPoint Presentation</vt:lpstr>
      <vt:lpstr>Napoleonov konec</vt:lpstr>
      <vt:lpstr>PowerPoint Presentation</vt:lpstr>
      <vt:lpstr>Zanimivosti</vt:lpstr>
      <vt:lpstr>PowerPoint Presentation</vt:lpstr>
      <vt:lpstr>Viri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2019-06-03T09:15:53Z</dcterms:created>
  <dcterms:modified xsi:type="dcterms:W3CDTF">2019-06-03T09:15:53Z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