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sldIdLst>
    <p:sldId id="256" r:id="rId2"/>
    <p:sldId id="257" r:id="rId3"/>
    <p:sldId id="262" r:id="rId4"/>
    <p:sldId id="268" r:id="rId5"/>
    <p:sldId id="274" r:id="rId6"/>
    <p:sldId id="277" r:id="rId7"/>
    <p:sldId id="276" r:id="rId8"/>
    <p:sldId id="267" r:id="rId9"/>
    <p:sldId id="259" r:id="rId10"/>
    <p:sldId id="273" r:id="rId11"/>
    <p:sldId id="264" r:id="rId12"/>
    <p:sldId id="265" r:id="rId13"/>
    <p:sldId id="266" r:id="rId14"/>
    <p:sldId id="258" r:id="rId15"/>
    <p:sldId id="260" r:id="rId16"/>
    <p:sldId id="261" r:id="rId17"/>
    <p:sldId id="269" r:id="rId18"/>
    <p:sldId id="270" r:id="rId19"/>
    <p:sldId id="275" r:id="rId20"/>
    <p:sldId id="271" r:id="rId21"/>
    <p:sldId id="272" r:id="rId22"/>
    <p:sldId id="278" r:id="rId2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56026E-2A0E-4B2A-B0AB-0EDB5309B8FB}"/>
              </a:ext>
            </a:extLst>
          </p:cNvPr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7958BE-4DB4-492B-AE4E-CA47F4906289}"/>
              </a:ext>
            </a:extLst>
          </p:cNvPr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07E4DCF6-C4CE-49A6-8E03-62677CE83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2710F64-A1BB-41E3-A566-35224F3207D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335CAAC3-3456-48C6-A83F-F655D6B92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35CA4B-52D6-4AD8-8DDC-07255452566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C72A5D7B-80CC-4CA6-9FD2-AF3A47772C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227838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01405-76B6-46A5-9F6A-40E8519D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61AE-2C54-4346-8566-1CD99616FAE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2A472-27E1-494C-BB07-D9BC37888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D8567-9DBB-4F10-BE65-EAC6C1C06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8A9EA3-8D6D-43D9-B431-9226D42B15A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6007224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54972F-4121-41D4-A8F0-AB7427CA92CA}"/>
              </a:ext>
            </a:extLst>
          </p:cNvPr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03A2A-3D5D-4073-A311-95FD6A4E91AD}"/>
              </a:ext>
            </a:extLst>
          </p:cNvPr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A63A508-6F13-4B6D-B286-86AAC91F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48417-1C19-4C2B-A5BF-C1CC7C64E29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F1886A5-720A-4B55-85AE-F7BA7FAFE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399BBA3-2171-4F22-BD4C-4931348A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7D5328-614A-4E27-9B33-5FBF423E159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73369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12A41-CE41-422A-ACDD-7EC82E555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219E8-7A40-45B2-8E07-6D26FB15E23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066A-8B52-4717-84CB-E7D9351EA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4204C-7D61-4A17-BC11-790957F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8084F-220B-47FD-8EA4-321DED4872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050960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757A3E-4FDC-4CCC-834F-FAF0BE29B2BB}"/>
              </a:ext>
            </a:extLst>
          </p:cNvPr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ACB200-3B9E-4BDA-B78F-DE90D940B2A3}"/>
              </a:ext>
            </a:extLst>
          </p:cNvPr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51A6D5E1-2F39-40E7-9255-E731F80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8DBA343-0231-4D34-9C0A-27E903944BD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F773459A-58D9-4563-AB08-F9C30E2C6A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F530BAA-6ECE-4494-AC7A-24081F5B0E0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489BBCC3-58C4-4DD1-926C-BC3073E02F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894028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768D6F-899B-49C3-89C3-350C1F8CB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B719-37CD-4F04-8EEF-AD99193C9CC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C1C71F-DD9D-42E1-9AC7-C3D844379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8B2A5A-A2C1-4E31-B625-CBB9818C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16CEF-7219-4863-93E4-3F2EEF10A22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8021332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8D4323E-61BD-4DB8-B91D-FED9BDB18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46637-5DF0-4CAF-A54E-B42578FE0C1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875D1E-637B-4ADA-A098-BF57C2E0B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06B733-A139-4CCE-B780-D3D936CC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3C8B8-EF86-4113-BF88-4D27B58E79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7120280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647465-EB25-44C1-B884-95E4C5AAC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A663F-E0F8-4FBC-B8A3-0A4B72B5718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1F7FBF4-1148-498D-ADC6-F3C08CA7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B01FC2-2275-4AD6-8BC7-8395DE88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053C3-B7EA-4BAA-8327-0E676ED2E36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9806985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A3741B-B25A-4D7F-A056-F8F44E7A8D54}"/>
              </a:ext>
            </a:extLst>
          </p:cNvPr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5C2613AE-F0E5-44C7-A22B-E2C89E6CE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77E95-7545-4AE1-ABBD-A1076ACB6FE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0533026-1BCA-449D-AD98-411F03FF2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CF8D909-B2C1-49A1-9CDF-7B0110D6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A7683-B459-4B63-8513-2B975449F5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4429158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C07B6B-542B-43DA-9B6A-A6167BA3C68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63FFE4-0C36-4CD1-A5CB-D91B0D082E57}"/>
              </a:ext>
            </a:extLst>
          </p:cNvPr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ADF5209-8620-4890-99F2-5D2A72692BC6}"/>
              </a:ext>
            </a:extLst>
          </p:cNvPr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FEBFA910-E73A-42BA-BC30-58B13C3E0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549A3-29B9-43FC-B71F-B69302DAB87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6712E48-50E4-4E03-A5C6-C368E7937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133E23C-633F-4F4F-A48F-AD7B3094E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B379B4-4157-4FDF-B865-7977CB5D12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446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15F259-FE1C-4A17-9BB3-7945ED89627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B6C4F616-2D5B-4BE6-BB38-9E73759106B7}"/>
              </a:ext>
            </a:extLst>
          </p:cNvPr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2BAD86E-99D5-4B3C-8B74-15ED6F80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5B21-2518-4E6C-B236-BA9ECFF93AE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E0C47F2-A182-4D61-92C1-2955714CA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5998C95-A1D3-4781-88DB-0B011F7D4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30745-FB44-4EDC-9F1E-DE41410DFB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2440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DAD069-7ED7-467E-BCE1-9C7D1E4D1D02}"/>
              </a:ext>
            </a:extLst>
          </p:cNvPr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2C629B-1A7B-4DF2-8767-A8E360B5B0F7}"/>
              </a:ext>
            </a:extLst>
          </p:cNvPr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BCB6B5-A268-4074-9F88-58258F5E6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45869-FEC0-4901-9AA6-A8F153298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A402E-22DF-4CCA-B3A8-993A0EC21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A654E0-EAD5-4B9C-BC6C-7D35A6FBEBC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B1BC1-15BF-4A06-9571-492E742EA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C6703-7189-4199-B91D-E4FFF1D82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10ADE35-7E70-449F-9A56-847F5A9086F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8" r:id="rId2"/>
    <p:sldLayoutId id="2147483744" r:id="rId3"/>
    <p:sldLayoutId id="2147483739" r:id="rId4"/>
    <p:sldLayoutId id="2147483740" r:id="rId5"/>
    <p:sldLayoutId id="2147483741" r:id="rId6"/>
    <p:sldLayoutId id="2147483745" r:id="rId7"/>
    <p:sldLayoutId id="2147483746" r:id="rId8"/>
    <p:sldLayoutId id="2147483747" r:id="rId9"/>
    <p:sldLayoutId id="2147483742" r:id="rId10"/>
    <p:sldLayoutId id="2147483748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9pPr>
    </p:titleStyle>
    <p:bodyStyle>
      <a:lvl1pPr marL="2730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ct val="0"/>
        </a:spcAft>
        <a:buClr>
          <a:srgbClr val="928B70"/>
        </a:buClr>
        <a:buFont typeface="Wingdings" panose="05000000000000000000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ct val="0"/>
        </a:spcAft>
        <a:buClr>
          <a:srgbClr val="87706B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ct val="20000"/>
        </a:spcBef>
        <a:spcAft>
          <a:spcPct val="0"/>
        </a:spcAft>
        <a:buClr>
          <a:srgbClr val="6F777D"/>
        </a:buClr>
        <a:buFont typeface="Wingdings" panose="05000000000000000000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0B554206-C95F-4D1D-938C-10FB59584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00" y="2052638"/>
            <a:ext cx="19812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7CF88A5-7EB6-4102-8EED-58E35C6A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2638"/>
            <a:ext cx="6324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8196" name="Picture 2" descr="C:\Users\NEJC\Desktop\Untitled-6.jpg">
            <a:extLst>
              <a:ext uri="{FF2B5EF4-FFF2-40B4-BE49-F238E27FC236}">
                <a16:creationId xmlns:a16="http://schemas.microsoft.com/office/drawing/2014/main" id="{3709125D-8C3F-454B-A35F-5EDED8AB4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knarf.english.upenn.edu/Gifs/napoleon.gif">
            <a:extLst>
              <a:ext uri="{FF2B5EF4-FFF2-40B4-BE49-F238E27FC236}">
                <a16:creationId xmlns:a16="http://schemas.microsoft.com/office/drawing/2014/main" id="{F12C9661-388F-4ED8-9055-BA75ACCE6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048672" cy="3960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9FF65718-3C4D-4E46-83BD-31325D1E4351}"/>
              </a:ext>
            </a:extLst>
          </p:cNvPr>
          <p:cNvSpPr/>
          <p:nvPr/>
        </p:nvSpPr>
        <p:spPr>
          <a:xfrm>
            <a:off x="1657350" y="5305425"/>
            <a:ext cx="58293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lexis" pitchFamily="2" charset="0"/>
                <a:cs typeface="+mn-cs"/>
              </a:rPr>
              <a:t>15. avgust. 1769 - 5. maj 1821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25E7F8-CA49-45A6-AC34-74717319E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557338"/>
            <a:ext cx="8928100" cy="5184775"/>
          </a:xfrm>
          <a:solidFill>
            <a:schemeClr val="bg1"/>
          </a:solidFill>
        </p:spPr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959CE9-4AB5-4B9F-B84A-F314D09D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441450"/>
          </a:xfrm>
          <a:solidFill>
            <a:schemeClr val="bg1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4503C04-7DB5-4514-BA2C-584673B4B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31013"/>
            <a:ext cx="6709120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www.euratlas.net/history/europe/1800/1800.jpg">
            <a:extLst>
              <a:ext uri="{FF2B5EF4-FFF2-40B4-BE49-F238E27FC236}">
                <a16:creationId xmlns:a16="http://schemas.microsoft.com/office/drawing/2014/main" id="{9C9379CC-B666-4ECE-8F57-D8E1068E6D5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5545137" cy="4608513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6D05052E-4909-48D8-909C-10C81E9F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Evropa pred napoleonovim osvajanjem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1BC3A7-08DE-420F-AA5B-772246168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Evropa po napoleonovim osvajanjem</a:t>
            </a:r>
          </a:p>
        </p:txBody>
      </p:sp>
      <p:pic>
        <p:nvPicPr>
          <p:cNvPr id="19459" name="Picture 3" descr="8">
            <a:extLst>
              <a:ext uri="{FF2B5EF4-FFF2-40B4-BE49-F238E27FC236}">
                <a16:creationId xmlns:a16="http://schemas.microsoft.com/office/drawing/2014/main" id="{FCFA6798-9DCE-4DCB-AB1D-B52CE5913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89281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 descr="Napoleoniceurope">
            <a:extLst>
              <a:ext uri="{FF2B5EF4-FFF2-40B4-BE49-F238E27FC236}">
                <a16:creationId xmlns:a16="http://schemas.microsoft.com/office/drawing/2014/main" id="{416DC257-12E2-4B64-80A9-4DF870E4A35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A0A5750-9C9E-485F-952B-C3CE3015C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8CB39A7F-E1FE-47D5-A8C4-491E57728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700213"/>
            <a:ext cx="4176713" cy="4897437"/>
          </a:xfrm>
        </p:spPr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r>
              <a:rPr lang="sl-SI" dirty="0"/>
              <a:t>Po neuspehu v Egiptu (Angleži so jih premagali v pomorski bitki pri Abukirju in mu preprečili zasedbo Egipta) se je Napoleon vrnil v Francijo, izvedel državni udar, odstavil </a:t>
            </a:r>
            <a:r>
              <a:rPr lang="sl-SI" dirty="0" err="1"/>
              <a:t>direktorij</a:t>
            </a:r>
            <a:r>
              <a:rPr lang="sl-SI" dirty="0"/>
              <a:t> in razglasil, da je francoska revolucija končana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sl-SI" dirty="0"/>
              <a:t>Leta 1799 je postal prvi konzul Francije, leta 1804 pa se je razglasil za cesarja Francozov</a:t>
            </a:r>
          </a:p>
          <a:p>
            <a:pPr marL="4572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B6BCA506-5E98-456D-A7F2-89B0DF1E6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OBDOBJE VLADARJA</a:t>
            </a:r>
            <a:endParaRPr lang="sl-SI" dirty="0"/>
          </a:p>
        </p:txBody>
      </p:sp>
      <p:pic>
        <p:nvPicPr>
          <p:cNvPr id="1026" name="Picture 2" descr="http://www.ssqq.com/travel/images/russia2012x192.jpg">
            <a:extLst>
              <a:ext uri="{FF2B5EF4-FFF2-40B4-BE49-F238E27FC236}">
                <a16:creationId xmlns:a16="http://schemas.microsoft.com/office/drawing/2014/main" id="{63A53D8A-CCF5-4856-AA30-9EA2A9FF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00213"/>
            <a:ext cx="4370388" cy="4897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07DDA3C-2FCC-4D13-8BFD-480A3249D4D9}"/>
              </a:ext>
            </a:extLst>
          </p:cNvPr>
          <p:cNvSpPr txBox="1"/>
          <p:nvPr/>
        </p:nvSpPr>
        <p:spPr>
          <a:xfrm>
            <a:off x="4643438" y="1773238"/>
            <a:ext cx="218598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FRANCIJA leta 1811</a:t>
            </a:r>
          </a:p>
        </p:txBody>
      </p:sp>
      <p:pic>
        <p:nvPicPr>
          <p:cNvPr id="21510" name="Picture 2" descr="C:\Users\simon\Desktop\2011_02_24\IMG.jpg">
            <a:extLst>
              <a:ext uri="{FF2B5EF4-FFF2-40B4-BE49-F238E27FC236}">
                <a16:creationId xmlns:a16="http://schemas.microsoft.com/office/drawing/2014/main" id="{352B861C-D934-45D4-BD61-EB2A381C4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1F208612-7F1A-4FEF-9583-9F2F5661F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438" y="1700213"/>
            <a:ext cx="4191000" cy="4878387"/>
          </a:xfrm>
        </p:spPr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r>
              <a:rPr lang="sl-SI" dirty="0"/>
              <a:t>Začel je v Italiji, z zmago nad Avstrijo, Prusijo in Rusijo je Napoleon razbil protifrancoske povezave evropskih držav; leta 1806 je razpustil Nemško cesarstvo, nemške državice (razen Avstrije in Prusije) pa povezal v rensko zvezo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351CDF8-E817-43B6-99FB-9D364F1E4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OSVAJANJA</a:t>
            </a:r>
            <a:endParaRPr lang="sl-SI" dirty="0"/>
          </a:p>
        </p:txBody>
      </p:sp>
      <p:pic>
        <p:nvPicPr>
          <p:cNvPr id="4098" name="Picture 2" descr="11">
            <a:extLst>
              <a:ext uri="{FF2B5EF4-FFF2-40B4-BE49-F238E27FC236}">
                <a16:creationId xmlns:a16="http://schemas.microsoft.com/office/drawing/2014/main" id="{877583DB-4CE4-452C-8F64-61D32478D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00213"/>
            <a:ext cx="4392613" cy="3178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43E61F0-6A1E-438A-9877-224A62006281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5013325"/>
          <a:ext cx="8602663" cy="15113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4301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1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DRŽAVE</a:t>
                      </a:r>
                      <a:endParaRPr lang="sl-SI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ŠTEVILO VOJAKOV</a:t>
                      </a:r>
                      <a:endParaRPr lang="sl-SI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Francija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400.000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Italija 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60.000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Španija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300.000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Porenje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200.000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SKUPAJ</a:t>
                      </a:r>
                      <a:endParaRPr lang="sl-SI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960.000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556" name="Rectangle 3">
            <a:extLst>
              <a:ext uri="{FF2B5EF4-FFF2-40B4-BE49-F238E27FC236}">
                <a16:creationId xmlns:a16="http://schemas.microsoft.com/office/drawing/2014/main" id="{A32A859F-7114-4CFA-8190-3288EF019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5" y="5445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endParaRPr lang="sl-SI" altLang="sl-SI">
              <a:latin typeface="Arial" panose="020B0604020202020204" pitchFamily="34" charset="0"/>
            </a:endParaRPr>
          </a:p>
        </p:txBody>
      </p:sp>
      <p:graphicFrame>
        <p:nvGraphicFramePr>
          <p:cNvPr id="6" name="Predmet 5">
            <a:extLst>
              <a:ext uri="{FF2B5EF4-FFF2-40B4-BE49-F238E27FC236}">
                <a16:creationId xmlns:a16="http://schemas.microsoft.com/office/drawing/2014/main" id="{34168AFB-D06B-4F1C-B06C-246D352842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488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Chart" r:id="rId4" imgW="6515066" imgH="2962170" progId="MSGraph.Chart.8">
                  <p:embed/>
                </p:oleObj>
              </mc:Choice>
              <mc:Fallback>
                <p:oleObj name="Chart" r:id="rId4" imgW="6515066" imgH="2962170" progId="MSGraph.Chart.8">
                  <p:embed/>
                  <p:pic>
                    <p:nvPicPr>
                      <p:cNvPr id="0" name="Predm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4881563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831439A2-F997-4DCF-BC86-53368E51E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algn="just" fontAlgn="auto">
              <a:spcAft>
                <a:spcPts val="0"/>
              </a:spcAft>
              <a:defRPr/>
            </a:pPr>
            <a:r>
              <a:rPr lang="sl-SI" dirty="0"/>
              <a:t>Poraz v Rusiji je spodbudil druge evropske narode k uporu. Leta 1813 je pri Leipzigu prišlo do bitke narodov, v kateri je francoska vojska doživela poraz. Napoleona so izgnali na sredozemski otok Elbo.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13A04AED-4C57-45EA-BEEC-97EE8BA01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KONEC</a:t>
            </a:r>
            <a:endParaRPr lang="sl-SI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0710920-AA17-431C-BDAD-26B680FD2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3573463"/>
            <a:ext cx="3532188" cy="2959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10">
            <a:extLst>
              <a:ext uri="{FF2B5EF4-FFF2-40B4-BE49-F238E27FC236}">
                <a16:creationId xmlns:a16="http://schemas.microsoft.com/office/drawing/2014/main" id="{FD429255-C3D5-4AB1-B8D0-741136A3F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573463"/>
            <a:ext cx="4895850" cy="2959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552E8D2-2D99-49E4-8BFA-452894D56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500">
            <a:off x="606528" y="754832"/>
            <a:ext cx="4009592" cy="5320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http://www.ascensionatsea.net/Mediterranean/Italy/Elba/elba.gif">
            <a:extLst>
              <a:ext uri="{FF2B5EF4-FFF2-40B4-BE49-F238E27FC236}">
                <a16:creationId xmlns:a16="http://schemas.microsoft.com/office/drawing/2014/main" id="{659C6FF5-4156-4877-8749-CFF4157EB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4055">
            <a:off x="4515244" y="331374"/>
            <a:ext cx="4333208" cy="5460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ttp://www.britishbattles.com/waterloo/images/hougoumont/british-hougoumont-500.jpg">
            <a:extLst>
              <a:ext uri="{FF2B5EF4-FFF2-40B4-BE49-F238E27FC236}">
                <a16:creationId xmlns:a16="http://schemas.microsoft.com/office/drawing/2014/main" id="{5CA2EAD8-E35A-4BB3-8100-DFA08B5FE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472">
            <a:off x="498475" y="3003550"/>
            <a:ext cx="4762500" cy="3324225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2">
            <a:extLst>
              <a:ext uri="{FF2B5EF4-FFF2-40B4-BE49-F238E27FC236}">
                <a16:creationId xmlns:a16="http://schemas.microsoft.com/office/drawing/2014/main" id="{4F56B4A5-76C2-4CBC-821C-F0F0143ED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0934">
            <a:off x="3676650" y="1844675"/>
            <a:ext cx="5086350" cy="3171825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EB09D-0444-458B-94F2-B75C03CB9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r>
              <a:rPr lang="sl-SI" dirty="0"/>
              <a:t>Z otoka Elba je uspel pobegniti in se odločil za pohod na Pariz. Angleška in pruska vojska sta ga prestregli pri kraju Waterloo.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A2CEF8-47EF-4668-A267-C8C6E231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waterloo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 descr="Sadler,_Battle_of_Waterloo">
            <a:extLst>
              <a:ext uri="{FF2B5EF4-FFF2-40B4-BE49-F238E27FC236}">
                <a16:creationId xmlns:a16="http://schemas.microsoft.com/office/drawing/2014/main" id="{844D221D-9B0C-4C55-A09F-CDB48C68D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653">
            <a:off x="3521075" y="3887788"/>
            <a:ext cx="54578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5E8DE8FD-605C-4B3C-A0DE-1859CD04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26628" name="Picture 10" descr="800px-Andrieux_-_La_bataille_de_Waterloo">
            <a:extLst>
              <a:ext uri="{FF2B5EF4-FFF2-40B4-BE49-F238E27FC236}">
                <a16:creationId xmlns:a16="http://schemas.microsoft.com/office/drawing/2014/main" id="{E26E7894-AA5F-4EB9-9568-45CB81E60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6110">
            <a:off x="227013" y="1557338"/>
            <a:ext cx="5508625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C755BCA3-1CF1-42FE-8868-A94EC13E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700213"/>
            <a:ext cx="4105275" cy="4897437"/>
          </a:xfrm>
        </p:spPr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r>
              <a:rPr lang="sl-SI" dirty="0"/>
              <a:t>Življenjska pot se je začela v Ajacciu na Korziki 15. avgusta 1769.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sl-SI" dirty="0"/>
              <a:t>Med leti 1779 do 1784 se je šolal na vojaški akademiji v Parizu.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sl-SI" dirty="0"/>
              <a:t>Z zasedbo pristanišča Toulon je postal brigadni general.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sl-SI" dirty="0"/>
              <a:t>Do leta 1802 je premagal združene nasprotnike (Turčija, Rusija, Anglija in Avstrija).</a:t>
            </a:r>
          </a:p>
          <a:p>
            <a:pPr marL="274320"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E4FBA86-02CF-4590-B2C0-DD009A516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PRIHOD NAPOLEONA</a:t>
            </a:r>
          </a:p>
        </p:txBody>
      </p:sp>
      <p:pic>
        <p:nvPicPr>
          <p:cNvPr id="1026" name="Picture 2" descr="http://serieamania.net/napoleon/wp-content/uploads/2008/06/napoleon4.jpg">
            <a:extLst>
              <a:ext uri="{FF2B5EF4-FFF2-40B4-BE49-F238E27FC236}">
                <a16:creationId xmlns:a16="http://schemas.microsoft.com/office/drawing/2014/main" id="{74AB0C37-12B3-4FBB-90B1-2CACB2BC2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82750"/>
            <a:ext cx="4176712" cy="4897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upload.wikimedia.org/wikipedia/commons/2/28/Ingres%2C_Napoleon_on_his_Imperial_throne.jpg">
            <a:extLst>
              <a:ext uri="{FF2B5EF4-FFF2-40B4-BE49-F238E27FC236}">
                <a16:creationId xmlns:a16="http://schemas.microsoft.com/office/drawing/2014/main" id="{78B7B130-93BF-40B0-9D90-07034A245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682750"/>
            <a:ext cx="3527425" cy="4897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098EFD-552E-400E-9930-69693D67B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sl-SI" dirty="0"/>
              <a:t>        Otok sv. helene</a:t>
            </a:r>
          </a:p>
        </p:txBody>
      </p:sp>
      <p:pic>
        <p:nvPicPr>
          <p:cNvPr id="27651" name="Picture 2" descr="http://www.petermaas.nl/extinct/speciesinfo/images/LocationSaintHelena.png">
            <a:extLst>
              <a:ext uri="{FF2B5EF4-FFF2-40B4-BE49-F238E27FC236}">
                <a16:creationId xmlns:a16="http://schemas.microsoft.com/office/drawing/2014/main" id="{AAF3DEA2-30C0-48C5-B650-A605C1728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65">
            <a:off x="96838" y="1404938"/>
            <a:ext cx="5922962" cy="3382962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8" descr="http://eoimages.gsfc.nasa.gov/images/imagerecords/38000/38941/ISS019-E-014918_lrg.jpg">
            <a:extLst>
              <a:ext uri="{FF2B5EF4-FFF2-40B4-BE49-F238E27FC236}">
                <a16:creationId xmlns:a16="http://schemas.microsoft.com/office/drawing/2014/main" id="{9261181D-ACD3-4229-A093-0D1FC2318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1347">
            <a:off x="4848225" y="1089025"/>
            <a:ext cx="4257675" cy="319405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4" descr="http://www.worldatlas.com/webimage/countrys/islands/atlantic/sthelena.gif">
            <a:extLst>
              <a:ext uri="{FF2B5EF4-FFF2-40B4-BE49-F238E27FC236}">
                <a16:creationId xmlns:a16="http://schemas.microsoft.com/office/drawing/2014/main" id="{A4895DC5-26E4-4FCF-BE52-B61211AE4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2101">
            <a:off x="2509838" y="3290888"/>
            <a:ext cx="361315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http://www.viaonline.hr/docs/VIA/PhotoSlike/165/Original.jpg">
            <a:extLst>
              <a:ext uri="{FF2B5EF4-FFF2-40B4-BE49-F238E27FC236}">
                <a16:creationId xmlns:a16="http://schemas.microsoft.com/office/drawing/2014/main" id="{9AA8EA77-20F0-4897-9D92-BFAEC528B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3652">
            <a:off x="3848100" y="2874963"/>
            <a:ext cx="4919663" cy="3262312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5F3237-7A33-4F54-BF5E-FFA90261F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Napoleonova grobnica</a:t>
            </a: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D2198370-3313-4B83-BF0D-8CCADEE6F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024">
            <a:off x="339725" y="1820863"/>
            <a:ext cx="4487863" cy="336550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31D16695-8728-4308-B691-80EA300A5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r>
              <a:rPr lang="sl-SI" u="sng" dirty="0"/>
              <a:t>http://sl.wikipedia.org/Wiki/Napoleon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sl-SI" u="sng" dirty="0"/>
              <a:t>http://www.mladinska.com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sl-SI" u="sng" dirty="0"/>
              <a:t>http://images.google.si/images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sl-SI" u="sng" dirty="0"/>
              <a:t>http://www.zgodovina.com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sl-SI" u="sng" dirty="0"/>
              <a:t>Zgodovina 3, UČ za tretji letnik gimnazije</a:t>
            </a:r>
          </a:p>
          <a:p>
            <a:pPr marL="274320"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A97CC14-13B5-418A-8821-C107CB63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Viri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7BA3105B-08C6-449F-9EE2-E1DC2E066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EGIPT &amp; POMORSKA BITKA</a:t>
            </a:r>
          </a:p>
        </p:txBody>
      </p:sp>
      <p:pic>
        <p:nvPicPr>
          <p:cNvPr id="5122" name="Picture 2" descr="4">
            <a:extLst>
              <a:ext uri="{FF2B5EF4-FFF2-40B4-BE49-F238E27FC236}">
                <a16:creationId xmlns:a16="http://schemas.microsoft.com/office/drawing/2014/main" id="{7E368B48-C0CB-4465-A56E-89394F30F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9" y="1484784"/>
            <a:ext cx="411652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5">
            <a:extLst>
              <a:ext uri="{FF2B5EF4-FFF2-40B4-BE49-F238E27FC236}">
                <a16:creationId xmlns:a16="http://schemas.microsoft.com/office/drawing/2014/main" id="{68D3C361-A8BA-4363-8EAA-A94B13BFA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916">
            <a:off x="10465" y="4293096"/>
            <a:ext cx="4116526" cy="2267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10" descr="767px-Francois-Louis-Joseph_Watteau_001">
            <a:extLst>
              <a:ext uri="{FF2B5EF4-FFF2-40B4-BE49-F238E27FC236}">
                <a16:creationId xmlns:a16="http://schemas.microsoft.com/office/drawing/2014/main" id="{EBCB6208-14F7-46BC-93F6-F02DEE4533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611">
            <a:off x="3600544" y="2019707"/>
            <a:ext cx="5633487" cy="44069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0FD2AD-D9FF-4827-BC1D-063E19685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Poraz v rusiji</a:t>
            </a:r>
          </a:p>
        </p:txBody>
      </p:sp>
      <p:pic>
        <p:nvPicPr>
          <p:cNvPr id="5" name="Picture 7" descr="http://russianmemory.com/blog_photos/Kovno1812.jpg">
            <a:extLst>
              <a:ext uri="{FF2B5EF4-FFF2-40B4-BE49-F238E27FC236}">
                <a16:creationId xmlns:a16="http://schemas.microsoft.com/office/drawing/2014/main" id="{8DBA28CB-2E17-44A2-94DE-30B2D90E5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6150" y="1458913"/>
            <a:ext cx="3667125" cy="2574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6" name="Picture 9" descr="http://annoyzview.files.wordpress.com/2012/03/napoleon_retreat_russia.jpg">
            <a:extLst>
              <a:ext uri="{FF2B5EF4-FFF2-40B4-BE49-F238E27FC236}">
                <a16:creationId xmlns:a16="http://schemas.microsoft.com/office/drawing/2014/main" id="{CBE09A8D-F179-429A-8E15-7BBEC3083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17468">
            <a:off x="4289425" y="3763963"/>
            <a:ext cx="4851400" cy="2981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4" name="Picture 5" descr="http://2.bp.blogspot.com/_oIAhQMTG-dU/S8Mwp4o9TsI/AAAAAAAAD-o/qAzw_i93lbs/s1600/napoleon%3Dbonaparte-retreat-from-russia-history-pictures-images-photos.jpg">
            <a:extLst>
              <a:ext uri="{FF2B5EF4-FFF2-40B4-BE49-F238E27FC236}">
                <a16:creationId xmlns:a16="http://schemas.microsoft.com/office/drawing/2014/main" id="{30A2BBA2-21B3-4B1F-94D5-40C4C1C5C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508">
            <a:off x="333375" y="3948113"/>
            <a:ext cx="3816350" cy="2797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7" name="Picture 9" descr="Napoleon_Moscow_Fire">
            <a:extLst>
              <a:ext uri="{FF2B5EF4-FFF2-40B4-BE49-F238E27FC236}">
                <a16:creationId xmlns:a16="http://schemas.microsoft.com/office/drawing/2014/main" id="{0325195B-9834-4389-8D76-9D49C1D8CD92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 rot="300475">
            <a:off x="179388" y="1227138"/>
            <a:ext cx="4140200" cy="3214687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1C63DB31-BF57-45F8-8DB1-99C14B81D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19263"/>
            <a:ext cx="4983163" cy="2501900"/>
          </a:xfrm>
        </p:spPr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r>
              <a:rPr lang="sl-SI" dirty="0"/>
              <a:t>Zaradi Napoleonovega poraza v Moskvi so se mu uprle še druge države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sl-SI" dirty="0"/>
              <a:t>Napoleon je bitko pri Leipzigu izgubil </a:t>
            </a:r>
          </a:p>
          <a:p>
            <a:pPr marL="274320"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9EB3093-66BF-45D6-BB4F-079493AF1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Bitka v </a:t>
            </a:r>
            <a:r>
              <a:rPr lang="sl-SI" dirty="0" err="1"/>
              <a:t>lepzigu</a:t>
            </a:r>
            <a:endParaRPr lang="sl-SI" dirty="0"/>
          </a:p>
        </p:txBody>
      </p:sp>
      <p:pic>
        <p:nvPicPr>
          <p:cNvPr id="4" name="Picture 8" descr="800px-MoshkovVI_SrazhLeypcigomGRM">
            <a:extLst>
              <a:ext uri="{FF2B5EF4-FFF2-40B4-BE49-F238E27FC236}">
                <a16:creationId xmlns:a16="http://schemas.microsoft.com/office/drawing/2014/main" id="{5046CD32-CCA9-4ACF-B5B1-E617FD3A4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0825" y="4005263"/>
            <a:ext cx="5003800" cy="2608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EC0569BE-F2DE-41E3-B0BF-D3BED4972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162B0C9F-33BC-47E2-805D-28035B06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55600"/>
            <a:ext cx="5199063" cy="10541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Bitka pri jeni</a:t>
            </a:r>
          </a:p>
        </p:txBody>
      </p:sp>
      <p:pic>
        <p:nvPicPr>
          <p:cNvPr id="16386" name="Picture 2" descr="http://4.bp.blogspot.com/-iWzgKoB-16c/TZfTJH6JF3I/AAAAAAAAC8Y/XpZJ_v3D8Ww/s1600/Napoleon_reviews_captured_Prussian_flags_battle_of_Jena.jpg">
            <a:extLst>
              <a:ext uri="{FF2B5EF4-FFF2-40B4-BE49-F238E27FC236}">
                <a16:creationId xmlns:a16="http://schemas.microsoft.com/office/drawing/2014/main" id="{92740D64-35F3-40DF-A805-B14517F3A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751013"/>
            <a:ext cx="7399338" cy="5092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firstempire.0catch.com/Campaigns/4th_Coalition/Napoleon_at_Jena_by_Thevenin/LargeNapoleonatJenabyThevenin.jpg">
            <a:extLst>
              <a:ext uri="{FF2B5EF4-FFF2-40B4-BE49-F238E27FC236}">
                <a16:creationId xmlns:a16="http://schemas.microsoft.com/office/drawing/2014/main" id="{E609A95A-A2A7-44FD-BEAB-E056747E3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40445">
            <a:off x="5473700" y="533400"/>
            <a:ext cx="3233738" cy="3041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D900D1B5-2289-4145-8675-046E67BB4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9218" name="Picture 2" descr="File:Napoleon.Jena.jpg">
            <a:extLst>
              <a:ext uri="{FF2B5EF4-FFF2-40B4-BE49-F238E27FC236}">
                <a16:creationId xmlns:a16="http://schemas.microsoft.com/office/drawing/2014/main" id="{B3DCBD49-EF24-4327-96E2-6A070812D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57159">
            <a:off x="366713" y="531813"/>
            <a:ext cx="4740275" cy="3240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ile:Chartier-Murat at Jena.jpg">
            <a:extLst>
              <a:ext uri="{FF2B5EF4-FFF2-40B4-BE49-F238E27FC236}">
                <a16:creationId xmlns:a16="http://schemas.microsoft.com/office/drawing/2014/main" id="{0602B299-347B-481F-8482-E8FF7058E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8101">
            <a:off x="4589463" y="531813"/>
            <a:ext cx="4116387" cy="3240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ile:Iena.jpg">
            <a:extLst>
              <a:ext uri="{FF2B5EF4-FFF2-40B4-BE49-F238E27FC236}">
                <a16:creationId xmlns:a16="http://schemas.microsoft.com/office/drawing/2014/main" id="{520A8585-CD67-4B7B-96AA-C68077EAF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3357563"/>
            <a:ext cx="4738688" cy="3311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28F996-D034-4D5A-B8BB-03DF18F531A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773238"/>
            <a:ext cx="3373438" cy="4751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A0FC77-4EC5-41DF-B4FB-4BFCC7B70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r>
              <a:rPr lang="sl-SI" dirty="0"/>
              <a:t>negovi sorodniki vodijo zasedene </a:t>
            </a:r>
          </a:p>
          <a:p>
            <a:pPr marL="4572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sl-SI" dirty="0"/>
              <a:t>države kot so Italija, Nizozemska, </a:t>
            </a:r>
          </a:p>
          <a:p>
            <a:pPr marL="4572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sl-SI" dirty="0"/>
              <a:t>Toskana...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sl-SI" dirty="0"/>
              <a:t>Leta 1804 se je razglasil za cesarja.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sl-SI" dirty="0"/>
              <a:t>Odnose med ljudmi je urejal civilni</a:t>
            </a:r>
          </a:p>
          <a:p>
            <a:pPr marL="4572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sl-SI" dirty="0"/>
              <a:t> zakonik-2251 členov (enakopravnost, </a:t>
            </a:r>
          </a:p>
          <a:p>
            <a:pPr marL="4572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sl-SI" dirty="0"/>
              <a:t>svoboda, verska svoboda, </a:t>
            </a:r>
          </a:p>
          <a:p>
            <a:pPr marL="4572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sl-SI" dirty="0"/>
              <a:t>odprava fevdalnih pravic ...)</a:t>
            </a:r>
          </a:p>
          <a:p>
            <a:pPr marL="4572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sl-SI" dirty="0"/>
          </a:p>
          <a:p>
            <a:pPr marL="4572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sl-SI" dirty="0"/>
          </a:p>
          <a:p>
            <a:pPr marL="4572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sl-SI" dirty="0"/>
          </a:p>
          <a:p>
            <a:pPr marL="274320"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618732-F989-4303-9770-15593B4B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Obdobje vladanja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128E3A04-B409-406D-AA8E-906BA0A78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19263"/>
            <a:ext cx="4983163" cy="4805362"/>
          </a:xfrm>
        </p:spPr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r>
              <a:rPr lang="sl-SI" b="1" dirty="0"/>
              <a:t> </a:t>
            </a:r>
            <a:r>
              <a:rPr lang="sl-SI" dirty="0"/>
              <a:t>Leta 1809 Napoleon zmaga pri </a:t>
            </a:r>
            <a:r>
              <a:rPr lang="sl-SI" dirty="0" err="1"/>
              <a:t>Wagramu</a:t>
            </a:r>
            <a:r>
              <a:rPr lang="sl-SI" dirty="0"/>
              <a:t> (pri Dunaju) in z mirom ustanovi novo državno tvorbo – Ilirske province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sl-SI" dirty="0"/>
              <a:t>Z Ilirskimi provincami je Napoleon želel gospodarsko oslabiti Avstrijo, jo odrezati od Jadrana in stopnjevati celinsko zaporo Anglije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sl-SI" dirty="0"/>
              <a:t>Nova oblast je zmanjšala podložniške obveze do zemljiških gospodov. Zaradi zavlačevanja z obljubljeno odpravo fevdalnih odnosov je prihajalo do uporov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F3CAAFC-FE2D-47AD-ABB2-86022DCFF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5" y="323850"/>
            <a:ext cx="8380413" cy="10541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Ilirske province</a:t>
            </a:r>
            <a:endParaRPr lang="sl-SI" dirty="0"/>
          </a:p>
        </p:txBody>
      </p:sp>
      <p:pic>
        <p:nvPicPr>
          <p:cNvPr id="2054" name="Picture 6" descr="C:\Users\NEJC\Desktop\Untitled-1.jpg">
            <a:extLst>
              <a:ext uri="{FF2B5EF4-FFF2-40B4-BE49-F238E27FC236}">
                <a16:creationId xmlns:a16="http://schemas.microsoft.com/office/drawing/2014/main" id="{2CC4F6B3-B1F8-4812-ADF5-AC7E8B483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3988" y="1700213"/>
            <a:ext cx="3659187" cy="4897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lika:Provinces Illyriennes Servie et Bosnie.jpg">
            <a:extLst>
              <a:ext uri="{FF2B5EF4-FFF2-40B4-BE49-F238E27FC236}">
                <a16:creationId xmlns:a16="http://schemas.microsoft.com/office/drawing/2014/main" id="{7B58CDF3-3F5E-4E56-B6A4-1EBA59CC3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577975"/>
            <a:ext cx="8858250" cy="5141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slov 2">
            <a:extLst>
              <a:ext uri="{FF2B5EF4-FFF2-40B4-BE49-F238E27FC236}">
                <a16:creationId xmlns:a16="http://schemas.microsoft.com/office/drawing/2014/main" id="{01DB419B-6384-44AB-B4C6-29C1BF395667}"/>
              </a:ext>
            </a:extLst>
          </p:cNvPr>
          <p:cNvSpPr txBox="1">
            <a:spLocks/>
          </p:cNvSpPr>
          <p:nvPr/>
        </p:nvSpPr>
        <p:spPr>
          <a:xfrm>
            <a:off x="250825" y="260350"/>
            <a:ext cx="8642350" cy="112871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l-SI" dirty="0"/>
              <a:t>Zemljevid Ilirskih provinc iz leta 1809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Mrež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Mrež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Mrež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reža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0</TotalTime>
  <Words>388</Words>
  <Application>Microsoft Office PowerPoint</Application>
  <PresentationFormat>On-screen Show (4:3)</PresentationFormat>
  <Paragraphs>60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Alexis</vt:lpstr>
      <vt:lpstr>Arial</vt:lpstr>
      <vt:lpstr>Franklin Gothic Medium</vt:lpstr>
      <vt:lpstr>Times New Roman</vt:lpstr>
      <vt:lpstr>Wingdings</vt:lpstr>
      <vt:lpstr>Wingdings 2</vt:lpstr>
      <vt:lpstr>Mreža</vt:lpstr>
      <vt:lpstr>Chart</vt:lpstr>
      <vt:lpstr>PowerPoint Presentation</vt:lpstr>
      <vt:lpstr>PRIHOD NAPOLEONA</vt:lpstr>
      <vt:lpstr>EGIPT &amp; POMORSKA BITKA</vt:lpstr>
      <vt:lpstr>Poraz v rusiji</vt:lpstr>
      <vt:lpstr>Bitka v lepzigu</vt:lpstr>
      <vt:lpstr>Bitka pri jeni</vt:lpstr>
      <vt:lpstr>PowerPoint Presentation</vt:lpstr>
      <vt:lpstr>Obdobje vladanja</vt:lpstr>
      <vt:lpstr>Ilirske province</vt:lpstr>
      <vt:lpstr>PowerPoint Presentation</vt:lpstr>
      <vt:lpstr>Evropa pred napoleonovim osvajanjem</vt:lpstr>
      <vt:lpstr>Evropa po napoleonovim osvajanjem</vt:lpstr>
      <vt:lpstr>PowerPoint Presentation</vt:lpstr>
      <vt:lpstr>OBDOBJE VLADARJA</vt:lpstr>
      <vt:lpstr>OSVAJANJA</vt:lpstr>
      <vt:lpstr>KONEC</vt:lpstr>
      <vt:lpstr>PowerPoint Presentation</vt:lpstr>
      <vt:lpstr>waterloo</vt:lpstr>
      <vt:lpstr>PowerPoint Presentation</vt:lpstr>
      <vt:lpstr>        Otok sv. helene</vt:lpstr>
      <vt:lpstr>Napoleonova grobnica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2019-06-03T09:15:54Z</dcterms:created>
  <dcterms:modified xsi:type="dcterms:W3CDTF">2019-06-03T09:15:54Z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