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anose="0203060205030603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24855D85-FBE1-4A6E-8A98-95D46E21EB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BEB487E7-80B9-41E3-B41D-A014F31B25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877652-9B8E-4847-B4FB-746AD94E6F6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8755CDF7-8540-4C46-B78F-FA03F69315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7F278D23-2378-4C4F-B06A-5B066FC8C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1F02A380-A0C9-4507-8CCB-DA2D1B8F75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C957C8E2-ADE9-4862-84BB-1A7D4CF345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2005232-020F-4E37-B000-F9A55B614245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grada stranske slike 1">
            <a:extLst>
              <a:ext uri="{FF2B5EF4-FFF2-40B4-BE49-F238E27FC236}">
                <a16:creationId xmlns:a16="http://schemas.microsoft.com/office/drawing/2014/main" id="{57385362-30AB-4476-A38E-5D69937771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Ograda opomb 2">
            <a:extLst>
              <a:ext uri="{FF2B5EF4-FFF2-40B4-BE49-F238E27FC236}">
                <a16:creationId xmlns:a16="http://schemas.microsoft.com/office/drawing/2014/main" id="{49DA5ECE-565E-49E8-A898-369C5FEF27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4340" name="Ograda številke diapozitiva 3">
            <a:extLst>
              <a:ext uri="{FF2B5EF4-FFF2-40B4-BE49-F238E27FC236}">
                <a16:creationId xmlns:a16="http://schemas.microsoft.com/office/drawing/2014/main" id="{91345184-A5A3-49D4-B4C0-BB81D9CA0C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fld id="{05FB2DA0-4B2D-48E0-9520-594462FE1FA2}" type="slidenum">
              <a:rPr lang="sl-SI" altLang="sl-SI">
                <a:latin typeface="Calibri" panose="020F0502020204030204" pitchFamily="34" charset="0"/>
              </a:rPr>
              <a:pPr/>
              <a:t>2</a:t>
            </a:fld>
            <a:endParaRPr lang="sl-SI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C0F4FC83-F4A3-419B-8544-DE29DD9D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CF240-61D5-40D3-A454-9E0F314A519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1DAA68C8-DA05-4BB5-B1C1-15863CAC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CA67BB11-E016-4029-AEFF-65CBFAC4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831E8-276E-4363-AEEA-89BCF1F491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2015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8220A68B-2B5F-4D76-9EB2-200DF8B11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2D5CC-91B6-4C5C-A6CF-9003368CB722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5634448B-D5A0-4356-84A7-52CB7419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2ED1E3F5-E4F7-4AAA-9DAD-73C514B49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8953A-06CE-45E7-A7A0-38737D60B05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011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8B9A84B2-177E-4F9B-AF57-EB86743C8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F8E6B-9CE4-4B16-A0B5-F2E13185D9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18CA4034-3D68-43CA-8477-02D563FF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810E4859-0AAD-4C59-845C-408096F42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A8B88-D81B-46BE-9F88-FABEB3A27F8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3722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6F1BF69D-FE29-448B-B1E5-807AB8F82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62CCA-5D43-4A2A-A911-552876D4000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063DB8A2-2E7E-442E-AA43-9A2BF4FDD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CBA7598C-4849-4C66-82BA-2D887580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41B33-9882-49E6-B72C-369716481FE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3644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9">
            <a:extLst>
              <a:ext uri="{FF2B5EF4-FFF2-40B4-BE49-F238E27FC236}">
                <a16:creationId xmlns:a16="http://schemas.microsoft.com/office/drawing/2014/main" id="{F2BB8A40-9D40-409C-AF60-39E63AE6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4C138-4B8D-4900-8224-5E2E5C6F2BE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21">
            <a:extLst>
              <a:ext uri="{FF2B5EF4-FFF2-40B4-BE49-F238E27FC236}">
                <a16:creationId xmlns:a16="http://schemas.microsoft.com/office/drawing/2014/main" id="{696C0907-6B84-459C-9ACE-5248A915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17">
            <a:extLst>
              <a:ext uri="{FF2B5EF4-FFF2-40B4-BE49-F238E27FC236}">
                <a16:creationId xmlns:a16="http://schemas.microsoft.com/office/drawing/2014/main" id="{4E0D150B-6182-425C-AB43-E4DCBD8F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BD225-716E-4056-BDB1-9FF1D81FF20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09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345078CC-B314-474A-8EA4-271C362D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AC1F9-0A30-462F-B1EA-FC2D8256AC0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AF67D58B-630D-4692-91F1-A017EC9D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B84E45A7-00BA-4C57-8311-B78ABE5C5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73E2E-D733-4AD5-ABAF-5B48628D5E3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2399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9">
            <a:extLst>
              <a:ext uri="{FF2B5EF4-FFF2-40B4-BE49-F238E27FC236}">
                <a16:creationId xmlns:a16="http://schemas.microsoft.com/office/drawing/2014/main" id="{4E3F9870-B574-49E7-9F1D-F5BC3BB7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94650-D119-4882-BE0A-470304CB226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21">
            <a:extLst>
              <a:ext uri="{FF2B5EF4-FFF2-40B4-BE49-F238E27FC236}">
                <a16:creationId xmlns:a16="http://schemas.microsoft.com/office/drawing/2014/main" id="{8714B60C-B19A-4F3B-BA86-376640C1A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17">
            <a:extLst>
              <a:ext uri="{FF2B5EF4-FFF2-40B4-BE49-F238E27FC236}">
                <a16:creationId xmlns:a16="http://schemas.microsoft.com/office/drawing/2014/main" id="{CA11F0C1-591E-4530-ACAF-600570C5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61654-1139-402F-8ECA-4133F8C5748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465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9">
            <a:extLst>
              <a:ext uri="{FF2B5EF4-FFF2-40B4-BE49-F238E27FC236}">
                <a16:creationId xmlns:a16="http://schemas.microsoft.com/office/drawing/2014/main" id="{9D10F332-CCAC-4282-91CE-F88AA00FA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C16D0-DD1D-406F-83B9-ED9E770881D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21">
            <a:extLst>
              <a:ext uri="{FF2B5EF4-FFF2-40B4-BE49-F238E27FC236}">
                <a16:creationId xmlns:a16="http://schemas.microsoft.com/office/drawing/2014/main" id="{996BAB61-7B06-4DC7-A954-CA7B5719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17">
            <a:extLst>
              <a:ext uri="{FF2B5EF4-FFF2-40B4-BE49-F238E27FC236}">
                <a16:creationId xmlns:a16="http://schemas.microsoft.com/office/drawing/2014/main" id="{64634AAD-A808-4874-B933-AFE0B747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56FE7-FC1B-438B-93BC-F9D23A18BA5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435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9">
            <a:extLst>
              <a:ext uri="{FF2B5EF4-FFF2-40B4-BE49-F238E27FC236}">
                <a16:creationId xmlns:a16="http://schemas.microsoft.com/office/drawing/2014/main" id="{45FB54F3-2403-472E-B82C-4CD583B59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CF09-3943-4AEA-BFD6-E61A304F26A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21">
            <a:extLst>
              <a:ext uri="{FF2B5EF4-FFF2-40B4-BE49-F238E27FC236}">
                <a16:creationId xmlns:a16="http://schemas.microsoft.com/office/drawing/2014/main" id="{ECF4F94E-E465-4D38-A707-769133E2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17">
            <a:extLst>
              <a:ext uri="{FF2B5EF4-FFF2-40B4-BE49-F238E27FC236}">
                <a16:creationId xmlns:a16="http://schemas.microsoft.com/office/drawing/2014/main" id="{4C252954-3451-4F2F-9B34-92CCE96E8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B2010-B38E-462E-A308-5D56073865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487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9">
            <a:extLst>
              <a:ext uri="{FF2B5EF4-FFF2-40B4-BE49-F238E27FC236}">
                <a16:creationId xmlns:a16="http://schemas.microsoft.com/office/drawing/2014/main" id="{623C1025-28E0-4B13-8A0C-23755228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8DE64-A67E-4611-A7D5-26C78E02F05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21">
            <a:extLst>
              <a:ext uri="{FF2B5EF4-FFF2-40B4-BE49-F238E27FC236}">
                <a16:creationId xmlns:a16="http://schemas.microsoft.com/office/drawing/2014/main" id="{FF250BF4-C73E-4353-9C05-31EAF448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17">
            <a:extLst>
              <a:ext uri="{FF2B5EF4-FFF2-40B4-BE49-F238E27FC236}">
                <a16:creationId xmlns:a16="http://schemas.microsoft.com/office/drawing/2014/main" id="{78C1BC88-B732-4E8C-A5E4-408F9C72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7B55-EB62-45EB-8304-472459A79A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545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dreži in zaokroži en kot pravokotnika 8">
            <a:extLst>
              <a:ext uri="{FF2B5EF4-FFF2-40B4-BE49-F238E27FC236}">
                <a16:creationId xmlns:a16="http://schemas.microsoft.com/office/drawing/2014/main" id="{54994C59-0586-4194-9607-06925E6D1578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kotni trikotnik 11">
            <a:extLst>
              <a:ext uri="{FF2B5EF4-FFF2-40B4-BE49-F238E27FC236}">
                <a16:creationId xmlns:a16="http://schemas.microsoft.com/office/drawing/2014/main" id="{E6E4F5B1-99DB-49A7-99FA-5C007497924A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ročno 9">
            <a:extLst>
              <a:ext uri="{FF2B5EF4-FFF2-40B4-BE49-F238E27FC236}">
                <a16:creationId xmlns:a16="http://schemas.microsoft.com/office/drawing/2014/main" id="{3A0FC3E8-835D-485E-9DBF-239C58725E06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rostoročno 10">
            <a:extLst>
              <a:ext uri="{FF2B5EF4-FFF2-40B4-BE49-F238E27FC236}">
                <a16:creationId xmlns:a16="http://schemas.microsoft.com/office/drawing/2014/main" id="{3B5404C9-45D4-44F9-B3EC-930AEE079EBD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9" name="Ograda datuma 4">
            <a:extLst>
              <a:ext uri="{FF2B5EF4-FFF2-40B4-BE49-F238E27FC236}">
                <a16:creationId xmlns:a16="http://schemas.microsoft.com/office/drawing/2014/main" id="{4D23F94B-A4F4-425A-9AA3-4F650722B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85C98-F4A3-4698-8357-ECF9313CB88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0" name="Ograda noge 5">
            <a:extLst>
              <a:ext uri="{FF2B5EF4-FFF2-40B4-BE49-F238E27FC236}">
                <a16:creationId xmlns:a16="http://schemas.microsoft.com/office/drawing/2014/main" id="{359ADAE4-7DE8-4784-87E1-BC27DD143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Ograda številke diapozitiva 6">
            <a:extLst>
              <a:ext uri="{FF2B5EF4-FFF2-40B4-BE49-F238E27FC236}">
                <a16:creationId xmlns:a16="http://schemas.microsoft.com/office/drawing/2014/main" id="{4D060A63-9BA0-44AA-AD7E-9893C2A9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6FB1CD48-3FF4-42DD-8558-DF9B239844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2668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>
            <a:extLst>
              <a:ext uri="{FF2B5EF4-FFF2-40B4-BE49-F238E27FC236}">
                <a16:creationId xmlns:a16="http://schemas.microsoft.com/office/drawing/2014/main" id="{F3B01721-560E-4419-9F60-797CA1B33B5A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Prostoročno 7">
            <a:extLst>
              <a:ext uri="{FF2B5EF4-FFF2-40B4-BE49-F238E27FC236}">
                <a16:creationId xmlns:a16="http://schemas.microsoft.com/office/drawing/2014/main" id="{D6B0B8DC-3FD0-4037-A958-5946B64ACC02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Ograda naslova 8">
            <a:extLst>
              <a:ext uri="{FF2B5EF4-FFF2-40B4-BE49-F238E27FC236}">
                <a16:creationId xmlns:a16="http://schemas.microsoft.com/office/drawing/2014/main" id="{547626A2-EA6F-4FCE-8D67-49E2646BEBC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  <a:endParaRPr lang="en-US" altLang="sl-SI"/>
          </a:p>
        </p:txBody>
      </p:sp>
      <p:sp>
        <p:nvSpPr>
          <p:cNvPr id="1029" name="Ograda besedila 29">
            <a:extLst>
              <a:ext uri="{FF2B5EF4-FFF2-40B4-BE49-F238E27FC236}">
                <a16:creationId xmlns:a16="http://schemas.microsoft.com/office/drawing/2014/main" id="{FC3196B2-2FCF-4461-A097-9567C69884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0" name="Ograda datuma 9">
            <a:extLst>
              <a:ext uri="{FF2B5EF4-FFF2-40B4-BE49-F238E27FC236}">
                <a16:creationId xmlns:a16="http://schemas.microsoft.com/office/drawing/2014/main" id="{98173E9F-D3AD-4BE5-9C99-9411B208F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6094B8-9096-47BF-A973-8E592A678AC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2" name="Ograda noge 21">
            <a:extLst>
              <a:ext uri="{FF2B5EF4-FFF2-40B4-BE49-F238E27FC236}">
                <a16:creationId xmlns:a16="http://schemas.microsoft.com/office/drawing/2014/main" id="{7F84098B-A5C3-4AC8-B0E3-F695ECCE1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8" name="Ograda številke diapozitiva 17">
            <a:extLst>
              <a:ext uri="{FF2B5EF4-FFF2-40B4-BE49-F238E27FC236}">
                <a16:creationId xmlns:a16="http://schemas.microsoft.com/office/drawing/2014/main" id="{10C7FA8E-943D-40D1-BE12-C57EE9CFF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4A566A"/>
                </a:solidFill>
              </a:defRPr>
            </a:lvl1pPr>
          </a:lstStyle>
          <a:p>
            <a:fld id="{D1D27018-DF7A-4E63-9DC3-8E32D4BD74C8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33" name="Skupina 1">
            <a:extLst>
              <a:ext uri="{FF2B5EF4-FFF2-40B4-BE49-F238E27FC236}">
                <a16:creationId xmlns:a16="http://schemas.microsoft.com/office/drawing/2014/main" id="{1F56E28C-F35F-4648-9927-B4A051C3F35D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Prostoročno 11">
              <a:extLst>
                <a:ext uri="{FF2B5EF4-FFF2-40B4-BE49-F238E27FC236}">
                  <a16:creationId xmlns:a16="http://schemas.microsoft.com/office/drawing/2014/main" id="{6EECF006-983E-4D19-A223-346B6320E79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Prostoročno 12">
              <a:extLst>
                <a:ext uri="{FF2B5EF4-FFF2-40B4-BE49-F238E27FC236}">
                  <a16:creationId xmlns:a16="http://schemas.microsoft.com/office/drawing/2014/main" id="{BCADF39B-B318-4665-9DF6-633C7BA44B3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3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ECEBE5-F407-4A79-A8C8-F4C5E05AB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4928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1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NASELITEV AMERIŠKE CELINE</a:t>
            </a:r>
          </a:p>
        </p:txBody>
      </p:sp>
      <p:sp>
        <p:nvSpPr>
          <p:cNvPr id="3075" name="Ograda vsebine 2">
            <a:extLst>
              <a:ext uri="{FF2B5EF4-FFF2-40B4-BE49-F238E27FC236}">
                <a16:creationId xmlns:a16="http://schemas.microsoft.com/office/drawing/2014/main" id="{1D55060E-47E4-4359-A6CE-07227D730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96975"/>
            <a:ext cx="8351838" cy="4389438"/>
          </a:xfrm>
        </p:spPr>
        <p:txBody>
          <a:bodyPr/>
          <a:lstStyle/>
          <a:p>
            <a:r>
              <a:rPr lang="sl-SI" altLang="sl-SI" sz="1900" b="1"/>
              <a:t>Čas:</a:t>
            </a:r>
            <a:r>
              <a:rPr lang="sl-SI" altLang="sl-SI" sz="1900"/>
              <a:t> 30’000 – 20’000 let pr. Kr.(Znanstveniki čas premaknili v 50’000 – 40’000 let pr. Kr.)</a:t>
            </a:r>
            <a:endParaRPr lang="sl-SI" altLang="sl-SI" sz="1900" b="1"/>
          </a:p>
          <a:p>
            <a:r>
              <a:rPr lang="sl-SI" altLang="sl-SI" sz="1900" b="1"/>
              <a:t>Prostor</a:t>
            </a:r>
            <a:r>
              <a:rPr lang="sl-SI" altLang="sl-SI" sz="1900"/>
              <a:t>: severovzhodna Azija in Severna Amerika</a:t>
            </a:r>
            <a:endParaRPr lang="sl-SI" altLang="sl-SI" sz="1900" b="1"/>
          </a:p>
          <a:p>
            <a:r>
              <a:rPr lang="sl-SI" altLang="sl-SI" sz="1900" b="1"/>
              <a:t>Značilnosti</a:t>
            </a:r>
            <a:r>
              <a:rPr lang="sl-SI" altLang="sl-SI" sz="1900"/>
              <a:t>:</a:t>
            </a:r>
          </a:p>
          <a:p>
            <a:pPr lvl="2"/>
            <a:r>
              <a:rPr lang="sl-SI" altLang="sl-SI" sz="1500"/>
              <a:t>Omogočen prehod zaradi poledenitve(ledena doba).</a:t>
            </a:r>
          </a:p>
          <a:p>
            <a:pPr lvl="2"/>
            <a:r>
              <a:rPr lang="sl-SI" altLang="sl-SI" sz="1500"/>
              <a:t>DNK pokazal sorodstvo ameriških staroselcev s sibirskimi plemeni(Polinezijci, Japonci, Evropejci).</a:t>
            </a:r>
          </a:p>
          <a:p>
            <a:pPr lvl="2"/>
            <a:r>
              <a:rPr lang="sl-SI" altLang="sl-SI" sz="1500"/>
              <a:t>Naseljevanje v več valovih, iz več središč –del evropskega prebivalstva v mlajšem paleolitiku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B26EE0-0898-45B9-89CA-3198CA8B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63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Graditelji GOMIL – kultura Adena</a:t>
            </a:r>
          </a:p>
        </p:txBody>
      </p:sp>
      <p:sp>
        <p:nvSpPr>
          <p:cNvPr id="12291" name="Ograda vsebine 2">
            <a:extLst>
              <a:ext uri="{FF2B5EF4-FFF2-40B4-BE49-F238E27FC236}">
                <a16:creationId xmlns:a16="http://schemas.microsoft.com/office/drawing/2014/main" id="{933F8463-090E-4E54-BCAF-A6F6B13FC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r>
              <a:rPr lang="sl-SI" altLang="sl-SI" sz="1800" b="1"/>
              <a:t>Čas</a:t>
            </a:r>
            <a:r>
              <a:rPr lang="sl-SI" altLang="sl-SI" sz="1800"/>
              <a:t>: 700 pr. Kr.</a:t>
            </a:r>
          </a:p>
          <a:p>
            <a:r>
              <a:rPr lang="sl-SI" altLang="sl-SI" sz="1800" b="1"/>
              <a:t>Prostor</a:t>
            </a:r>
            <a:r>
              <a:rPr lang="sl-SI" altLang="sl-SI" sz="1800"/>
              <a:t>: vzhodna gozdnata območja Severne Amerike</a:t>
            </a:r>
          </a:p>
          <a:p>
            <a:r>
              <a:rPr lang="sl-SI" altLang="sl-SI" sz="1800" b="1"/>
              <a:t>Značilnosti</a:t>
            </a:r>
            <a:r>
              <a:rPr lang="sl-SI" altLang="sl-SI" sz="1800"/>
              <a:t>: </a:t>
            </a:r>
            <a:r>
              <a:rPr lang="sl-SI" altLang="sl-SI" sz="1800" b="1">
                <a:solidFill>
                  <a:srgbClr val="FF0000"/>
                </a:solidFill>
              </a:rPr>
              <a:t>Uč. 186</a:t>
            </a:r>
            <a:endParaRPr lang="sl-SI" altLang="sl-SI" sz="1800"/>
          </a:p>
          <a:p>
            <a:pPr lvl="1"/>
            <a:r>
              <a:rPr lang="sl-SI" altLang="sl-SI" sz="1500"/>
              <a:t>gradili so GOMILE v obliki krogov, petkotnikov, vijug(visoke 20 m, premer več 100 m)</a:t>
            </a:r>
          </a:p>
          <a:p>
            <a:pPr lvl="1"/>
            <a:r>
              <a:rPr lang="sl-SI" altLang="sl-SI" sz="1500"/>
              <a:t>V gomilah vkopani grobovi premožnih + bogati pridatki(tam odvajali verski obredi).</a:t>
            </a:r>
          </a:p>
          <a:p>
            <a:pPr lvl="1"/>
            <a:r>
              <a:rPr lang="sl-SI" altLang="sl-SI" sz="1500"/>
              <a:t>Nosilci te kulture so se preživljali s kmetijstvom, trgovino(območje v Mehiškem zalivu, ob Velikih jezerih).</a:t>
            </a:r>
          </a:p>
          <a:p>
            <a:pPr lvl="1"/>
            <a:endParaRPr lang="sl-SI" altLang="sl-SI" sz="1500"/>
          </a:p>
          <a:p>
            <a:pPr lvl="1"/>
            <a:r>
              <a:rPr lang="sl-SI" altLang="sl-SI" sz="1500" i="1"/>
              <a:t>Leto 100 – 800 pr. Kr.</a:t>
            </a:r>
            <a:r>
              <a:rPr lang="sl-SI" altLang="sl-SI" sz="1500"/>
              <a:t>: adensko kulturo je zamenjala kultura Hopewell(gomile široke tudi 500 m)</a:t>
            </a:r>
          </a:p>
          <a:p>
            <a:pPr lvl="1"/>
            <a:r>
              <a:rPr lang="sl-SI" altLang="sl-SI" sz="1500"/>
              <a:t>Živeli v vaseh(preživljanje s kmetijstvom).</a:t>
            </a:r>
          </a:p>
          <a:p>
            <a:pPr lvl="1"/>
            <a:r>
              <a:rPr lang="sl-SI" altLang="sl-SI" sz="1500" i="1"/>
              <a:t>Obredi: </a:t>
            </a:r>
            <a:r>
              <a:rPr lang="sl-SI" altLang="sl-SI" sz="1500"/>
              <a:t>kajenje s kamnitimi pipami, okrašene s podobami bobrov in medvedov.</a:t>
            </a:r>
          </a:p>
          <a:p>
            <a:pPr lvl="1"/>
            <a:r>
              <a:rPr lang="sl-SI" altLang="sl-SI" sz="1500"/>
              <a:t>Razne gomile spremenili v utrdbe.</a:t>
            </a:r>
          </a:p>
          <a:p>
            <a:pPr lvl="1"/>
            <a:r>
              <a:rPr lang="sl-SI" altLang="sl-SI" sz="1500"/>
              <a:t>Jugozahod S Amerike(1. tisočletje) poznali namakalno poljedelstvo, izdelovanje keramične posode(stilizirane podobe ljudi in živali).</a:t>
            </a:r>
          </a:p>
          <a:p>
            <a:pPr lvl="1"/>
            <a:r>
              <a:rPr lang="sl-SI" altLang="sl-SI" sz="1500"/>
              <a:t>Prevzeli so igre z žogo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1415021D-1B31-4BD7-BDDD-1CF74ACA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865187"/>
          </a:xfrm>
        </p:spPr>
        <p:txBody>
          <a:bodyPr/>
          <a:lstStyle/>
          <a:p>
            <a:pPr algn="ctr"/>
            <a:r>
              <a:rPr lang="sl-SI" altLang="sl-SI"/>
              <a:t>2.) PRVI POLJEDELCI</a:t>
            </a:r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806BA86F-0FED-46C7-87E1-5DD62167F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96975"/>
            <a:ext cx="8229600" cy="5400675"/>
          </a:xfrm>
        </p:spPr>
        <p:txBody>
          <a:bodyPr/>
          <a:lstStyle/>
          <a:p>
            <a:r>
              <a:rPr lang="sl-SI" altLang="sl-SI" sz="1900" b="1"/>
              <a:t>Čas</a:t>
            </a:r>
            <a:r>
              <a:rPr lang="sl-SI" altLang="sl-SI" sz="1900"/>
              <a:t>: 8 tisočletje pr. Kr.</a:t>
            </a:r>
          </a:p>
          <a:p>
            <a:r>
              <a:rPr lang="sl-SI" altLang="sl-SI" sz="1900" b="1"/>
              <a:t>Prostor</a:t>
            </a:r>
            <a:r>
              <a:rPr lang="sl-SI" altLang="sl-SI" sz="1900"/>
              <a:t>: srednji in južni del današnje Mehike in Andov</a:t>
            </a:r>
          </a:p>
          <a:p>
            <a:r>
              <a:rPr lang="sl-SI" altLang="sl-SI" sz="1900" b="1"/>
              <a:t>Značilnosti</a:t>
            </a:r>
            <a:r>
              <a:rPr lang="sl-SI" altLang="sl-SI" sz="1900"/>
              <a:t>: </a:t>
            </a:r>
            <a:endParaRPr lang="sl-SI" altLang="sl-SI" sz="1400" b="1"/>
          </a:p>
          <a:p>
            <a:pPr lvl="2"/>
            <a:r>
              <a:rPr lang="sl-SI" altLang="sl-SI" sz="1800"/>
              <a:t>V </a:t>
            </a:r>
            <a:r>
              <a:rPr lang="sl-SI" altLang="sl-SI" sz="1800" b="1"/>
              <a:t>Mehiki </a:t>
            </a:r>
            <a:r>
              <a:rPr lang="sl-SI" altLang="sl-SI" sz="1800"/>
              <a:t>in severnem delu S. Amerike so gojili: </a:t>
            </a:r>
          </a:p>
          <a:p>
            <a:pPr lvl="3"/>
            <a:r>
              <a:rPr lang="sl-SI" altLang="sl-SI" sz="1700"/>
              <a:t>koruzo(z križanjem izboljšali), fižol, buče, avokado in papriko.</a:t>
            </a:r>
          </a:p>
          <a:p>
            <a:pPr lvl="3"/>
            <a:r>
              <a:rPr lang="sl-SI" altLang="sl-SI" sz="1700"/>
              <a:t>purane, pse, čebele, (udomačili)morske prašičke, lame in alpake.</a:t>
            </a:r>
          </a:p>
          <a:p>
            <a:endParaRPr lang="sl-SI" altLang="sl-SI" sz="2000"/>
          </a:p>
          <a:p>
            <a:pPr lvl="2"/>
            <a:r>
              <a:rPr lang="sl-SI" altLang="sl-SI" sz="1800"/>
              <a:t>Vzdolž </a:t>
            </a:r>
            <a:r>
              <a:rPr lang="sl-SI" altLang="sl-SI" sz="1800" b="1"/>
              <a:t>Andov</a:t>
            </a:r>
            <a:r>
              <a:rPr lang="sl-SI" altLang="sl-SI" sz="1800"/>
              <a:t> so gojili:</a:t>
            </a:r>
          </a:p>
          <a:p>
            <a:pPr lvl="3"/>
            <a:r>
              <a:rPr lang="sl-SI" altLang="sl-SI" sz="1700"/>
              <a:t>buče, krompir, koruzo, fižol in bombaž.</a:t>
            </a: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E5F5FC0-61D0-40C4-86D9-608682487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651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2.1)Začetki uporabe kovin, trgovina</a:t>
            </a:r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67878680-9D77-4336-A804-E84084EA1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43525"/>
          </a:xfrm>
        </p:spPr>
        <p:txBody>
          <a:bodyPr/>
          <a:lstStyle/>
          <a:p>
            <a:endParaRPr lang="sl-SI" altLang="sl-SI" sz="1900" b="1"/>
          </a:p>
          <a:p>
            <a:r>
              <a:rPr lang="sl-SI" altLang="sl-SI" sz="1900" b="1"/>
              <a:t>Značilnosti:</a:t>
            </a:r>
          </a:p>
          <a:p>
            <a:pPr lvl="1"/>
            <a:r>
              <a:rPr lang="sl-SI" altLang="sl-SI" sz="1900"/>
              <a:t>lončarska obrt(najprej v J Ameriki, razširitev)</a:t>
            </a:r>
          </a:p>
          <a:p>
            <a:pPr lvl="1"/>
            <a:r>
              <a:rPr lang="sl-SI" altLang="sl-SI" sz="1900"/>
              <a:t>uveljavitev tkalstva in pletarstva</a:t>
            </a:r>
          </a:p>
          <a:p>
            <a:pPr lvl="1"/>
            <a:r>
              <a:rPr lang="sl-SI" altLang="sl-SI" sz="1900"/>
              <a:t>obdelava kovin okrog 2100 pr. Kr. : v Andih s tehniko tolčenja obdelovali zlato, ob Velikih jezerih obdelovali baker </a:t>
            </a:r>
          </a:p>
          <a:p>
            <a:pPr lvl="1"/>
            <a:r>
              <a:rPr lang="sl-SI" altLang="sl-SI" sz="1900"/>
              <a:t>razvoj menjalne trgovine z redkimi kovinami (kremen, žad), soljo, pridelki, školjkami. </a:t>
            </a: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5E9BCB-0F91-4A70-A8FD-87A09DB3C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7937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dirty="0"/>
              <a:t>3.) OLMEKI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AE336379-AC20-4E8D-BB84-91246DC96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56187"/>
          </a:xfrm>
        </p:spPr>
        <p:txBody>
          <a:bodyPr/>
          <a:lstStyle/>
          <a:p>
            <a:r>
              <a:rPr lang="sl-SI" altLang="sl-SI" sz="1900" b="1"/>
              <a:t>Čas: </a:t>
            </a:r>
            <a:r>
              <a:rPr lang="sl-SI" altLang="sl-SI" sz="1900"/>
              <a:t>2 tisočletje pr. Kr</a:t>
            </a:r>
            <a:r>
              <a:rPr lang="sl-SI" altLang="sl-SI" sz="1900" b="1"/>
              <a:t>.</a:t>
            </a:r>
          </a:p>
          <a:p>
            <a:r>
              <a:rPr lang="sl-SI" altLang="sl-SI" sz="1900" b="1"/>
              <a:t>Prostor: </a:t>
            </a:r>
            <a:r>
              <a:rPr lang="sl-SI" altLang="sl-SI" sz="1900"/>
              <a:t>vzdolž južne obale Mehiškega zaliva(prva ustvarjena mestna kultura)</a:t>
            </a:r>
            <a:endParaRPr lang="sl-SI" altLang="sl-SI" sz="1900" b="1"/>
          </a:p>
          <a:p>
            <a:r>
              <a:rPr lang="sl-SI" altLang="sl-SI" sz="1900" b="1"/>
              <a:t>Značilnosti:</a:t>
            </a:r>
          </a:p>
          <a:p>
            <a:pPr lvl="1"/>
            <a:r>
              <a:rPr lang="sl-SI" altLang="sl-SI" sz="1700"/>
              <a:t>poznali so igre z žogo(kasneje prevzeli Maji, Azteki itd.)</a:t>
            </a:r>
          </a:p>
          <a:p>
            <a:pPr lvl="1"/>
            <a:r>
              <a:rPr lang="sl-SI" altLang="sl-SI" sz="1700"/>
              <a:t>verovali v več bogov(politeizem) –podoba pol človek, pol žival. Žrtvovali so jim ljudi.</a:t>
            </a:r>
          </a:p>
          <a:p>
            <a:pPr lvl="1"/>
            <a:r>
              <a:rPr lang="sl-SI" altLang="sl-SI" sz="1700"/>
              <a:t>iznašli sistem zapisovanja števil in prvo obliko pisave(zadnja stoletja pred Kr.-oboje izpopolnili Maji).</a:t>
            </a:r>
          </a:p>
          <a:p>
            <a:pPr lvl="1"/>
            <a:r>
              <a:rPr lang="sl-SI" altLang="sl-SI" sz="1700"/>
              <a:t>na dvignjenih ploščadih so bile zemljene piramide, svetišča( zbirale množice, verski obredi)</a:t>
            </a:r>
          </a:p>
          <a:p>
            <a:pPr lvl="1"/>
            <a:r>
              <a:rPr lang="sl-SI" altLang="sl-SI" sz="1700"/>
              <a:t>Oleška kultura se je razširila na mehiško višavje, do Pacifika, postavili temelje za razvoj preostalih mezoameriških kultur.</a:t>
            </a:r>
          </a:p>
          <a:p>
            <a:pPr lvl="1"/>
            <a:endParaRPr lang="sl-SI" altLang="sl-SI" sz="170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ACC0967F-2147-4860-95D5-3ACB8832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866775"/>
          </a:xfrm>
        </p:spPr>
        <p:txBody>
          <a:bodyPr/>
          <a:lstStyle/>
          <a:p>
            <a:pPr algn="ctr"/>
            <a:r>
              <a:rPr lang="sl-SI" altLang="sl-SI"/>
              <a:t>4.) CHAVIN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86F0D668-7CFC-4095-92F5-4CBD48B4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r>
              <a:rPr lang="sl-SI" altLang="sl-SI" sz="1900" b="1"/>
              <a:t>Čas</a:t>
            </a:r>
            <a:r>
              <a:rPr lang="sl-SI" altLang="sl-SI" sz="1900"/>
              <a:t>: 900 – 400 pr. Kr.</a:t>
            </a:r>
            <a:endParaRPr lang="sl-SI" altLang="sl-SI" sz="1900" b="1"/>
          </a:p>
          <a:p>
            <a:r>
              <a:rPr lang="sl-SI" altLang="sl-SI" sz="1900" b="1"/>
              <a:t>Prostor</a:t>
            </a:r>
            <a:r>
              <a:rPr lang="sl-SI" altLang="sl-SI" sz="1900"/>
              <a:t>: sever današnjega Peruja</a:t>
            </a:r>
            <a:endParaRPr lang="sl-SI" altLang="sl-SI" sz="1900" b="1"/>
          </a:p>
          <a:p>
            <a:r>
              <a:rPr lang="sl-SI" altLang="sl-SI" sz="1900" b="1"/>
              <a:t>Značilnosti</a:t>
            </a:r>
            <a:r>
              <a:rPr lang="sl-SI" altLang="sl-SI" sz="1900"/>
              <a:t>:</a:t>
            </a:r>
          </a:p>
          <a:p>
            <a:pPr lvl="1"/>
            <a:r>
              <a:rPr lang="sl-SI" altLang="sl-SI" sz="1700"/>
              <a:t>Chavinska civilizacija imenovana po obrednem središču v današnjem Chavinu de Huantarju.</a:t>
            </a:r>
          </a:p>
          <a:p>
            <a:pPr lvl="1"/>
            <a:r>
              <a:rPr lang="sl-SI" altLang="sl-SI" sz="1700"/>
              <a:t>tempeljske ploščadi, piramide s podzemnimi sobanami in galerijami</a:t>
            </a:r>
          </a:p>
          <a:p>
            <a:pPr lvl="1"/>
            <a:r>
              <a:rPr lang="sl-SI" altLang="sl-SI" sz="1700"/>
              <a:t>našli so kipce  božanstev v podobi živali iz tropskega deževnega gozda, ne v obliki živali iz gorskega okolja.</a:t>
            </a:r>
          </a:p>
          <a:p>
            <a:pPr lvl="1"/>
            <a:r>
              <a:rPr lang="sl-SI" altLang="sl-SI" sz="1700"/>
              <a:t>upodobitve bogov, ki združujejo lastnosti več bogov ( lončenine, tkanine)</a:t>
            </a:r>
          </a:p>
        </p:txBody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0A54FFED-384B-4912-8587-5772026E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sl-SI" altLang="sl-SI" sz="4500"/>
              <a:t>Mesto bogov - TEOTIHUACAN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158EB6E6-BE46-46A1-BA17-7BE90FA53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983162"/>
          </a:xfrm>
        </p:spPr>
        <p:txBody>
          <a:bodyPr/>
          <a:lstStyle/>
          <a:p>
            <a:r>
              <a:rPr lang="sl-SI" altLang="sl-SI" sz="1900" b="1"/>
              <a:t>Čas</a:t>
            </a:r>
            <a:r>
              <a:rPr lang="sl-SI" altLang="sl-SI" sz="1900"/>
              <a:t>: 1-7 stoletje po Kr.</a:t>
            </a:r>
            <a:endParaRPr lang="sl-SI" altLang="sl-SI" sz="1900" b="1"/>
          </a:p>
          <a:p>
            <a:r>
              <a:rPr lang="sl-SI" altLang="sl-SI" sz="1900" b="1"/>
              <a:t>Prostor</a:t>
            </a:r>
            <a:r>
              <a:rPr lang="sl-SI" altLang="sl-SI" sz="1900"/>
              <a:t>: mehiško višavje</a:t>
            </a:r>
            <a:endParaRPr lang="sl-SI" altLang="sl-SI" sz="1900" b="1"/>
          </a:p>
          <a:p>
            <a:r>
              <a:rPr lang="sl-SI" altLang="sl-SI" sz="1900" b="1"/>
              <a:t>Značilnosti</a:t>
            </a:r>
            <a:r>
              <a:rPr lang="sl-SI" altLang="sl-SI" sz="1900"/>
              <a:t>:</a:t>
            </a:r>
          </a:p>
          <a:p>
            <a:pPr lvl="1"/>
            <a:r>
              <a:rPr lang="sl-SI" altLang="sl-SI" sz="1700"/>
              <a:t>imel je več kot 100 000 prebivalcev( bil največje mesto obeh Amerik) </a:t>
            </a:r>
          </a:p>
          <a:p>
            <a:pPr lvl="1"/>
            <a:r>
              <a:rPr lang="sl-SI" altLang="sl-SI" sz="1700"/>
              <a:t>razvita trgovina in obrt (umetelni izdelki iz gline, noži)</a:t>
            </a:r>
          </a:p>
          <a:p>
            <a:pPr lvl="1"/>
            <a:r>
              <a:rPr lang="sl-SI" altLang="sl-SI" sz="1700"/>
              <a:t>vladarji ohranjali oblast z močno vojsko</a:t>
            </a:r>
          </a:p>
          <a:p>
            <a:pPr lvl="1"/>
            <a:r>
              <a:rPr lang="sl-SI" altLang="sl-SI" sz="1700"/>
              <a:t>mesto je zasnovano v obliki pravokotne mreže (Sončeva in Lunina piramida)</a:t>
            </a:r>
          </a:p>
          <a:p>
            <a:pPr lvl="1"/>
            <a:r>
              <a:rPr lang="sl-SI" altLang="sl-SI" sz="1700"/>
              <a:t>stavbe belili z apnom, krasili s slikami</a:t>
            </a:r>
          </a:p>
          <a:p>
            <a:pPr lvl="1"/>
            <a:r>
              <a:rPr lang="sl-SI" altLang="sl-SI" sz="1700"/>
              <a:t>igrali so igre z žogo – namen zagotavljati kozmični red, poraženo moštvo žrtvovali Bogovom.</a:t>
            </a:r>
          </a:p>
        </p:txBody>
      </p:sp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763D5EAD-63A4-4FAC-95C4-AEEDD4457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pPr algn="ctr"/>
            <a:r>
              <a:rPr lang="sl-SI" altLang="sl-SI"/>
              <a:t>Mochejska kultura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D8A369E0-F003-44A3-A425-4CE95295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27625"/>
          </a:xfrm>
        </p:spPr>
        <p:txBody>
          <a:bodyPr/>
          <a:lstStyle/>
          <a:p>
            <a:r>
              <a:rPr lang="sl-SI" altLang="sl-SI" sz="1900" b="1"/>
              <a:t>Čas</a:t>
            </a:r>
            <a:r>
              <a:rPr lang="sl-SI" altLang="sl-SI" sz="1900"/>
              <a:t>: 1 tisočletje po Kr.(okoli 100-800 let)</a:t>
            </a:r>
            <a:endParaRPr lang="sl-SI" altLang="sl-SI" sz="1900" b="1"/>
          </a:p>
          <a:p>
            <a:r>
              <a:rPr lang="sl-SI" altLang="sl-SI" sz="1900" b="1"/>
              <a:t>Prostor</a:t>
            </a:r>
            <a:r>
              <a:rPr lang="sl-SI" altLang="sl-SI" sz="1900"/>
              <a:t>: dolina reke Moche v severnem Peruju(Andi)</a:t>
            </a:r>
            <a:endParaRPr lang="sl-SI" altLang="sl-SI" sz="1900" b="1"/>
          </a:p>
          <a:p>
            <a:r>
              <a:rPr lang="sl-SI" altLang="sl-SI" sz="1900" b="1"/>
              <a:t>Značilnosti</a:t>
            </a:r>
            <a:r>
              <a:rPr lang="sl-SI" altLang="sl-SI" sz="1900"/>
              <a:t>: </a:t>
            </a:r>
          </a:p>
          <a:p>
            <a:pPr lvl="1"/>
            <a:r>
              <a:rPr lang="sl-SI" altLang="sl-SI" sz="1700"/>
              <a:t>polja so umetno namakali</a:t>
            </a:r>
          </a:p>
          <a:p>
            <a:pPr lvl="1"/>
            <a:r>
              <a:rPr lang="sl-SI" altLang="sl-SI" sz="1700"/>
              <a:t>pridelovali so krompir, koruzo, manioko</a:t>
            </a:r>
          </a:p>
          <a:p>
            <a:pPr lvl="1"/>
            <a:r>
              <a:rPr lang="sl-SI" altLang="sl-SI" sz="1700"/>
              <a:t>kovači obvladali tehniko tolčenja, vlivanja in modeliranja (baker,srebro,zlato)</a:t>
            </a:r>
          </a:p>
          <a:p>
            <a:pPr lvl="1"/>
            <a:r>
              <a:rPr lang="sl-SI" altLang="sl-SI" sz="1700"/>
              <a:t>razvito lončarstvo</a:t>
            </a:r>
          </a:p>
          <a:p>
            <a:pPr lvl="1"/>
            <a:r>
              <a:rPr lang="sl-SI" altLang="sl-SI" sz="1700"/>
              <a:t>dobro organizirana, hierarhično urejena družba </a:t>
            </a:r>
          </a:p>
          <a:p>
            <a:pPr lvl="1"/>
            <a:r>
              <a:rPr lang="sl-SI" altLang="sl-SI" sz="1700"/>
              <a:t>oblast imeli vladarji in svečenik(moč razvidna iz bogatih grobnih pridatkov)</a:t>
            </a:r>
          </a:p>
        </p:txBody>
      </p:sp>
    </p:spTree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C2264283-B9F9-4039-A8F1-D957B1F2A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sl-SI" altLang="sl-SI" sz="4500"/>
              <a:t>Kultura TIAHUANCO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946C457C-4CC6-4C24-BA5A-58B497F2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r>
              <a:rPr lang="sl-SI" altLang="sl-SI" sz="1900" b="1"/>
              <a:t>Čas</a:t>
            </a:r>
            <a:r>
              <a:rPr lang="sl-SI" altLang="sl-SI" sz="1900"/>
              <a:t>: 1500 pr. Kr.(razcvet po letu 400)</a:t>
            </a:r>
          </a:p>
          <a:p>
            <a:r>
              <a:rPr lang="sl-SI" altLang="sl-SI" sz="1900" b="1"/>
              <a:t>Prostor</a:t>
            </a:r>
            <a:r>
              <a:rPr lang="sl-SI" altLang="sl-SI" sz="1900"/>
              <a:t>: jezero Titicaca, nadmorska višina 3700m</a:t>
            </a:r>
          </a:p>
          <a:p>
            <a:r>
              <a:rPr lang="sl-SI" altLang="sl-SI" sz="1900" b="1"/>
              <a:t>Značilnosti</a:t>
            </a:r>
            <a:r>
              <a:rPr lang="sl-SI" altLang="sl-SI" sz="1900"/>
              <a:t>:</a:t>
            </a:r>
          </a:p>
          <a:p>
            <a:pPr lvl="1"/>
            <a:r>
              <a:rPr lang="sl-SI" altLang="sl-SI" sz="1700"/>
              <a:t>slovita Sončeva vrata zgrajena iz kamnitih klad(težkih več  ton)</a:t>
            </a:r>
          </a:p>
          <a:p>
            <a:pPr lvl="1"/>
            <a:r>
              <a:rPr lang="sl-SI" altLang="sl-SI" sz="1700"/>
              <a:t>mesto s trgi, stolpičaste piramide, stebrišča, monolitni kipi bogov</a:t>
            </a:r>
          </a:p>
          <a:p>
            <a:pPr lvl="1"/>
            <a:r>
              <a:rPr lang="sl-SI" altLang="sl-SI" sz="1700"/>
              <a:t>prebivalci so se preživljali z namakalnim poljedelstvom</a:t>
            </a:r>
          </a:p>
          <a:p>
            <a:pPr lvl="1"/>
            <a:r>
              <a:rPr lang="sl-SI" altLang="sl-SI" sz="1700"/>
              <a:t>gojili so Lame in alpake</a:t>
            </a:r>
          </a:p>
          <a:p>
            <a:pPr lvl="1"/>
            <a:r>
              <a:rPr lang="sl-SI" altLang="sl-SI" sz="1700"/>
              <a:t>razviti sta bili KERAMIČNA in TKALSKA OBRT.</a:t>
            </a:r>
          </a:p>
          <a:p>
            <a:pPr lvl="1"/>
            <a:r>
              <a:rPr lang="sl-SI" altLang="sl-SI" sz="1700"/>
              <a:t>Izdelovali zlat nakit s turkiznimi okraski.</a:t>
            </a:r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CA34B471-343E-4FB3-9F83-6B7DD37E6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793750"/>
          </a:xfrm>
        </p:spPr>
        <p:txBody>
          <a:bodyPr/>
          <a:lstStyle/>
          <a:p>
            <a:pPr algn="ctr"/>
            <a:r>
              <a:rPr lang="sl-SI" altLang="sl-SI" sz="4500"/>
              <a:t>Majevska civilizacija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9C0E232A-DBC8-40A0-82B2-22490701F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5545138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900" b="1" dirty="0"/>
              <a:t>Čas</a:t>
            </a:r>
            <a:r>
              <a:rPr lang="sl-SI" sz="1900" dirty="0"/>
              <a:t>:150 pr. Kr.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900" b="1" dirty="0"/>
              <a:t>Prostor</a:t>
            </a:r>
            <a:r>
              <a:rPr lang="sl-SI" sz="1900" dirty="0"/>
              <a:t>: nižavje potoka Jukatan in višavjih Gvatemale, Salvadorja in jugovzhodne Mehike.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sz="1900" b="1" dirty="0"/>
              <a:t>Značilnosti</a:t>
            </a:r>
            <a:r>
              <a:rPr lang="sl-SI" sz="1900" dirty="0"/>
              <a:t>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mesto El Mirador bilo</a:t>
            </a:r>
            <a:r>
              <a:rPr lang="sl-SI" sz="1700" b="1" dirty="0"/>
              <a:t> prvo </a:t>
            </a:r>
            <a:r>
              <a:rPr lang="sl-SI" sz="1700" dirty="0"/>
              <a:t>središče civilizacije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preko mesta močne trgovske poti na vse strani civilizacije,trgi osrednji in upravni del mesta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gojili so: koruzo, buče, fižol, papriko, manioko, bombaž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bogastvo z lesom in razvit lov (gojili so srnjad in drugo divjad)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b="1" dirty="0"/>
              <a:t>eno od vodilnih </a:t>
            </a:r>
            <a:r>
              <a:rPr lang="sl-SI" sz="1700" dirty="0"/>
              <a:t>mest je bilo Tikal(80 000 prebivalcev)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sredi mesta so bile tri piramide(osrednje dogajanje),pod njimi grobnice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gradili palače in stanovanjska poslopja za plemiče, obrtnike, trgovce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kralji imeli vrhovno svečeniško in posvetno oblast, nosili nakit v obliki živalskih glav in perjanic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obrtniki sloveli (keramični izdelki, kipci iz žada, tkanine, nakit ,pernato okrasje)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kmetje polja namakali, izsuševali močvirja, gnojili z blatom in muljem, terasasta polja, gojili ribe srnjad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razvili natančen koledar, svoje štetje let(začetek: 13. avgust 3114 pr. Kr.), poznali so sistem zapisovanja števil(tudi 0), kolesa najbrž niso poznali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opazovali nebo(znali napovedati mrke), žrtvovali so ljudi.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l-SI" sz="1700" dirty="0"/>
              <a:t>Do leta 900 propadla osrednja in J  mesta, S ohranila do španske osvojitve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endParaRPr lang="sl-SI" sz="1700" dirty="0"/>
          </a:p>
        </p:txBody>
      </p:sp>
    </p:spTree>
  </p:cSld>
  <p:clrMapOvr>
    <a:masterClrMapping/>
  </p:clrMapOvr>
  <p:transition>
    <p:pull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1011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Potek</vt:lpstr>
      <vt:lpstr>1.) NASELITEV AMERIŠKE CELINE</vt:lpstr>
      <vt:lpstr>2.) PRVI POLJEDELCI</vt:lpstr>
      <vt:lpstr>2.1)Začetki uporabe kovin, trgovina</vt:lpstr>
      <vt:lpstr>3.) OLMEKI</vt:lpstr>
      <vt:lpstr>4.) CHAVIN</vt:lpstr>
      <vt:lpstr>Mesto bogov - TEOTIHUACAN</vt:lpstr>
      <vt:lpstr>Mochejska kultura</vt:lpstr>
      <vt:lpstr>Kultura TIAHUANCO</vt:lpstr>
      <vt:lpstr>Majevska civilizacija</vt:lpstr>
      <vt:lpstr>Graditelji GOMIL – kultura Adena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2019-06-03T09:15:56Z</dcterms:created>
  <dcterms:modified xsi:type="dcterms:W3CDTF">2019-06-03T09:15:56Z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