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49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9871075" cy="6854825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85" d="100"/>
          <a:sy n="85" d="100"/>
        </p:scale>
        <p:origin x="-780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>
            <a:extLst>
              <a:ext uri="{FF2B5EF4-FFF2-40B4-BE49-F238E27FC236}">
                <a16:creationId xmlns:a16="http://schemas.microsoft.com/office/drawing/2014/main" id="{3FF9D339-47EC-4072-890B-A1E4856685C3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520700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D3F813D1-9C34-40DF-B54A-BD2D2C19A0A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987425" y="3255963"/>
            <a:ext cx="7894638" cy="308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>
            <a:extLst>
              <a:ext uri="{FF2B5EF4-FFF2-40B4-BE49-F238E27FC236}">
                <a16:creationId xmlns:a16="http://schemas.microsoft.com/office/drawing/2014/main" id="{4C3FF4BB-6AA1-4BA9-A9F4-CFD25E0A39A7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21038" y="520700"/>
            <a:ext cx="3427412" cy="2570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191DC712-3030-445A-A5E4-3BA9CAC605D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87425" y="3255963"/>
            <a:ext cx="7896225" cy="30845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>
            <a:extLst>
              <a:ext uri="{FF2B5EF4-FFF2-40B4-BE49-F238E27FC236}">
                <a16:creationId xmlns:a16="http://schemas.microsoft.com/office/drawing/2014/main" id="{94DA1413-174C-4265-80DE-4E49FC002F71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21038" y="520700"/>
            <a:ext cx="3427412" cy="2570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A26FAE8B-4DA6-4DAF-8419-120C5752654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87425" y="3255963"/>
            <a:ext cx="7896225" cy="30845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>
            <a:extLst>
              <a:ext uri="{FF2B5EF4-FFF2-40B4-BE49-F238E27FC236}">
                <a16:creationId xmlns:a16="http://schemas.microsoft.com/office/drawing/2014/main" id="{0F8D56F6-D261-4C63-9060-2640DF93797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21038" y="520700"/>
            <a:ext cx="3427412" cy="2570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ECC17DF4-7C85-4C0F-BF23-C88777C7E69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87425" y="3255963"/>
            <a:ext cx="7896225" cy="30845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>
            <a:extLst>
              <a:ext uri="{FF2B5EF4-FFF2-40B4-BE49-F238E27FC236}">
                <a16:creationId xmlns:a16="http://schemas.microsoft.com/office/drawing/2014/main" id="{B564E506-B9C6-4214-82DA-26D476A1AA5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21038" y="520700"/>
            <a:ext cx="3427412" cy="2570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BB3745B7-6DE0-4EED-8C3D-40C8259E0B9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87425" y="3255963"/>
            <a:ext cx="7896225" cy="30845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>
            <a:extLst>
              <a:ext uri="{FF2B5EF4-FFF2-40B4-BE49-F238E27FC236}">
                <a16:creationId xmlns:a16="http://schemas.microsoft.com/office/drawing/2014/main" id="{18721669-9734-4BF0-BADB-630FA021D3D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21038" y="520700"/>
            <a:ext cx="3427412" cy="2570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7B16F0E2-682D-4088-BBFB-79CFAC82B9A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87425" y="3255963"/>
            <a:ext cx="7896225" cy="30845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>
            <a:extLst>
              <a:ext uri="{FF2B5EF4-FFF2-40B4-BE49-F238E27FC236}">
                <a16:creationId xmlns:a16="http://schemas.microsoft.com/office/drawing/2014/main" id="{BB078386-A73E-4D84-8FA9-E10937E0464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21038" y="520700"/>
            <a:ext cx="3427412" cy="2570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FC73D344-FCA6-42D5-9B9F-44917CB506C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87425" y="3255963"/>
            <a:ext cx="7896225" cy="30845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>
            <a:extLst>
              <a:ext uri="{FF2B5EF4-FFF2-40B4-BE49-F238E27FC236}">
                <a16:creationId xmlns:a16="http://schemas.microsoft.com/office/drawing/2014/main" id="{4CE5A82D-BB70-4EAE-A28A-20C0574FBD57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21038" y="520700"/>
            <a:ext cx="3427412" cy="2570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E7A14429-0DFD-4ACD-98B6-405F2C37E87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87425" y="3255963"/>
            <a:ext cx="7896225" cy="30845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>
            <a:extLst>
              <a:ext uri="{FF2B5EF4-FFF2-40B4-BE49-F238E27FC236}">
                <a16:creationId xmlns:a16="http://schemas.microsoft.com/office/drawing/2014/main" id="{B88EFC5E-73CC-4ADB-A8C0-F43F496D31D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21038" y="520700"/>
            <a:ext cx="3427412" cy="2570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36961A53-F99C-4173-8FD4-451398C642C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87425" y="3255963"/>
            <a:ext cx="7896225" cy="30845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>
            <a:extLst>
              <a:ext uri="{FF2B5EF4-FFF2-40B4-BE49-F238E27FC236}">
                <a16:creationId xmlns:a16="http://schemas.microsoft.com/office/drawing/2014/main" id="{6DDEEA13-7755-4679-869C-E8F475D6ACC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21038" y="520700"/>
            <a:ext cx="3427412" cy="2570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1D4A692D-44AC-4D04-868A-DEB4F9B5DFC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87425" y="3255963"/>
            <a:ext cx="7896225" cy="30845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>
            <a:extLst>
              <a:ext uri="{FF2B5EF4-FFF2-40B4-BE49-F238E27FC236}">
                <a16:creationId xmlns:a16="http://schemas.microsoft.com/office/drawing/2014/main" id="{1130507D-0361-4B75-A710-0E1146B1A06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21038" y="520700"/>
            <a:ext cx="3427412" cy="2570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7A2859AB-2E70-4C65-8DE6-8E36B66820B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87425" y="3255963"/>
            <a:ext cx="7896225" cy="30845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>
            <a:extLst>
              <a:ext uri="{FF2B5EF4-FFF2-40B4-BE49-F238E27FC236}">
                <a16:creationId xmlns:a16="http://schemas.microsoft.com/office/drawing/2014/main" id="{3A67F448-B178-4716-9889-E2A769C48E4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21038" y="520700"/>
            <a:ext cx="3427412" cy="2570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78D3046D-1E80-4C4F-AC7B-799068D55D9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87425" y="3255963"/>
            <a:ext cx="7896225" cy="30845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>
            <a:extLst>
              <a:ext uri="{FF2B5EF4-FFF2-40B4-BE49-F238E27FC236}">
                <a16:creationId xmlns:a16="http://schemas.microsoft.com/office/drawing/2014/main" id="{FA848E83-2A28-4DFE-8FE2-09ED85963C4D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21038" y="520700"/>
            <a:ext cx="3427412" cy="2570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1A126F1F-8878-4663-A5A2-1B46192F625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87425" y="3255963"/>
            <a:ext cx="7896225" cy="30845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>
            <a:extLst>
              <a:ext uri="{FF2B5EF4-FFF2-40B4-BE49-F238E27FC236}">
                <a16:creationId xmlns:a16="http://schemas.microsoft.com/office/drawing/2014/main" id="{500D9B72-3CB2-42F7-8D02-589C2E4FB4E7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21038" y="520700"/>
            <a:ext cx="3427412" cy="2570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2E008AC2-21F7-4831-B873-3051FC865A6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87425" y="3255963"/>
            <a:ext cx="7896225" cy="30845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513D7-0D6C-46D3-A47F-6E656FFCAF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A5DF18-0D10-4465-A644-34879A7563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31E2D-4B0E-41B3-A774-584C20ACAE7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1DA62-5852-406D-A8AD-24F606C2C5F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A3C43-B74E-4BE2-9D47-24B62E887DF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E0BB1EA-72DB-45B9-88E3-DAA6E4424FE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07258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D1D3E-6C9C-45F4-A967-7FAE80473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FC186-889E-4831-88C9-D4A67BB177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FA724-BF51-46F3-B70F-FB4789C78CD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9F5974-9A25-4CEC-AD6E-08DB8D46671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B42795-F063-4009-8A21-2AC2A0A667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8632339-2DF9-44B3-9DD7-D2040EEC9AF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52068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A42D7D-92ED-4EDE-A659-22878DD600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94513" y="381000"/>
            <a:ext cx="1943100" cy="54975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AB9796-5AD6-4A80-86A8-1020EE22CB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2038" y="381000"/>
            <a:ext cx="5680075" cy="54975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81714-17B1-4C88-A8A0-4AA6D9E97A8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3D51F-3B1C-42E6-8C76-C612B6DF1ED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80C4C-991D-422B-9B0E-90A5C3D1AB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380B66C-81CE-4102-BBA5-558AFED1A5E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713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4DF07-2A12-4D55-AD35-81BF52409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0813" cy="11414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0E3D03-65AE-48CB-86D8-8813A3283FCF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1062038" y="1766888"/>
            <a:ext cx="3806825" cy="4111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2F55BF-5120-4173-8B65-A8B8474AD5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1263" y="1766888"/>
            <a:ext cx="3808412" cy="4111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FA3B0B-BAB1-4E08-9694-1BB64C55D0BC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838200" y="6400800"/>
            <a:ext cx="1903413" cy="455613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353C16-C78D-4ABD-B434-80926B524B69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3429000" y="6400800"/>
            <a:ext cx="2894013" cy="455613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635932-F087-4F76-A6E5-4B33C6825C7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7010400" y="6400800"/>
            <a:ext cx="1903413" cy="455613"/>
          </a:xfrm>
        </p:spPr>
        <p:txBody>
          <a:bodyPr/>
          <a:lstStyle>
            <a:lvl1pPr>
              <a:defRPr/>
            </a:lvl1pPr>
          </a:lstStyle>
          <a:p>
            <a:fld id="{9C1FBB6A-7643-4D77-80D9-4880DF09A46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99214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FB9A7-3AB9-462A-9566-6E9B59AFA9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652640-C9D6-4269-9E16-BA25D370AB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5A4C2-AB13-4BD7-A45C-5CA5186D3CD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CC8F5-4F6D-4A23-9659-16468468227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A22BA-BA16-45CE-BDB9-0CBF72076E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38483B9-7DAA-431C-A092-FCE530B5A6E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438619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35AF3-1A6C-4E29-8139-521812F26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A2C87-DEAA-4F47-B6E4-1A7D965EE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FC820-56E5-4EA1-B72F-D6FFB428A34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9F35B4-2DCD-4E9B-ABC7-A37A5329464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2F253-A3A1-4675-982A-158261ACF8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96F944B-9B09-401D-B4B4-30023B93C5C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43204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3AB27-2262-4D70-8321-2E235463C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0F8F5D-0985-47DB-8037-BA2B7A7AA8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E25D4-0217-4318-8B40-75F5D973C0A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4903A-2612-4031-8040-C12C701E188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F15AA0-60D4-4B9A-ABDF-DAE265BB5E8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DE6DB61-263B-4A3D-8BEC-CB22A2A63AC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066236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30B42-AB12-4AA2-A337-86E598548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E66DC-E524-4A2B-B585-68C47C5C16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6684DA-4B5C-4F41-9840-771F262079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1F228B-DE46-460F-903A-9379F7A216D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63EEE1-539E-47AA-A3C3-358BD8B8D9D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F5D748-AFBE-41DB-AC46-43070B4A47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D90CB3C-92E1-4F99-974C-DC154E73BD6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816165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CB596-8ECA-409B-8413-D212EB3B0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0BBD5E-DD00-40FB-AB01-CD3BF8AAB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57E001-35E5-4E5A-87A6-7F4A0380C7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EDD95D-AB08-4888-8897-2B26285BAC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E1D942-DDAC-46AE-AEB4-D9CC2A9F96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568B45-EF2F-494B-9250-7EB119CE845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F83B2E-C134-443F-A004-63F8C32C53A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DBFA39-10C6-4885-A5D3-4B1C9BA95B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BB06C5A-224F-4F5E-99FB-2FD34DD8D93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552280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63A9F-B561-4D0A-85D5-BEC222AAF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81785F-AB08-46E4-B978-A89AE48A273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0885D4-15DB-423F-A1DE-977CB6F65E2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88468E-4AB1-43A7-8D53-6CB86DF2B6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F8164A0-2E82-431B-A212-21765E804DF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397901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BD9033-596E-4BDB-A070-4B8DBD1C829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02BF2C-CABE-472C-9BF8-80360FAA5B5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76EB7E-F714-402D-9952-1C769B3B1F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A8E3442-B22F-4CD0-817E-D7A4ADCEAD8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67113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40F7C-A582-4491-AF88-26135228E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CCFB2-6D23-4986-B6F6-DB54211C4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A7293-94FC-411F-9977-E5257FDDC8C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AA4E96-9413-4469-B44D-69C92488F3F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41DC37-C817-4981-B7BB-30FEF8721F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2C1999D-ECD3-45D2-B8C7-19E261C8CB2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340549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F3797-1013-4AF9-89AA-F61BACD71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68933-BB36-425C-AA04-8663F9741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4C090D-AA71-4815-B427-819BE576BF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A192EA-0B59-418C-9DD4-3725C081832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3FFB6D-396A-4E72-AE8A-C976E1C2E6C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B3BB8D-A9ED-4A58-AF63-D2F0FB5525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72CCA54-271A-4463-8B89-1660DD536A5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154010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5D5BA-8991-460E-A374-A6953D4F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7F6396-1B4E-4F6B-ACE1-777F5C4C5D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83358E-4774-42C0-95F0-9C2EF00C1A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C8BFEC-28C3-42DF-85A3-8803E1C0C51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C581E7-BF7B-4722-A508-646EC7C09ED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7FAD12-398A-4E03-B002-7A65473B48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43C9E28-FF9C-4B51-A038-AA11284DA3D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739422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46900-6315-4F40-A917-2CE03C035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C0F4D5-D1D0-4063-9140-941C08324A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9D7D3-6477-4BA2-9239-E11B8D93DFB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CE4DC1-3292-40B3-A725-D69F71AF103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B6CF68-57CF-4C79-BC77-ECE2BF1962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1F20137-563C-4DD1-ACF9-194B8C6F7A7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923488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43BABE-A5A8-47CD-ABA8-192EE82958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990600"/>
            <a:ext cx="1971675" cy="5186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41F5B0-FC8A-4474-AF40-23ADD44C47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990600"/>
            <a:ext cx="5762625" cy="5186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D3A91F-3641-4666-80DD-E62A2C232EA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622BE-A83E-4BB4-9F1D-A6638E3CC89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206B6-8F24-4614-A0A6-EDEF7ED30D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02FA590-EBFD-424F-B213-C80FB771124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619505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5F622-50C0-4101-BA63-F28107880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0" y="990600"/>
            <a:ext cx="6399213" cy="25130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3B0229-BA28-4BCE-BB4F-5B1E71A30468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14400" y="6400800"/>
            <a:ext cx="1903413" cy="455613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538F0E-F47F-438A-831D-82044ECACCF8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3505200" y="6400800"/>
            <a:ext cx="2894013" cy="455613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9ADB4E-76EF-4F08-8110-4B11FB148C9B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7010400" y="6400800"/>
            <a:ext cx="1903413" cy="455613"/>
          </a:xfrm>
        </p:spPr>
        <p:txBody>
          <a:bodyPr/>
          <a:lstStyle>
            <a:lvl1pPr>
              <a:defRPr/>
            </a:lvl1pPr>
          </a:lstStyle>
          <a:p>
            <a:fld id="{6994BE8C-05F5-4406-BB89-43CFD71E38A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5534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969F4-66D7-46F8-B583-550F35E09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E0FAD9-704C-4F4B-B948-C192FE3CAC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43D28-D54F-4AA7-8FBB-627E0BDC6BC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18E8B-7899-41C3-BD60-D20A749D2BF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8C129-7CAB-4F13-9EC7-F10D37C07B5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E5149C7-029E-41C9-9BA4-D85033B3600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04274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AA521-292F-446C-A28E-3BCFE1B8D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27019-6FBE-4697-BD41-D9922CA588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2038" y="1766888"/>
            <a:ext cx="3806825" cy="4111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518736-EF75-4158-82A1-727B91CB7E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1263" y="1766888"/>
            <a:ext cx="3808412" cy="4111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D93031-D842-4226-9FC6-87F2CF4FD15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A1DBF1-EFFD-49F9-BF29-0494DE4F725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18C753-2DE7-4032-856E-D799EB8430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F40272C-EA5D-4293-B5B8-B66C15377B0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97725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FE1B1-F007-4D86-BE3E-4447715E4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C8E8E6-79DB-4E5F-8995-BCA80B650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D329FE-7748-4DAA-B72A-363F3910AE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85D57C-AE34-45DC-ABFC-C1916E8690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C2DB05-032B-416F-A333-0F4884A9EE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D22C92-9C46-4FF4-AEEF-28D549CB1EC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108FFE-8869-42CE-AC19-E84A62BD1AD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C59445-11CD-4707-9C10-519B79DE3E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C8813AF-EEDE-4F84-AB06-3F4DDECF6DC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26589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A1237-0542-461A-9260-5A43BFB0A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94BC24-03DC-4E39-9AD0-294B3F07382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CB07-299A-4CA1-9494-243D76C9DE4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61A732-9668-4298-9D00-D30124D24A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E9A42EA-DAD9-47FA-BB44-44C3C96F8E0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07935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16D174-3E4A-4528-A969-BFF74DB5D9C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F9DCCF-B654-42DF-9E14-8FC95B0F805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61C36F-AC46-4C91-AFFA-335833CA8B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B927853-AC2A-450B-B4A5-7C443D34C68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2126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48EB0-FA92-4967-A7A7-5E234BECB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92172-56C3-4071-81EF-D7FB7EC67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D4F062-6B4F-4F12-A035-8A80C53D7D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EB576A-4184-4F7B-B97A-F8B025A63C1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AFEF6E-9B22-48B7-B052-C9E032BBD41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DD1EF3-E315-46D6-BB65-8B22404E5D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244DC71-564F-4376-B24F-1AD41A9C865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48177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9EA0E-A046-41FD-8DAA-9EC5765D1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3079F8-1C07-4194-85AE-666A0EE049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02D9B-7E77-4F02-ADB2-008DF5EEB3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A021F1-1757-43CE-84AF-094BE74420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784582-8087-4788-9386-2D05366B5A8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A200FD-D2D7-4E12-9318-D33D906AB0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6E9496F-DA96-47A2-95F5-08E34E68D24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48596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>
            <a:extLst>
              <a:ext uri="{FF2B5EF4-FFF2-40B4-BE49-F238E27FC236}">
                <a16:creationId xmlns:a16="http://schemas.microsoft.com/office/drawing/2014/main" id="{39B94C7F-5136-4B7E-90E4-E6697F2C7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id="{3C904C0A-7D0C-488B-980A-9BC894B6C2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770813" cy="114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l-SI"/>
              <a:t>Click to edit the title text format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398C12D-A8EE-4089-B1E1-F51FE61F5831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838200" y="6400800"/>
            <a:ext cx="19034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1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482400"/>
                </a:solidFill>
                <a:cs typeface="Segoe UI" panose="020B0502040204020203" pitchFamily="34" charset="0"/>
              </a:defRPr>
            </a:lvl1pPr>
          </a:lstStyle>
          <a:p>
            <a:endParaRPr lang="en-US" altLang="sl-SI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7369B3F-4E9B-4420-B3EB-3D505CADAF5B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429000" y="6400800"/>
            <a:ext cx="2894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1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482400"/>
                </a:solidFill>
                <a:cs typeface="Segoe UI" panose="020B0502040204020203" pitchFamily="34" charset="0"/>
              </a:defRPr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1B4BB20-0760-43CB-85C0-5A57D099C93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010400" y="6400800"/>
            <a:ext cx="19034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1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482400"/>
                </a:solidFill>
                <a:cs typeface="Segoe UI" panose="020B0502040204020203" pitchFamily="34" charset="0"/>
              </a:defRPr>
            </a:lvl1pPr>
          </a:lstStyle>
          <a:p>
            <a:fld id="{D76917A4-8360-4AC2-A3B4-5619E498133A}" type="slidenum">
              <a:rPr lang="sl-SI" altLang="sl-SI"/>
              <a:pPr/>
              <a:t>‹#›</a:t>
            </a:fld>
            <a:endParaRPr lang="sl-SI" altLang="sl-SI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A25C573A-148C-4893-9DE9-CA597A6528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74800"/>
            <a:ext cx="7772400" cy="13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31" name="Rectangle 7">
            <a:extLst>
              <a:ext uri="{FF2B5EF4-FFF2-40B4-BE49-F238E27FC236}">
                <a16:creationId xmlns:a16="http://schemas.microsoft.com/office/drawing/2014/main" id="{0B96D470-5CFF-4DF8-8C87-649088A82E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1766888"/>
            <a:ext cx="7767637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l-SI"/>
              <a:t>Click to edit the outline text format</a:t>
            </a:r>
          </a:p>
          <a:p>
            <a:pPr lvl="1"/>
            <a:r>
              <a:rPr lang="en-GB" altLang="sl-SI"/>
              <a:t>Second Outline Level</a:t>
            </a:r>
          </a:p>
          <a:p>
            <a:pPr lvl="2"/>
            <a:r>
              <a:rPr lang="en-GB" altLang="sl-SI"/>
              <a:t>Third Outline Level</a:t>
            </a:r>
          </a:p>
          <a:p>
            <a:pPr lvl="3"/>
            <a:r>
              <a:rPr lang="en-GB" altLang="sl-SI"/>
              <a:t>Fourth Outline Level</a:t>
            </a:r>
          </a:p>
          <a:p>
            <a:pPr lvl="4"/>
            <a:r>
              <a:rPr lang="en-GB" altLang="sl-SI"/>
              <a:t>Fifth Outline Level</a:t>
            </a:r>
          </a:p>
          <a:p>
            <a:pPr lvl="4"/>
            <a:r>
              <a:rPr lang="en-GB" altLang="sl-SI"/>
              <a:t>Sixth Outline Level</a:t>
            </a:r>
          </a:p>
          <a:p>
            <a:pPr lvl="4"/>
            <a:r>
              <a:rPr lang="en-GB" altLang="sl-SI"/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3" r:id="rId12"/>
  </p:sldLayoutIdLst>
  <p:txStyles>
    <p:titleStyle>
      <a:lvl1pPr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482400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482400"/>
          </a:solidFill>
          <a:latin typeface="Times New Roman" panose="02020603050405020304" pitchFamily="18" charset="0"/>
          <a:ea typeface="Microsoft YaHei" panose="020B0503020204020204" pitchFamily="34" charset="-122"/>
        </a:defRPr>
      </a:lvl2pPr>
      <a:lvl3pPr marL="1143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482400"/>
          </a:solidFill>
          <a:latin typeface="Times New Roman" panose="02020603050405020304" pitchFamily="18" charset="0"/>
          <a:ea typeface="Microsoft YaHei" panose="020B0503020204020204" pitchFamily="34" charset="-122"/>
        </a:defRPr>
      </a:lvl3pPr>
      <a:lvl4pPr marL="1600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482400"/>
          </a:solidFill>
          <a:latin typeface="Times New Roman" panose="02020603050405020304" pitchFamily="18" charset="0"/>
          <a:ea typeface="Microsoft YaHei" panose="020B0503020204020204" pitchFamily="34" charset="-122"/>
        </a:defRPr>
      </a:lvl4pPr>
      <a:lvl5pPr marL="20574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482400"/>
          </a:solidFill>
          <a:latin typeface="Times New Roman" panose="02020603050405020304" pitchFamily="18" charset="0"/>
          <a:ea typeface="Microsoft YaHei" panose="020B0503020204020204" pitchFamily="34" charset="-122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482400"/>
          </a:solidFill>
          <a:latin typeface="Times New Roman" panose="02020603050405020304" pitchFamily="18" charset="0"/>
          <a:ea typeface="Microsoft YaHei" panose="020B0503020204020204" pitchFamily="34" charset="-122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482400"/>
          </a:solidFill>
          <a:latin typeface="Times New Roman" panose="02020603050405020304" pitchFamily="18" charset="0"/>
          <a:ea typeface="Microsoft YaHei" panose="020B0503020204020204" pitchFamily="34" charset="-122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482400"/>
          </a:solidFill>
          <a:latin typeface="Times New Roman" panose="02020603050405020304" pitchFamily="18" charset="0"/>
          <a:ea typeface="Microsoft YaHei" panose="020B0503020204020204" pitchFamily="34" charset="-122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482400"/>
          </a:solidFill>
          <a:latin typeface="Times New Roman" panose="02020603050405020304" pitchFamily="18" charset="0"/>
          <a:ea typeface="Microsoft YaHei" panose="020B0503020204020204" pitchFamily="34" charset="-122"/>
        </a:defRPr>
      </a:lvl9pPr>
    </p:titleStyle>
    <p:bodyStyle>
      <a:lvl1pPr marL="342900" indent="-342900" algn="l" defTabSz="457200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B25DC92E-EEC9-4AD0-BA47-71DF983668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990600"/>
            <a:ext cx="6399213" cy="251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l-SI"/>
              <a:t>Click to edit the title text format</a:t>
            </a:r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C4A2D73D-6CF6-4175-85DE-4BBAC8FE088E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752600" y="3886200"/>
            <a:ext cx="6399213" cy="175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algn="ctr">
              <a:spcBef>
                <a:spcPts val="800"/>
              </a:spcBef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marL="457200" algn="ctr">
              <a:spcBef>
                <a:spcPts val="800"/>
              </a:spcBef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marL="914400" algn="ctr">
              <a:spcBef>
                <a:spcPts val="800"/>
              </a:spcBef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marL="1371600" algn="ctr">
              <a:spcBef>
                <a:spcPts val="800"/>
              </a:spcBef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marL="1828800" algn="ctr">
              <a:spcBef>
                <a:spcPts val="800"/>
              </a:spcBef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algn="ctr" defTabSz="457200" fontAlgn="base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algn="ctr" defTabSz="457200" fontAlgn="base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algn="ctr" defTabSz="457200" fontAlgn="base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algn="ctr" defTabSz="457200" fontAlgn="base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sl-SI"/>
              <a:t>Click to add Text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540BC9F-33BD-42E3-A641-AC145B17EE78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914400" y="6400800"/>
            <a:ext cx="19034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482400"/>
                </a:solidFill>
                <a:cs typeface="Segoe UI" panose="020B0502040204020203" pitchFamily="34" charset="0"/>
              </a:defRPr>
            </a:lvl1pPr>
          </a:lstStyle>
          <a:p>
            <a:endParaRPr lang="en-US" altLang="sl-SI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4BBA5E15-2FE6-4574-B8DD-5F6B5FC6229F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505200" y="6400800"/>
            <a:ext cx="2894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482400"/>
                </a:solidFill>
                <a:cs typeface="Segoe UI" panose="020B0502040204020203" pitchFamily="34" charset="0"/>
              </a:defRPr>
            </a:lvl1pPr>
          </a:lstStyle>
          <a:p>
            <a:endParaRPr lang="sl-SI" altLang="sl-SI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11E557E1-E35F-419F-9FAA-E4A4D28F515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010400" y="6400800"/>
            <a:ext cx="19034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482400"/>
                </a:solidFill>
                <a:cs typeface="Segoe UI" panose="020B0502040204020203" pitchFamily="34" charset="0"/>
              </a:defRPr>
            </a:lvl1pPr>
          </a:lstStyle>
          <a:p>
            <a:fld id="{E62A09C9-C5BA-4E73-82FA-88F7AE89519C}" type="slidenum">
              <a:rPr lang="sl-SI" altLang="sl-SI"/>
              <a:pPr/>
              <a:t>‹#›</a:t>
            </a:fld>
            <a:endParaRPr lang="sl-SI" altLang="sl-SI"/>
          </a:p>
        </p:txBody>
      </p:sp>
      <p:grpSp>
        <p:nvGrpSpPr>
          <p:cNvPr id="2054" name="Group 6">
            <a:extLst>
              <a:ext uri="{FF2B5EF4-FFF2-40B4-BE49-F238E27FC236}">
                <a16:creationId xmlns:a16="http://schemas.microsoft.com/office/drawing/2014/main" id="{F596E337-517E-4F23-90A4-8C7EABFFC810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6361113" cy="6856413"/>
            <a:chOff x="0" y="0"/>
            <a:chExt cx="4007" cy="4319"/>
          </a:xfrm>
        </p:grpSpPr>
        <p:pic>
          <p:nvPicPr>
            <p:cNvPr id="2055" name="Picture 7">
              <a:extLst>
                <a:ext uri="{FF2B5EF4-FFF2-40B4-BE49-F238E27FC236}">
                  <a16:creationId xmlns:a16="http://schemas.microsoft.com/office/drawing/2014/main" id="{A2CB928D-EB3D-425A-8BCE-516364F3DD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31" cy="4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056" name="Picture 8">
              <a:extLst>
                <a:ext uri="{FF2B5EF4-FFF2-40B4-BE49-F238E27FC236}">
                  <a16:creationId xmlns:a16="http://schemas.microsoft.com/office/drawing/2014/main" id="{B9F5DAB6-534D-45B4-8DDA-B588D30D5F6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3600"/>
              <a:ext cx="1799" cy="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pic>
        <p:nvPicPr>
          <p:cNvPr id="2057" name="Picture 9">
            <a:extLst>
              <a:ext uri="{FF2B5EF4-FFF2-40B4-BE49-F238E27FC236}">
                <a16:creationId xmlns:a16="http://schemas.microsoft.com/office/drawing/2014/main" id="{4E81A03F-EA65-41C2-A1C3-44C670E7BA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657600"/>
            <a:ext cx="5715000" cy="9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4824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482400"/>
          </a:solidFill>
          <a:latin typeface="Times New Roman" panose="02020603050405020304" pitchFamily="18" charset="0"/>
          <a:ea typeface="Microsoft YaHei" panose="020B0503020204020204" pitchFamily="34" charset="-122"/>
        </a:defRPr>
      </a:lvl2pPr>
      <a:lvl3pPr marL="1143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482400"/>
          </a:solidFill>
          <a:latin typeface="Times New Roman" panose="02020603050405020304" pitchFamily="18" charset="0"/>
          <a:ea typeface="Microsoft YaHei" panose="020B0503020204020204" pitchFamily="34" charset="-122"/>
        </a:defRPr>
      </a:lvl3pPr>
      <a:lvl4pPr marL="1600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482400"/>
          </a:solidFill>
          <a:latin typeface="Times New Roman" panose="02020603050405020304" pitchFamily="18" charset="0"/>
          <a:ea typeface="Microsoft YaHei" panose="020B0503020204020204" pitchFamily="34" charset="-122"/>
        </a:defRPr>
      </a:lvl4pPr>
      <a:lvl5pPr marL="20574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482400"/>
          </a:solidFill>
          <a:latin typeface="Times New Roman" panose="02020603050405020304" pitchFamily="18" charset="0"/>
          <a:ea typeface="Microsoft YaHei" panose="020B0503020204020204" pitchFamily="34" charset="-122"/>
        </a:defRPr>
      </a:lvl5pPr>
      <a:lvl6pPr marL="25146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482400"/>
          </a:solidFill>
          <a:latin typeface="Times New Roman" panose="02020603050405020304" pitchFamily="18" charset="0"/>
          <a:ea typeface="Microsoft YaHei" panose="020B0503020204020204" pitchFamily="34" charset="-122"/>
        </a:defRPr>
      </a:lvl6pPr>
      <a:lvl7pPr marL="29718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482400"/>
          </a:solidFill>
          <a:latin typeface="Times New Roman" panose="02020603050405020304" pitchFamily="18" charset="0"/>
          <a:ea typeface="Microsoft YaHei" panose="020B0503020204020204" pitchFamily="34" charset="-122"/>
        </a:defRPr>
      </a:lvl7pPr>
      <a:lvl8pPr marL="3429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482400"/>
          </a:solidFill>
          <a:latin typeface="Times New Roman" panose="02020603050405020304" pitchFamily="18" charset="0"/>
          <a:ea typeface="Microsoft YaHei" panose="020B0503020204020204" pitchFamily="34" charset="-122"/>
        </a:defRPr>
      </a:lvl8pPr>
      <a:lvl9pPr marL="3886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482400"/>
          </a:solidFill>
          <a:latin typeface="Times New Roman" panose="02020603050405020304" pitchFamily="18" charset="0"/>
          <a:ea typeface="Microsoft YaHei" panose="020B0503020204020204" pitchFamily="34" charset="-122"/>
        </a:defRPr>
      </a:lvl9pPr>
    </p:titleStyle>
    <p:bodyStyle>
      <a:lvl1pPr marL="342900" indent="-342900" algn="ctr" defTabSz="457200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ctr" defTabSz="457200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ctr" defTabSz="457200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ctr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ctr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559F81BB-662E-4003-A7B1-656AB09F52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836613"/>
            <a:ext cx="8316912" cy="280828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l-SI" altLang="sl-SI" sz="6000" b="1"/>
              <a:t>Nastajanje mestnih zvez in njihov pomen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>
            <a:extLst>
              <a:ext uri="{FF2B5EF4-FFF2-40B4-BE49-F238E27FC236}">
                <a16:creationId xmlns:a16="http://schemas.microsoft.com/office/drawing/2014/main" id="{C1D3DA2C-9A54-4B88-B06F-D6E92D768A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205038"/>
            <a:ext cx="4287838" cy="352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4" name="AutoShape 2">
            <a:extLst>
              <a:ext uri="{FF2B5EF4-FFF2-40B4-BE49-F238E27FC236}">
                <a16:creationId xmlns:a16="http://schemas.microsoft.com/office/drawing/2014/main" id="{3864F06F-5CB5-41A6-8BBA-9ECDCE5DA630}"/>
              </a:ext>
            </a:extLst>
          </p:cNvPr>
          <p:cNvSpPr>
            <a:spLocks/>
          </p:cNvSpPr>
          <p:nvPr/>
        </p:nvSpPr>
        <p:spPr bwMode="auto">
          <a:xfrm>
            <a:off x="5710238" y="1757363"/>
            <a:ext cx="2533650" cy="1311275"/>
          </a:xfrm>
          <a:prstGeom prst="borderCallout1">
            <a:avLst>
              <a:gd name="adj1" fmla="val 8718"/>
              <a:gd name="adj2" fmla="val -3009"/>
              <a:gd name="adj3" fmla="val 156903"/>
              <a:gd name="adj4" fmla="val -124375"/>
            </a:avLst>
          </a:prstGeom>
          <a:noFill/>
          <a:ln w="38160" cap="sq">
            <a:solidFill>
              <a:srgbClr val="FF0000"/>
            </a:solidFill>
            <a:prstDash val="lgDash"/>
            <a:miter lim="800000"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sl-SI" altLang="sl-SI"/>
              <a:t>L</a:t>
            </a:r>
            <a:r>
              <a:rPr lang="en-US" altLang="sl-SI"/>
              <a:t>ü</a:t>
            </a:r>
            <a:r>
              <a:rPr lang="sl-SI" altLang="sl-SI"/>
              <a:t>beck in Gdansk – nadzirala sta baltiško trgovino</a:t>
            </a:r>
          </a:p>
        </p:txBody>
      </p:sp>
      <p:sp>
        <p:nvSpPr>
          <p:cNvPr id="13315" name="Line 3">
            <a:extLst>
              <a:ext uri="{FF2B5EF4-FFF2-40B4-BE49-F238E27FC236}">
                <a16:creationId xmlns:a16="http://schemas.microsoft.com/office/drawing/2014/main" id="{5BC88614-7F66-4903-812D-083BDD2665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48038" y="1900238"/>
            <a:ext cx="2290762" cy="1817687"/>
          </a:xfrm>
          <a:prstGeom prst="line">
            <a:avLst/>
          </a:prstGeom>
          <a:noFill/>
          <a:ln w="38160" cap="sq">
            <a:solidFill>
              <a:srgbClr val="FF0000"/>
            </a:solidFill>
            <a:prstDash val="lgDash"/>
            <a:miter lim="800000"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A19FDA76-E5A6-431D-B561-6C1AD6BFF6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260350"/>
            <a:ext cx="7127875" cy="131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ts val="2500"/>
              </a:spcBef>
              <a:buClrTx/>
              <a:buFontTx/>
              <a:buNone/>
            </a:pPr>
            <a:r>
              <a:rPr lang="sl-SI" altLang="sl-SI" sz="4000" b="1">
                <a:solidFill>
                  <a:srgbClr val="482400"/>
                </a:solidFill>
                <a:latin typeface="Times New Roman" panose="02020603050405020304" pitchFamily="18" charset="0"/>
              </a:rPr>
              <a:t>Najbolj pomembna trgovska središča(mesta in trgovske poti)</a:t>
            </a:r>
          </a:p>
        </p:txBody>
      </p:sp>
      <p:sp>
        <p:nvSpPr>
          <p:cNvPr id="13317" name="AutoShape 5">
            <a:extLst>
              <a:ext uri="{FF2B5EF4-FFF2-40B4-BE49-F238E27FC236}">
                <a16:creationId xmlns:a16="http://schemas.microsoft.com/office/drawing/2014/main" id="{6863A8BC-009D-411C-A4CD-ECF9CCADAA90}"/>
              </a:ext>
            </a:extLst>
          </p:cNvPr>
          <p:cNvSpPr>
            <a:spLocks/>
          </p:cNvSpPr>
          <p:nvPr/>
        </p:nvSpPr>
        <p:spPr bwMode="auto">
          <a:xfrm>
            <a:off x="5724525" y="3429000"/>
            <a:ext cx="2528888" cy="1279525"/>
          </a:xfrm>
          <a:prstGeom prst="borderCallout1">
            <a:avLst>
              <a:gd name="adj1" fmla="val 8935"/>
              <a:gd name="adj2" fmla="val -3014"/>
              <a:gd name="adj3" fmla="val 36106"/>
              <a:gd name="adj4" fmla="val -126866"/>
            </a:avLst>
          </a:prstGeom>
          <a:noFill/>
          <a:ln w="38160" cap="sq">
            <a:solidFill>
              <a:srgbClr val="0000FF"/>
            </a:solidFill>
            <a:prstDash val="lgDash"/>
            <a:miter lim="800000"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sl-SI" altLang="sl-SI"/>
              <a:t>Hamburg in Bremen – nadzirala sta trgovino S morja</a:t>
            </a:r>
          </a:p>
        </p:txBody>
      </p:sp>
      <p:sp>
        <p:nvSpPr>
          <p:cNvPr id="13318" name="AutoShape 6">
            <a:extLst>
              <a:ext uri="{FF2B5EF4-FFF2-40B4-BE49-F238E27FC236}">
                <a16:creationId xmlns:a16="http://schemas.microsoft.com/office/drawing/2014/main" id="{67074767-1F10-4E2A-8413-064F578B3295}"/>
              </a:ext>
            </a:extLst>
          </p:cNvPr>
          <p:cNvSpPr>
            <a:spLocks/>
          </p:cNvSpPr>
          <p:nvPr/>
        </p:nvSpPr>
        <p:spPr bwMode="auto">
          <a:xfrm>
            <a:off x="5724525" y="5157788"/>
            <a:ext cx="2520950" cy="1368425"/>
          </a:xfrm>
          <a:prstGeom prst="borderCallout1">
            <a:avLst>
              <a:gd name="adj1" fmla="val 8352"/>
              <a:gd name="adj2" fmla="val -3023"/>
              <a:gd name="adj3" fmla="val -66356"/>
              <a:gd name="adj4" fmla="val -140051"/>
            </a:avLst>
          </a:prstGeom>
          <a:noFill/>
          <a:ln w="38160" cap="sq">
            <a:solidFill>
              <a:srgbClr val="99CC00"/>
            </a:solidFill>
            <a:prstDash val="lgDash"/>
            <a:miter lim="800000"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sl-SI" altLang="sl-SI"/>
              <a:t>K</a:t>
            </a:r>
            <a:r>
              <a:rPr lang="en-US" altLang="sl-SI"/>
              <a:t>ö</a:t>
            </a:r>
            <a:r>
              <a:rPr lang="sl-SI" altLang="sl-SI"/>
              <a:t>ln – nadzoruje trgovino na reki Ren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id="{097BE80C-B3EC-4820-B1AE-95DD01FDA63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915988"/>
            <a:ext cx="7772400" cy="608012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l-SI" altLang="sl-SI" sz="4800" b="1"/>
              <a:t>Trgovsko blago</a:t>
            </a:r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E202A91A-ABC4-4721-8A24-8B601A114E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1989138"/>
            <a:ext cx="7343775" cy="3311525"/>
          </a:xfrm>
          <a:ln/>
        </p:spPr>
        <p:txBody>
          <a:bodyPr/>
          <a:lstStyle/>
          <a:p>
            <a:pPr marL="341313" indent="-341313">
              <a:buFont typeface="Times New Roman" panose="02020603050405020304" pitchFamily="18" charset="0"/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l-SI" altLang="sl-SI"/>
              <a:t>Na V je bilo: krzno, med, vosek in les.</a:t>
            </a:r>
          </a:p>
          <a:p>
            <a:pPr marL="341313" indent="-341313">
              <a:buFont typeface="Times New Roman" panose="02020603050405020304" pitchFamily="18" charset="0"/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l-SI" altLang="sl-SI"/>
              <a:t>V Flandriji s suknjem </a:t>
            </a:r>
          </a:p>
          <a:p>
            <a:pPr marL="341313" indent="-341313">
              <a:buFont typeface="Times New Roman" panose="02020603050405020304" pitchFamily="18" charset="0"/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l-SI" altLang="sl-SI"/>
              <a:t>V Londonu z volno</a:t>
            </a:r>
          </a:p>
          <a:p>
            <a:pPr marL="341313" indent="-341313">
              <a:buFont typeface="Times New Roman" panose="02020603050405020304" pitchFamily="18" charset="0"/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l-SI" altLang="sl-SI"/>
              <a:t>Na Švedskem z ribami</a:t>
            </a:r>
          </a:p>
          <a:p>
            <a:pPr marL="341313" indent="-341313">
              <a:buFont typeface="Times New Roman" panose="02020603050405020304" pitchFamily="18" charset="0"/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l-SI" altLang="sl-SI"/>
              <a:t>V Franciji s soljo</a:t>
            </a:r>
          </a:p>
          <a:p>
            <a: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l-SI" altLang="sl-SI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51B66A5C-E943-4316-B6A0-BF01F3BA441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915988"/>
            <a:ext cx="7772400" cy="608012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l-SI" altLang="sl-SI" sz="4800" b="1"/>
              <a:t>Propad Hanse</a:t>
            </a: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4AB6ED29-E08F-41CD-BEB9-FE0173B877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42988" y="1989138"/>
            <a:ext cx="7831137" cy="1590675"/>
          </a:xfrm>
          <a:ln/>
        </p:spPr>
        <p:txBody>
          <a:bodyPr/>
          <a:lstStyle/>
          <a:p>
            <a:pPr marL="0" indent="0"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sl-SI" altLang="sl-SI"/>
              <a:t>Propadla je predvsem zaradi povečane konkurence v Angliji in na Nizozemskem.</a:t>
            </a:r>
          </a:p>
          <a:p>
            <a:pPr marL="0" indent="0">
              <a:spcBef>
                <a:spcPts val="7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sl-SI" altLang="sl-SI"/>
              <a:t>Na Švedskem pa zaradi rodbine Važa.</a:t>
            </a:r>
            <a:r>
              <a:rPr lang="sl-SI" altLang="sl-SI" sz="280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>
            <a:extLst>
              <a:ext uri="{FF2B5EF4-FFF2-40B4-BE49-F238E27FC236}">
                <a16:creationId xmlns:a16="http://schemas.microsoft.com/office/drawing/2014/main" id="{208B0CA8-6587-4066-97ED-5290AAB608B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563938" y="692150"/>
            <a:ext cx="2209800" cy="60801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l-SI" altLang="sl-SI" sz="4800" b="1"/>
              <a:t>Viri:</a:t>
            </a: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FA539E48-A566-41D9-9122-C5CB4ADA46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47050" cy="4565650"/>
          </a:xfrm>
          <a:ln/>
        </p:spPr>
        <p:txBody>
          <a:bodyPr/>
          <a:lstStyle/>
          <a:p>
            <a:pPr marL="341313" indent="-341313">
              <a:buFont typeface="Times New Roman" panose="02020603050405020304" pitchFamily="18" charset="0"/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l-SI" altLang="sl-SI"/>
              <a:t>Zgodovina sveta, Založba Mladinska knjiga, hanzeatska zveza str.157</a:t>
            </a:r>
          </a:p>
          <a:p>
            <a:pPr marL="341313" indent="-341313">
              <a:buFont typeface="Times New Roman" panose="02020603050405020304" pitchFamily="18" charset="0"/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l-SI" altLang="sl-SI"/>
              <a:t>Srednjeveška Evropa, Maurice Keen,za založbo Janez Stanič, mestne zveze str.193,194</a:t>
            </a:r>
          </a:p>
          <a:p>
            <a:pPr marL="341313" indent="-341313">
              <a:buFont typeface="Times New Roman" panose="02020603050405020304" pitchFamily="18" charset="0"/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l-SI" altLang="sl-SI"/>
              <a:t>Leksikon Zgodovina, Učila International,2003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31B9ED66-72F6-4D6C-937E-F9A1566A8FF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915988"/>
            <a:ext cx="7772400" cy="608012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l-SI" altLang="sl-SI" sz="4800" b="1"/>
              <a:t>Nastanek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AF5477EA-C79D-42CC-8A93-C8756E9EB3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7450" y="3429000"/>
            <a:ext cx="7307263" cy="2354263"/>
          </a:xfrm>
          <a:ln/>
        </p:spPr>
        <p:txBody>
          <a:bodyPr/>
          <a:lstStyle/>
          <a:p>
            <a:pPr marL="0" indent="0">
              <a:spcBef>
                <a:spcPts val="7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sl-SI" altLang="sl-SI" sz="2800"/>
              <a:t>Nastajati so začela v srednjem veku. V Nemčiji so začela nastajati zaradi deželnega miru, mestnih pravic zaščite, večjega dobička in zaradi konkurence v trgovstvu. Mestne zveze so bile usmerjene proti vladarjevi politiki.</a:t>
            </a: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575850B4-1424-4D8F-B473-26E1900AF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1412875"/>
            <a:ext cx="59769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12FB4C12-711A-4501-8E92-44E34D2F13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773238"/>
            <a:ext cx="7488238" cy="188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700"/>
              </a:spcBef>
              <a:buClrTx/>
              <a:buFontTx/>
              <a:buNone/>
            </a:pPr>
            <a:r>
              <a:rPr lang="sl-SI" altLang="sl-SI" sz="2800" b="1">
                <a:solidFill>
                  <a:srgbClr val="482400"/>
                </a:solidFill>
                <a:latin typeface="Times New Roman" panose="02020603050405020304" pitchFamily="18" charset="0"/>
              </a:rPr>
              <a:t>MESTNA ZVEZA: </a:t>
            </a:r>
          </a:p>
          <a:p>
            <a:pPr>
              <a:spcBef>
                <a:spcPts val="600"/>
              </a:spcBef>
              <a:buClrTx/>
              <a:buFontTx/>
              <a:buNone/>
            </a:pPr>
            <a:r>
              <a:rPr lang="sl-SI" altLang="sl-SI" sz="2400" b="1" i="1"/>
              <a:t>v srednjem veku oblika združitev mest zaradi zaščite njihovih pravic.</a:t>
            </a:r>
          </a:p>
          <a:p>
            <a:pPr>
              <a:spcBef>
                <a:spcPts val="1500"/>
              </a:spcBef>
              <a:buClrTx/>
              <a:buFontTx/>
              <a:buNone/>
            </a:pPr>
            <a:endParaRPr lang="sl-SI" altLang="sl-SI" sz="2400" b="1" i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474FE942-D703-424A-9E0B-3A632E038D4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381000"/>
            <a:ext cx="77724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l-SI" altLang="sl-SI" sz="4000" b="1"/>
              <a:t>Najpomembnejše evropske  mestne zveze</a:t>
            </a: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20684976-C884-41DF-8289-3C400C3ECF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2205038"/>
            <a:ext cx="8137525" cy="3240087"/>
          </a:xfrm>
          <a:ln/>
        </p:spPr>
        <p:txBody>
          <a:bodyPr/>
          <a:lstStyle/>
          <a:p>
            <a:pPr marL="0" indent="0">
              <a:buFont typeface="Times New Roman" panose="02020603050405020304" pitchFamily="18" charset="0"/>
              <a:buBlip>
                <a:blip r:embed="rId4"/>
              </a:buBlip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sl-SI" altLang="sl-SI"/>
              <a:t>švabska mestna zveza</a:t>
            </a:r>
          </a:p>
          <a:p>
            <a:pPr marL="0" indent="0">
              <a:buFont typeface="Times New Roman" panose="02020603050405020304" pitchFamily="18" charset="0"/>
              <a:buBlip>
                <a:blip r:embed="rId4"/>
              </a:buBlip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sl-SI" altLang="sl-SI"/>
              <a:t>zveza pet pristanišč ( Anglija )</a:t>
            </a:r>
          </a:p>
          <a:p>
            <a:pPr marL="0" indent="0">
              <a:buFont typeface="Times New Roman" panose="02020603050405020304" pitchFamily="18" charset="0"/>
              <a:buBlip>
                <a:blip r:embed="rId4"/>
              </a:buBlip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sl-SI" altLang="sl-SI"/>
              <a:t>renska zveza mest (Mesta ob reki Ren)</a:t>
            </a:r>
          </a:p>
          <a:p>
            <a:pPr marL="0" indent="0">
              <a:buFont typeface="Times New Roman" panose="02020603050405020304" pitchFamily="18" charset="0"/>
              <a:buBlip>
                <a:blip r:embed="rId4"/>
              </a:buBlip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sl-SI" altLang="sl-SI"/>
              <a:t>lombardska zveza</a:t>
            </a:r>
          </a:p>
          <a:p>
            <a:pPr marL="0" indent="0">
              <a:buFont typeface="Times New Roman" panose="02020603050405020304" pitchFamily="18" charset="0"/>
              <a:buBlip>
                <a:blip r:embed="rId4"/>
              </a:buBlip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sl-SI" altLang="sl-SI" b="1"/>
              <a:t>hanzeatska zveza – Hansa (Baltik, S morje )</a:t>
            </a:r>
          </a:p>
          <a:p>
            <a:pPr marL="0" inden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sl-SI" altLang="sl-SI" b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D1B4AD42-4177-4BD4-87E1-D7990030ADD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915988"/>
            <a:ext cx="7772400" cy="608012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l-SI" altLang="sl-SI" sz="4800" b="1"/>
              <a:t>Švabska mestna zveza</a:t>
            </a: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601956B2-3FB6-4A0D-BE8E-4716CC76BC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2038" y="1766888"/>
            <a:ext cx="7769225" cy="4113212"/>
          </a:xfrm>
          <a:ln/>
        </p:spPr>
        <p:txBody>
          <a:bodyPr/>
          <a:lstStyle/>
          <a:p>
            <a:pPr indent="-341313"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l-SI" altLang="sl-SI"/>
              <a:t>Združitev najprej 14 švabskih mest pod vodstvom </a:t>
            </a:r>
            <a:r>
              <a:rPr lang="sl-SI" altLang="sl-SI" b="1"/>
              <a:t>Ulma</a:t>
            </a:r>
            <a:r>
              <a:rPr lang="sl-SI" altLang="sl-SI"/>
              <a:t>(4.7.1376) za zaščito njihovi pravic. Kasneje se razširi s Frankovske in Bavarske še v Alzacijo in srednje Porenje ter se 1381 združila z rensko zvezo mest. Po porazu leta 1388 je bila razpuščena.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5F51C6A0-9ADA-43A5-BA3B-CF3F3B13470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915988"/>
            <a:ext cx="7772400" cy="608012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l-SI" altLang="sl-SI" sz="4800" b="1"/>
              <a:t>Renska zveza mest</a:t>
            </a: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60482E20-29A2-4219-818E-BC902A97C2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2038" y="1766888"/>
            <a:ext cx="7769225" cy="4113212"/>
          </a:xfrm>
          <a:ln/>
        </p:spPr>
        <p:txBody>
          <a:bodyPr/>
          <a:lstStyle/>
          <a:p>
            <a:pPr marL="609600" indent="-608013">
              <a:buClrTx/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sl-SI" altLang="sl-SI"/>
              <a:t>Dve zvezi renskih mest v 13. in 14. stol.</a:t>
            </a:r>
          </a:p>
          <a:p>
            <a:pPr marL="608013" indent="-606425">
              <a:buFont typeface="Times New Roman" panose="02020603050405020304" pitchFamily="18" charset="0"/>
              <a:buAutoNum type="arabicPeriod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sl-SI" altLang="sl-SI"/>
              <a:t>Se je razvila iz “večne zveze” med Mainzom in Wormsom 1254, za ohranitev mainiškega nem. Državnega miru. Leta 1256 je štela 70 mest. Leta 1255 pa je po dvojnih volitvah razpadla</a:t>
            </a:r>
          </a:p>
          <a:p>
            <a:pPr marL="608013" indent="-606425">
              <a:buFont typeface="Times New Roman" panose="02020603050405020304" pitchFamily="18" charset="0"/>
              <a:buAutoNum type="arabicPeriod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sl-SI" altLang="sl-SI"/>
              <a:t>20.3.1381-  proti viteškim zvezam</a:t>
            </a:r>
          </a:p>
          <a:p>
            <a:pPr marL="609600" indent="-608013">
              <a:buClrTx/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endParaRPr lang="sl-SI" altLang="sl-SI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33153293-E4C6-4E12-A8B8-52DE5553A15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915988"/>
            <a:ext cx="7772400" cy="608012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l-SI" altLang="sl-SI" sz="4800" b="1"/>
              <a:t>Lombardska zveza 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A4A1D9DC-8B86-4807-906E-8F6C78C8FF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2038" y="1766888"/>
            <a:ext cx="7769225" cy="4113212"/>
          </a:xfrm>
          <a:ln/>
        </p:spPr>
        <p:txBody>
          <a:bodyPr/>
          <a:lstStyle/>
          <a:p>
            <a:pPr indent="-341313"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l-SI" altLang="sl-SI"/>
              <a:t>1167 sklenjena zveza zgornjeitalijanskih mest proti politiki cesarja Friderika I. v kraljevini Italiji in proti sklepom ronkalskega državnega zbora(1158). Cilj je bil odprava nemške prevlade.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D938AFAC-4E08-4061-B618-CAF7A1B66B4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381000"/>
            <a:ext cx="77724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l-SI" altLang="sl-SI" sz="4800" b="1"/>
              <a:t>Hansa – Hanzeatska zveza</a:t>
            </a: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15429E0C-8821-4925-8C13-15DCBE7EB3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2038" y="1766888"/>
            <a:ext cx="7831137" cy="4757737"/>
          </a:xfrm>
          <a:ln/>
        </p:spPr>
        <p:txBody>
          <a:bodyPr/>
          <a:lstStyle/>
          <a:p>
            <a:pPr marL="0" indent="0"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sl-SI" altLang="sl-SI"/>
              <a:t>Hansa je bila federalna zveza neodvisnih mest v katero se je vključevalo od 90 – 100 mest. Trgovali so predvsem ob Baltiku in S morju. Meščani mest v Hansi so imeli posebne privilegije. </a:t>
            </a:r>
            <a:r>
              <a:rPr lang="sl-SI" altLang="sl-SI" b="1"/>
              <a:t>Hansa</a:t>
            </a:r>
            <a:r>
              <a:rPr lang="sl-SI" altLang="sl-SI"/>
              <a:t> je bila </a:t>
            </a:r>
            <a:r>
              <a:rPr lang="sl-SI" altLang="sl-SI" b="1"/>
              <a:t>najmočnejša zveza</a:t>
            </a:r>
            <a:r>
              <a:rPr lang="sl-SI" altLang="sl-SI"/>
              <a:t> takratnega časa.Čeprav zveza ni sodelovala v vojnah, se je morala vendarle dvakrat spopasti z danskim kraljem Waldemajerjem IV.,  ki si jo je skušal podrediti.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>
            <a:extLst>
              <a:ext uri="{FF2B5EF4-FFF2-40B4-BE49-F238E27FC236}">
                <a16:creationId xmlns:a16="http://schemas.microsoft.com/office/drawing/2014/main" id="{28FB0F89-A642-4699-B3DC-78F29C4ED3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276475"/>
            <a:ext cx="8208963" cy="185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6" name="Text Box 2">
            <a:extLst>
              <a:ext uri="{FF2B5EF4-FFF2-40B4-BE49-F238E27FC236}">
                <a16:creationId xmlns:a16="http://schemas.microsoft.com/office/drawing/2014/main" id="{A76E69A7-9E77-4752-A8F1-1D6916653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549275"/>
            <a:ext cx="504031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ts val="3000"/>
              </a:spcBef>
              <a:buClrTx/>
              <a:buFontTx/>
              <a:buNone/>
            </a:pPr>
            <a:r>
              <a:rPr lang="sl-SI" altLang="sl-SI" sz="4800" b="1">
                <a:solidFill>
                  <a:srgbClr val="482400"/>
                </a:solidFill>
                <a:latin typeface="Times New Roman" panose="02020603050405020304" pitchFamily="18" charset="0"/>
              </a:rPr>
              <a:t>Vodilno mesto</a:t>
            </a: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18076F97-4483-461C-992C-2462DCF99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3933825"/>
            <a:ext cx="7632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4349E03C-B709-43AC-AF5C-9B95F4210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4508500"/>
            <a:ext cx="7704138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ts val="1250"/>
              </a:spcBef>
              <a:buClrTx/>
              <a:buFontTx/>
              <a:buNone/>
            </a:pPr>
            <a:r>
              <a:rPr lang="sl-SI" altLang="sl-SI" sz="2000"/>
              <a:t>L</a:t>
            </a:r>
            <a:r>
              <a:rPr lang="el-GR" altLang="sl-SI" sz="2000">
                <a:cs typeface="Arial" panose="020B0604020202020204" pitchFamily="34" charset="0"/>
              </a:rPr>
              <a:t>ϋ</a:t>
            </a:r>
            <a:r>
              <a:rPr lang="sl-SI" altLang="sl-SI" sz="2000">
                <a:cs typeface="Arial" panose="020B0604020202020204" pitchFamily="34" charset="0"/>
              </a:rPr>
              <a:t>beck je bil cvetoče trgovske središče. Tu so se sestajali predstavniki hanzeatskih mest in obravnavali trgovsko politiko in pravila zveze.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F36306EF-EC3E-4A10-834B-DF906454453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381000"/>
            <a:ext cx="77724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l-SI" altLang="sl-SI" sz="4800" b="1"/>
              <a:t>Trgovina</a:t>
            </a:r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517B150E-9DC5-4A09-8DB0-B7B6639225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2038" y="1766888"/>
            <a:ext cx="3808412" cy="4113212"/>
          </a:xfrm>
          <a:ln/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sl-SI" altLang="sl-SI" sz="2800"/>
              <a:t>Trgovina je potekala s pomočjo utrjenih podružnic, ki so se imenovale </a:t>
            </a:r>
            <a:r>
              <a:rPr lang="sl-SI" altLang="sl-SI" sz="2800" b="1" u="sng"/>
              <a:t>kontore</a:t>
            </a:r>
            <a:r>
              <a:rPr lang="sl-SI" altLang="sl-SI" sz="2800"/>
              <a:t>, ki so se s svojimi skladišči, skladovnicami in pristanišči razvile v trgovsko </a:t>
            </a:r>
            <a:r>
              <a:rPr lang="sl-SI" altLang="sl-SI" sz="2800" b="1" u="sng"/>
              <a:t>odposlanstvo hanzeatskih mest v tujini.</a:t>
            </a:r>
          </a:p>
          <a:p>
            <a:pPr marL="0" indent="0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sl-SI" altLang="sl-SI" sz="2800" b="1" u="sng"/>
          </a:p>
        </p:txBody>
      </p:sp>
      <p:pic>
        <p:nvPicPr>
          <p:cNvPr id="12291" name="Picture 3">
            <a:extLst>
              <a:ext uri="{FF2B5EF4-FFF2-40B4-BE49-F238E27FC236}">
                <a16:creationId xmlns:a16="http://schemas.microsoft.com/office/drawing/2014/main" id="{C2FEF6F9-6AAF-4D22-894E-410673C4F5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844675"/>
            <a:ext cx="2574925" cy="453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icrosoft YaHei"/>
        <a:cs typeface=""/>
      </a:majorFont>
      <a:minorFont>
        <a:latin typeface="Times New Roman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l-SI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l-SI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icrosoft YaHei"/>
        <a:cs typeface=""/>
      </a:majorFont>
      <a:minorFont>
        <a:latin typeface="Times New Roman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l-SI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l-SI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490</Words>
  <Application>Microsoft Office PowerPoint</Application>
  <PresentationFormat>On-screen Show (4:3)</PresentationFormat>
  <Paragraphs>42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Office Theme</vt:lpstr>
      <vt:lpstr>Office Theme</vt:lpstr>
      <vt:lpstr>Nastajanje mestnih zvez in njihov pomen</vt:lpstr>
      <vt:lpstr>Nastanek</vt:lpstr>
      <vt:lpstr>Najpomembnejše evropske  mestne zveze</vt:lpstr>
      <vt:lpstr>Švabska mestna zveza</vt:lpstr>
      <vt:lpstr>Renska zveza mest</vt:lpstr>
      <vt:lpstr>Lombardska zveza </vt:lpstr>
      <vt:lpstr>Hansa – Hanzeatska zveza</vt:lpstr>
      <vt:lpstr>PowerPoint Presentation</vt:lpstr>
      <vt:lpstr>Trgovina</vt:lpstr>
      <vt:lpstr>PowerPoint Presentation</vt:lpstr>
      <vt:lpstr>Trgovsko blago</vt:lpstr>
      <vt:lpstr>Propad Hanse</vt:lpstr>
      <vt:lpstr>Viri: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2019-06-03T09:15:57Z</dcterms:created>
  <dcterms:modified xsi:type="dcterms:W3CDTF">2019-06-03T09:15:57Z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