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8A911-AFDD-4D77-A548-D8EC9876E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FD900-1E9F-45B3-AA1F-93C5EF67A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67E0E-7573-4AE6-B947-1B83DDE40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74AE0-9CA4-4095-A6F6-3132433B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A4E34-AE89-47C0-8F53-F369C256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27A5A-1B4F-4DE8-9318-C0C8D23305C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8898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A0753-DA8C-4EA0-93F2-0690C4AB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73F58-7E30-4147-8659-DC2A9E9F5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E1443-9218-4C61-A85F-F1B7A7B7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E14D-4059-4A74-8FCF-5031CEC2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D33DB-B693-4AAC-AF8E-043488CE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63CAD-152E-452B-9D86-C64250E6CE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1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8D0C5-F45F-436E-9509-CFB7A4A17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E647E1-60D6-4AA4-9226-7C51E944E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473AC-2BE1-4FE0-B5ED-09E6F3C97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BFD8D-4AD5-4ED4-B77D-A28819F1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EE79-9B2D-4B51-B1FC-2309ACCC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D8A5F-08FE-4675-AB26-BEE5E50A34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8969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11275-4B9F-405C-A84B-20A1CBB58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FA3C7-270D-44CB-BC13-BF7603CFE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94A3E-ED9F-4596-BB49-084BA7FED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23FB7-DAEB-4BAA-BE4E-E0FCB98C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7B0FA-6181-404C-9B96-B4B4551DB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6593D-6207-4E8E-847A-D0A414EC52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745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B20E-EA27-40A1-BD5B-FE1F2188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0471F-5717-496F-96ED-60B0B966D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F26BC-DA6F-4AAD-A56B-CA14CF9B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4AE15-A7E7-41AF-9385-2ECAB6F2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DAC1C-FAEF-458E-9DAA-6D25E718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88A1D-8319-4EBF-B180-0C5774C57E4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066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F71D-4560-40D3-B942-6766BE23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3B576-D044-4CE2-8D79-B7861D3A7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7EA03-D82B-4DCD-A84B-C0590DAF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6CAAD-F2DC-46E9-99BB-AC934C8B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27CD0-C73E-47D0-B110-9C96871C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EAB4C-FF32-4EB5-B2F9-6A1F924F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BA91B-962D-430E-94F9-F2181804A7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0921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4D0CC-B541-4D7F-9B6C-7793E80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81783-AAEF-4FE1-88FC-8CDA3E9E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8DDFC-BFA0-4380-A93B-D21E94965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C28AD-E6E1-46E0-A310-299641D8B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926FC0-8C79-433F-8C8A-E080902AC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B94E9-CB85-4274-9B3C-4664BDF47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A58C0-CF82-4335-92FA-BB8813CCF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A33BE3-381C-422A-B67D-59C6ED346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4B18C-C701-4A5C-868F-A062C5AF49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726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15886-717F-48B2-97E8-12666993D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1ED8E-3931-424F-BC9F-F13DEB16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1C773-6521-47E7-87F7-85DB3E36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FF655-48E9-45EC-85B6-C6440650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AFD7B-A682-4EB9-BB5A-894E7AC3C8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503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2F98F9-F6CD-4CD7-ACFA-F3AF55D3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A9ECF-42AF-425E-883C-F176F6A1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E0761-F217-4886-A21F-F580F060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A192C-6312-4028-AE9F-870514C9A06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742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B92D4-BA21-4968-A598-98478535F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1A96A-7675-436B-B036-93E78F8E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99E10-5D24-4E75-826A-0AEBEB3EC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A3D10-C7A6-49FE-B76F-C0A456AC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EA042-3B61-44AE-809C-F26EB9BD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86807-B475-4350-98D3-29DF3056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E741-534A-4B50-A314-90BE72096F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4035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1B345-2D8D-45E8-BEE8-20C0D63B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885129-419F-44C4-BD3A-D21A3767D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6B252-FD76-4734-9B01-2136FA4E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0C245-6F54-46AB-BE3C-8960081B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6E9B6E-4902-4C33-A63D-38CB26833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B15D3-3397-41DE-8445-F8C377D0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639DA-F39A-4B6C-98A6-F52469DE155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3112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344A15-905A-4535-A652-8EDE2BAA6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1A2886-82D4-4476-8D40-7FAC98A7C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CDBA35-AB02-4E29-AE3F-A94627E611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1E458F-D0EF-4E3C-8F1B-73331A17AB1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AA00E9-AE46-46A4-9D95-B8DC209F46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3A6E9A-44A9-427D-BA21-3F37F02FF0E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1D095FE-DDC6-48C9-9FB8-7707AE27E1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sl-SI" altLang="sl-SI" sz="4800">
                <a:solidFill>
                  <a:schemeClr val="tx1"/>
                </a:solidFill>
              </a:rPr>
              <a:t>NEMŠKO CESARSTVO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0784614-A248-4DC5-B7F6-154E77276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  <a:p>
            <a:r>
              <a:rPr lang="sl-SI" altLang="sl-SI" sz="3600"/>
              <a:t>2. RAJH</a:t>
            </a:r>
            <a:r>
              <a:rPr lang="sl-SI" altLang="sl-SI" sz="3200"/>
              <a:t> </a:t>
            </a:r>
          </a:p>
        </p:txBody>
      </p:sp>
      <p:pic>
        <p:nvPicPr>
          <p:cNvPr id="2052" name="Picture 4" descr="Wappen_Deutsches_Reich_-_Reichsadler">
            <a:extLst>
              <a:ext uri="{FF2B5EF4-FFF2-40B4-BE49-F238E27FC236}">
                <a16:creationId xmlns:a16="http://schemas.microsoft.com/office/drawing/2014/main" id="{E2AF1ACA-3151-4D13-9A6C-8F16A77BA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0"/>
            <a:ext cx="5640388" cy="64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0D91E522-E90B-42B3-8795-5779D45B3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položaj delavstva se spet poslabša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stavkovna gibanja, moč socialdemokracije narašča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l. 1912 SD postane najmočnejša stranka v parlamentu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konservativci se odločijo usmeriti notranje napetosti v osvajalno kolonialno politiko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posledica hitro razvijajoče D industrije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B0DA4CCE-E9AA-42EE-A937-79ECB65F7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741862"/>
          </a:xfrm>
        </p:spPr>
        <p:txBody>
          <a:bodyPr/>
          <a:lstStyle/>
          <a:p>
            <a:pPr>
              <a:lnSpc>
                <a:spcPct val="125000"/>
              </a:lnSpc>
            </a:pPr>
            <a:endParaRPr lang="sl-SI" altLang="sl-SI" sz="2600"/>
          </a:p>
          <a:p>
            <a:pPr>
              <a:lnSpc>
                <a:spcPct val="125000"/>
              </a:lnSpc>
            </a:pPr>
            <a:r>
              <a:rPr lang="sl-SI" altLang="sl-SI" sz="2600"/>
              <a:t>večanje redne vojske + vojna mornarica</a:t>
            </a:r>
          </a:p>
          <a:p>
            <a:pPr>
              <a:lnSpc>
                <a:spcPct val="125000"/>
              </a:lnSpc>
            </a:pPr>
            <a:r>
              <a:rPr lang="sl-SI" altLang="sl-SI" sz="2600"/>
              <a:t>usmeritev v Afriko in proti osmanskemu cesarstvu</a:t>
            </a:r>
          </a:p>
          <a:p>
            <a:pPr>
              <a:lnSpc>
                <a:spcPct val="125000"/>
              </a:lnSpc>
            </a:pPr>
            <a:r>
              <a:rPr lang="sl-SI" altLang="sl-SI" sz="2600"/>
              <a:t>konflikt z VB, F in R </a:t>
            </a:r>
          </a:p>
          <a:p>
            <a:pPr>
              <a:lnSpc>
                <a:spcPct val="125000"/>
              </a:lnSpc>
            </a:pPr>
            <a:r>
              <a:rPr lang="sl-SI" altLang="sl-SI" sz="2600"/>
              <a:t>1897 zasedba zaliva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2600"/>
              <a:t>	Kiav</a:t>
            </a:r>
            <a:r>
              <a:rPr lang="sl-SI" altLang="sl-SI" sz="2600">
                <a:cs typeface="Arial" panose="020B0604020202020204" pitchFamily="34" charset="0"/>
              </a:rPr>
              <a:t>–Čov (interes za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2600">
                <a:cs typeface="Arial" panose="020B0604020202020204" pitchFamily="34" charset="0"/>
              </a:rPr>
              <a:t>	Kitajsko) </a:t>
            </a:r>
          </a:p>
          <a:p>
            <a:pPr>
              <a:lnSpc>
                <a:spcPct val="125000"/>
              </a:lnSpc>
            </a:pPr>
            <a:r>
              <a:rPr lang="sl-SI" altLang="sl-SI" sz="2600">
                <a:cs typeface="Arial" panose="020B0604020202020204" pitchFamily="34" charset="0"/>
              </a:rPr>
              <a:t>od VB izsili zasedbo Samoe v času burskih vojn</a:t>
            </a:r>
            <a:r>
              <a:rPr lang="sl-SI" altLang="sl-SI" sz="2400"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2292" name="Picture 4" descr="German_East_Africa_Company_Flag">
            <a:extLst>
              <a:ext uri="{FF2B5EF4-FFF2-40B4-BE49-F238E27FC236}">
                <a16:creationId xmlns:a16="http://schemas.microsoft.com/office/drawing/2014/main" id="{A01D4B3A-8D32-4FB3-939E-8D990758E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500438"/>
            <a:ext cx="2520950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neuguinea1914_coa_n7856">
            <a:extLst>
              <a:ext uri="{FF2B5EF4-FFF2-40B4-BE49-F238E27FC236}">
                <a16:creationId xmlns:a16="http://schemas.microsoft.com/office/drawing/2014/main" id="{92E17D3E-9319-49C7-B04D-F0506598D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298575" cy="253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samoa1914_fl_n7859">
            <a:extLst>
              <a:ext uri="{FF2B5EF4-FFF2-40B4-BE49-F238E27FC236}">
                <a16:creationId xmlns:a16="http://schemas.microsoft.com/office/drawing/2014/main" id="{CC2C3A26-3699-4025-889C-E66D2D439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8913"/>
            <a:ext cx="2736850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9F732560-0019-4270-A3B2-EE1B53033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52596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skušala povečati vpliv v Maroku + podpre  nasilno priključitev BiH Avstro</a:t>
            </a:r>
            <a:r>
              <a:rPr lang="sl-SI" altLang="sl-SI" sz="3000">
                <a:cs typeface="Arial" panose="020B0604020202020204" pitchFamily="34" charset="0"/>
              </a:rPr>
              <a:t>–Ogrski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Bethmann</a:t>
            </a:r>
            <a:r>
              <a:rPr lang="sl-SI" altLang="sl-SI" sz="3000">
                <a:cs typeface="Arial" panose="020B0604020202020204" pitchFamily="34" charset="0"/>
              </a:rPr>
              <a:t>–Hollweg (1909–17) sanjal o velikem imperiju v Afriki in D srednji Evropi</a:t>
            </a:r>
          </a:p>
        </p:txBody>
      </p:sp>
      <p:pic>
        <p:nvPicPr>
          <p:cNvPr id="13316" name="Picture 4" descr="bethmann-sm">
            <a:extLst>
              <a:ext uri="{FF2B5EF4-FFF2-40B4-BE49-F238E27FC236}">
                <a16:creationId xmlns:a16="http://schemas.microsoft.com/office/drawing/2014/main" id="{C9D8E46F-C7CF-4916-9EB2-B617F9002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644900"/>
            <a:ext cx="1966912" cy="285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380D688-13B3-48BF-9DC8-CDB0EAD28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PRIČAKOVANJE VOJNE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9554A99-D18F-49F0-9B35-810665B020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5500688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konservativci, ki so se bali moči SD, vidijo v vojni izhod iz notranjepolitične krize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tudi SD se je nagibala k osvajalni vladni politiki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avgusta 1914 v parlamentu glasovali za vojna posojila</a:t>
            </a:r>
          </a:p>
          <a:p>
            <a:pPr algn="r">
              <a:lnSpc>
                <a:spcPct val="125000"/>
              </a:lnSpc>
              <a:buFontTx/>
              <a:buNone/>
            </a:pPr>
            <a:endParaRPr lang="sl-SI" altLang="sl-SI"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11FEB6CC-541B-48E1-9FBF-83ABC34EB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razglašeno leta 1871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organizirano kot zvezna država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tri svobodna mesta + 22 nemških držav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Z (industrija) bolj razvit kot V in J (kmetijstvo) </a:t>
            </a:r>
          </a:p>
          <a:p>
            <a:pPr>
              <a:buFontTx/>
              <a:buNone/>
            </a:pPr>
            <a:endParaRPr lang="sl-SI" altLang="sl-SI" sz="3000"/>
          </a:p>
        </p:txBody>
      </p:sp>
      <p:pic>
        <p:nvPicPr>
          <p:cNvPr id="3076" name="Picture 4" descr="800px-Flag_of_the_German_Empire">
            <a:extLst>
              <a:ext uri="{FF2B5EF4-FFF2-40B4-BE49-F238E27FC236}">
                <a16:creationId xmlns:a16="http://schemas.microsoft.com/office/drawing/2014/main" id="{6774745D-A317-4160-AEF5-2E0C8C4F5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292600"/>
            <a:ext cx="3017837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BBA23B4F-C8C0-4423-A75C-EBE7F1E5B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nacionalna in verska nasprotja 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◦"/>
            </a:pPr>
            <a:r>
              <a:rPr lang="sl-SI" altLang="sl-SI" sz="3000"/>
              <a:t>Poljaki, Danci, Francozi (Alzacija in Lorena)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◦"/>
            </a:pPr>
            <a:r>
              <a:rPr lang="sl-SI" altLang="sl-SI" sz="3000"/>
              <a:t>srednja Nemčija + Prusija protestanti, na jugu katoliki </a:t>
            </a:r>
          </a:p>
          <a:p>
            <a:endParaRPr lang="sl-SI" altLang="sl-SI" sz="3000"/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E504744-1B65-4AC6-8B80-AA216822A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STRUKTURA DRŽAVE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E7BAA12-79AB-4BFE-960D-EC79E576B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federativna ureditev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zvezne države z omejenimi pristojnostmi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izjeme...ustava jim je dajala več pravic (npr. Bavarska)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večina državnih tvorb v pristojnosti zveze, cesarja in zveznega kanclerja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80877316-6037-42B5-8FCA-7D2AAAFEB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61657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25 milijonska Prusija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3000"/>
              <a:t> v premoči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zakonodajna in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3000"/>
              <a:t> izvršna oblast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največ mandatov v DZ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3000"/>
              <a:t> in zveznem svetu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prevlada krone in plemstva </a:t>
            </a:r>
            <a:r>
              <a:rPr lang="sl-SI" altLang="sl-SI" sz="3000">
                <a:cs typeface="Arial" panose="020B0604020202020204" pitchFamily="34" charset="0"/>
              </a:rPr>
              <a:t>– junkerjev</a:t>
            </a:r>
            <a:endParaRPr lang="sl-SI" altLang="sl-SI" sz="3000"/>
          </a:p>
          <a:p>
            <a:pPr>
              <a:lnSpc>
                <a:spcPct val="125000"/>
              </a:lnSpc>
            </a:pPr>
            <a:r>
              <a:rPr lang="sl-SI" altLang="sl-SI" sz="3000"/>
              <a:t>zvezni kancler odgovoren le cesarju</a:t>
            </a:r>
          </a:p>
          <a:p>
            <a:endParaRPr lang="sl-SI" altLang="sl-SI" sz="3000"/>
          </a:p>
        </p:txBody>
      </p:sp>
      <p:pic>
        <p:nvPicPr>
          <p:cNvPr id="6148" name="Picture 4" descr="Bismark">
            <a:extLst>
              <a:ext uri="{FF2B5EF4-FFF2-40B4-BE49-F238E27FC236}">
                <a16:creationId xmlns:a16="http://schemas.microsoft.com/office/drawing/2014/main" id="{37D773D6-5D18-4733-AFAA-803E51BBF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765175"/>
            <a:ext cx="2746375" cy="365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864845-0C00-469D-A7E9-CB91E96B2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PROCES INTEGRACIJE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996D9BB-8FE5-4EE9-AB36-DA05EE3BC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Bismarck skušal pospešiti združitev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germanizacija prizadela manjšine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pritisk na katoliško opozicijo (Center) in na delavsko gibanje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kulturni boj: ukinitev cerkvenega delovanja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ni imel pravega uspeha, vpliv Centra se poveča (katoliki proti Bismarckovi politiki)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8DAFB1B8-69E6-43DD-B7D9-1B4783B78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l. 1878 preneha s pritiskom na cerkev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odpravi večino ‘proticerkvenih’ zakonov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si zagotovi zavezništvo Centra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gospodarska kriza povzroči Bismarckov odpor do socialističnih gibanj (reforme v korist delavstva...)</a:t>
            </a:r>
          </a:p>
          <a:p>
            <a:pPr>
              <a:buFontTx/>
              <a:buNone/>
            </a:pPr>
            <a:endParaRPr lang="sl-SI" altLang="sl-SI" sz="3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C98C3EA1-D304-4E71-9555-C6D8DBFFF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229600" cy="5688012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protisocialistični zakon 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prepovedi in omejevanje 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delavska gibanja ne zamrejo 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nova taktika...socialna zakonodaja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 parlament l. 1890 ni hotel podaljšati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sl-SI" altLang="sl-SI" sz="3000"/>
              <a:t>	protisocialnega zakona 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Bismarck odstopi</a:t>
            </a:r>
          </a:p>
          <a:p>
            <a:pPr>
              <a:lnSpc>
                <a:spcPct val="125000"/>
              </a:lnSpc>
            </a:pPr>
            <a:r>
              <a:rPr lang="sl-SI" altLang="sl-SI" sz="3000"/>
              <a:t>naslednik Leo von Caprivi </a:t>
            </a:r>
          </a:p>
        </p:txBody>
      </p:sp>
      <p:pic>
        <p:nvPicPr>
          <p:cNvPr id="9220" name="Picture 4" descr="bild_183-h29991_501x0_0_3">
            <a:extLst>
              <a:ext uri="{FF2B5EF4-FFF2-40B4-BE49-F238E27FC236}">
                <a16:creationId xmlns:a16="http://schemas.microsoft.com/office/drawing/2014/main" id="{63899129-0755-46E4-8A2C-460AFC1BB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3330575"/>
            <a:ext cx="2459037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5AF1BB5-547D-42D0-BB08-F8A26BCA1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NEMŠKA IMPERIALISTIČNA POLITIKA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CABA0AA-7C8A-4010-B3A0-96F46DE30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sl-SI" altLang="sl-SI" sz="3000"/>
              <a:t>1890</a:t>
            </a:r>
            <a:r>
              <a:rPr lang="sl-SI" altLang="sl-SI" sz="3000">
                <a:cs typeface="Arial" panose="020B0604020202020204" pitchFamily="34" charset="0"/>
              </a:rPr>
              <a:t>–94 trgovinske pogodbe, vzajemno zniževanje carin </a:t>
            </a:r>
          </a:p>
          <a:p>
            <a:pPr>
              <a:lnSpc>
                <a:spcPct val="125000"/>
              </a:lnSpc>
            </a:pPr>
            <a:r>
              <a:rPr lang="sl-SI" altLang="sl-SI" sz="3000">
                <a:cs typeface="Arial" panose="020B0604020202020204" pitchFamily="34" charset="0"/>
              </a:rPr>
              <a:t>položaj delavstva se izboljša</a:t>
            </a:r>
          </a:p>
          <a:p>
            <a:pPr>
              <a:lnSpc>
                <a:spcPct val="125000"/>
              </a:lnSpc>
            </a:pPr>
            <a:r>
              <a:rPr lang="sl-SI" altLang="sl-SI" sz="3000">
                <a:cs typeface="Arial" panose="020B0604020202020204" pitchFamily="34" charset="0"/>
              </a:rPr>
              <a:t>nekaj novih zakonov</a:t>
            </a:r>
          </a:p>
          <a:p>
            <a:pPr>
              <a:lnSpc>
                <a:spcPct val="125000"/>
              </a:lnSpc>
            </a:pPr>
            <a:r>
              <a:rPr lang="sl-SI" altLang="sl-SI" sz="3000">
                <a:cs typeface="Arial" panose="020B0604020202020204" pitchFamily="34" charset="0"/>
              </a:rPr>
              <a:t>junkerji nasprotujejo, l. 1894 ga zamenja knez Hohenlohe</a:t>
            </a:r>
          </a:p>
          <a:p>
            <a:pPr>
              <a:lnSpc>
                <a:spcPct val="125000"/>
              </a:lnSpc>
            </a:pPr>
            <a:r>
              <a:rPr lang="sl-SI" altLang="sl-SI" sz="3000">
                <a:cs typeface="Arial" panose="020B0604020202020204" pitchFamily="34" charset="0"/>
              </a:rPr>
              <a:t>notranja nasprotja...</a:t>
            </a:r>
          </a:p>
          <a:p>
            <a:endParaRPr lang="sl-SI" altLang="sl-SI" sz="30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Privzeti načrt</vt:lpstr>
      <vt:lpstr>NEMŠKO CESARSTVO</vt:lpstr>
      <vt:lpstr>PowerPoint Presentation</vt:lpstr>
      <vt:lpstr>PowerPoint Presentation</vt:lpstr>
      <vt:lpstr>STRUKTURA DRŽAVE</vt:lpstr>
      <vt:lpstr>PowerPoint Presentation</vt:lpstr>
      <vt:lpstr>PROCES INTEGRACIJE</vt:lpstr>
      <vt:lpstr>PowerPoint Presentation</vt:lpstr>
      <vt:lpstr>PowerPoint Presentation</vt:lpstr>
      <vt:lpstr>NEMŠKA IMPERIALISTIČNA POLITIKA</vt:lpstr>
      <vt:lpstr>PowerPoint Presentation</vt:lpstr>
      <vt:lpstr>PowerPoint Presentation</vt:lpstr>
      <vt:lpstr>PowerPoint Presentation</vt:lpstr>
      <vt:lpstr>PRIČAKOVANJE VOJNE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2019-06-03T09:15:58Z</dcterms:created>
  <dcterms:modified xsi:type="dcterms:W3CDTF">2019-06-03T09:15:58Z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