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9">
            <a:extLst>
              <a:ext uri="{FF2B5EF4-FFF2-40B4-BE49-F238E27FC236}">
                <a16:creationId xmlns:a16="http://schemas.microsoft.com/office/drawing/2014/main" id="{FE84F3B4-6793-4D9F-95E2-75E85B08CF37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>
            <a:extLst>
              <a:ext uri="{FF2B5EF4-FFF2-40B4-BE49-F238E27FC236}">
                <a16:creationId xmlns:a16="http://schemas.microsoft.com/office/drawing/2014/main" id="{F4BD3C35-85BB-4E00-92CE-0D5EFEBF3AAA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očno 6">
              <a:extLst>
                <a:ext uri="{FF2B5EF4-FFF2-40B4-BE49-F238E27FC236}">
                  <a16:creationId xmlns:a16="http://schemas.microsoft.com/office/drawing/2014/main" id="{F8C8A1B1-C69A-4EA5-A9C4-D23A33A5A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očno 7">
              <a:extLst>
                <a:ext uri="{FF2B5EF4-FFF2-40B4-BE49-F238E27FC236}">
                  <a16:creationId xmlns:a16="http://schemas.microsoft.com/office/drawing/2014/main" id="{2BEDF40C-DBE3-422D-86D3-E1072F6C7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Prostoročno 10">
              <a:extLst>
                <a:ext uri="{FF2B5EF4-FFF2-40B4-BE49-F238E27FC236}">
                  <a16:creationId xmlns:a16="http://schemas.microsoft.com/office/drawing/2014/main" id="{98BA13F3-74D1-4924-A4E9-04B45E87E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en konektor 11">
              <a:extLst>
                <a:ext uri="{FF2B5EF4-FFF2-40B4-BE49-F238E27FC236}">
                  <a16:creationId xmlns:a16="http://schemas.microsoft.com/office/drawing/2014/main" id="{9C190996-96F4-4FBA-8225-40B9F44213B9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11" name="Ograda datuma 29">
            <a:extLst>
              <a:ext uri="{FF2B5EF4-FFF2-40B4-BE49-F238E27FC236}">
                <a16:creationId xmlns:a16="http://schemas.microsoft.com/office/drawing/2014/main" id="{58FFB430-E988-4A22-BF13-F6FB720C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EC337AC-7139-4377-840A-CCFE53102C8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2" name="Ograda noge 18">
            <a:extLst>
              <a:ext uri="{FF2B5EF4-FFF2-40B4-BE49-F238E27FC236}">
                <a16:creationId xmlns:a16="http://schemas.microsoft.com/office/drawing/2014/main" id="{50C520E5-6A52-469C-9462-D290F281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6">
            <a:extLst>
              <a:ext uri="{FF2B5EF4-FFF2-40B4-BE49-F238E27FC236}">
                <a16:creationId xmlns:a16="http://schemas.microsoft.com/office/drawing/2014/main" id="{B1E40C40-5482-4436-877F-A0B93328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EB310D-0141-428E-9D80-5B1C542EBC5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572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4987A2ED-4E22-4DD1-97A0-878D7BD1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0066-B186-41E5-90DE-028326FAA2A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AE419215-C747-4235-B564-792EF4707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A8EDD803-9549-476A-A9A4-809A363AF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8A8AF-8EC9-42EA-A0C2-CFFC23FC87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0110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86D3AADE-AF5E-45D3-8230-0F0D9581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137AA-F236-4362-8074-957BE1B3034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34DACF46-8B3A-4172-8647-41C2FD84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5F6D70DF-01CD-489C-8DFE-13F2FF3F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726E8-F0BB-4CA0-8379-A47D0159CE8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3947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FEF731AE-8617-4AF9-943B-1DB5554A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98AA1-ECD1-40E0-914D-FDCD8F48D6A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4538B3F3-FD84-4F6C-87A4-9D9648CF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2CDBACA5-FF96-4F6F-8658-374C01E9C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DBE12-6E36-478D-8663-4DA3B5FD0D0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128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karnice 6">
            <a:extLst>
              <a:ext uri="{FF2B5EF4-FFF2-40B4-BE49-F238E27FC236}">
                <a16:creationId xmlns:a16="http://schemas.microsoft.com/office/drawing/2014/main" id="{59A9B0BC-845D-4179-9893-98526A18CE48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karnice 7">
            <a:extLst>
              <a:ext uri="{FF2B5EF4-FFF2-40B4-BE49-F238E27FC236}">
                <a16:creationId xmlns:a16="http://schemas.microsoft.com/office/drawing/2014/main" id="{FFB58FF2-59EB-4565-B0EB-B2CE444E2CED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BA67ED5C-3521-4EDB-B570-BD5CA0B71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F69EA-48DB-419B-BDFE-35A746FEDEE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ED0592D8-B7B8-4532-9112-C2CD9B2F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6613582A-3EB7-4A66-B834-C1E4EE77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963B8-1F28-41F3-B79B-B4BC408C2F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63081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C3C17B4C-053B-4AB2-8DAA-EB512C58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4C53-7945-49CA-8C13-7AA4810E40E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7309C635-6A5B-450A-AC9E-B9EB2995E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67B45C20-1FE9-47B0-B751-C8153492E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3D76F-23B9-4BC0-A600-960C42BD11B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443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B00956C9-6D6C-4C25-8E8F-D6854D1D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FD2B4-66B4-48E1-9D69-A42A98A48D4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58C684B6-BF27-4052-A02C-2D08BA06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6F5C9689-2231-4491-BA85-199A14EC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9A332-AAFE-43AB-84F1-B81FD262D56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7523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272AEA73-CF1B-4EBD-9B59-2305C519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90A6-1939-4C9A-833F-33277F04A98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0C7EE50E-9DE1-40AD-B282-5AA462F7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3E235E83-BF7E-4B35-A338-090B8B9E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8F7FD-25C2-4C64-A284-D5716FCE521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649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AF0A5EDF-B0C9-4E51-800F-ED769E732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22191-57CD-484F-841F-763F2AD4F26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BA0EAE30-6B1C-4E56-BFFF-C02C0E9C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B73A2130-1CF6-421B-A634-0A2FF27C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535E2-EF12-4502-BFAC-25898D435A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3991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851BAC99-D8BF-4B9E-A474-CC0AF2A02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6A92-43BB-4B3B-A1AF-5E3BB2CD6E7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DED1B56C-E0E7-41F0-A918-D22810C8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320AA2BD-C249-4698-B183-17ADD2965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32F18-CB82-457A-9ABD-E30E6808D70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5176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očno 7">
            <a:extLst>
              <a:ext uri="{FF2B5EF4-FFF2-40B4-BE49-F238E27FC236}">
                <a16:creationId xmlns:a16="http://schemas.microsoft.com/office/drawing/2014/main" id="{3906AFF1-BA1D-4E76-99B4-92F6CCA192C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očno 8">
            <a:extLst>
              <a:ext uri="{FF2B5EF4-FFF2-40B4-BE49-F238E27FC236}">
                <a16:creationId xmlns:a16="http://schemas.microsoft.com/office/drawing/2014/main" id="{68B17EF6-2575-432B-BE08-3AAA9E1790A9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7" name="Pravokotni trikotnik 9">
            <a:extLst>
              <a:ext uri="{FF2B5EF4-FFF2-40B4-BE49-F238E27FC236}">
                <a16:creationId xmlns:a16="http://schemas.microsoft.com/office/drawing/2014/main" id="{74ED0C3E-E0A7-4802-8B28-E40F137AFD6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10">
            <a:extLst>
              <a:ext uri="{FF2B5EF4-FFF2-40B4-BE49-F238E27FC236}">
                <a16:creationId xmlns:a16="http://schemas.microsoft.com/office/drawing/2014/main" id="{462DE964-B58C-441C-94EF-74879B3A364C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karnice 11">
            <a:extLst>
              <a:ext uri="{FF2B5EF4-FFF2-40B4-BE49-F238E27FC236}">
                <a16:creationId xmlns:a16="http://schemas.microsoft.com/office/drawing/2014/main" id="{3A4B3ECA-DE51-4CCD-83E1-AE6D4AC85246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karnice 12">
            <a:extLst>
              <a:ext uri="{FF2B5EF4-FFF2-40B4-BE49-F238E27FC236}">
                <a16:creationId xmlns:a16="http://schemas.microsoft.com/office/drawing/2014/main" id="{B94A7355-4F18-4FDE-A337-6EEDED591587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datuma 4">
            <a:extLst>
              <a:ext uri="{FF2B5EF4-FFF2-40B4-BE49-F238E27FC236}">
                <a16:creationId xmlns:a16="http://schemas.microsoft.com/office/drawing/2014/main" id="{FFB1EE94-73E1-482B-A7CE-4AC5FCCA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1AA63F8-1098-4066-B41F-8E1F6D2F56A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2" name="Ograda noge 5">
            <a:extLst>
              <a:ext uri="{FF2B5EF4-FFF2-40B4-BE49-F238E27FC236}">
                <a16:creationId xmlns:a16="http://schemas.microsoft.com/office/drawing/2014/main" id="{CF88376E-C06A-4E11-AA94-494E4233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6">
            <a:extLst>
              <a:ext uri="{FF2B5EF4-FFF2-40B4-BE49-F238E27FC236}">
                <a16:creationId xmlns:a16="http://schemas.microsoft.com/office/drawing/2014/main" id="{BB5FC780-E54E-4A70-A73F-43D3885B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EBEDB-B351-4727-BE3F-92FBB5C1A3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2458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>
            <a:extLst>
              <a:ext uri="{FF2B5EF4-FFF2-40B4-BE49-F238E27FC236}">
                <a16:creationId xmlns:a16="http://schemas.microsoft.com/office/drawing/2014/main" id="{91BC867C-6AF1-427E-A084-A2309CF99A09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Prostoročno 11">
            <a:extLst>
              <a:ext uri="{FF2B5EF4-FFF2-40B4-BE49-F238E27FC236}">
                <a16:creationId xmlns:a16="http://schemas.microsoft.com/office/drawing/2014/main" id="{C01EA853-CE9A-440F-8249-5F632338C181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4" name="Pravokotni trikotnik 13">
            <a:extLst>
              <a:ext uri="{FF2B5EF4-FFF2-40B4-BE49-F238E27FC236}">
                <a16:creationId xmlns:a16="http://schemas.microsoft.com/office/drawing/2014/main" id="{4D7231C4-5494-45A1-8DB7-CDDDDF4F1104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en konektor 14">
            <a:extLst>
              <a:ext uri="{FF2B5EF4-FFF2-40B4-BE49-F238E27FC236}">
                <a16:creationId xmlns:a16="http://schemas.microsoft.com/office/drawing/2014/main" id="{1FEE147E-0516-4FD4-83EA-8B12BF3529B2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>
            <a:extLst>
              <a:ext uri="{FF2B5EF4-FFF2-40B4-BE49-F238E27FC236}">
                <a16:creationId xmlns:a16="http://schemas.microsoft.com/office/drawing/2014/main" id="{EEC46E8A-9EB7-4A32-B314-704A522FF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3" name="Ograda besedila 29">
            <a:extLst>
              <a:ext uri="{FF2B5EF4-FFF2-40B4-BE49-F238E27FC236}">
                <a16:creationId xmlns:a16="http://schemas.microsoft.com/office/drawing/2014/main" id="{1A4FC6E8-0FC4-40D3-B601-0188BC298A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AE8BB62D-4D77-43FE-A983-E8463826B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C8B1A19-A68C-48B4-8DD2-81A7C0D29CF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E81FFEA8-E46D-4A38-A3F4-38708610A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59728A86-CA99-4871-A8D0-9FC8CD26A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921609C-6048-4E3C-8111-B8EA3146546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ss.svarog.si/zgodovina/4/index.php?page_id=8332" TargetMode="External"/><Relationship Id="rId2" Type="http://schemas.openxmlformats.org/officeDocument/2006/relationships/hyperlink" Target="http://sl.wikipedia.org/wiki/Berlinski_z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971DFE-87F0-4DE7-BC62-7361D5032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Nemško vprašanje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82F4476-8006-446D-AC0D-1193AA885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sl-SI" altLang="sl-SI" sz="2500" dirty="0"/>
          </a:p>
          <a:p>
            <a:pPr marR="0">
              <a:lnSpc>
                <a:spcPct val="80000"/>
              </a:lnSpc>
            </a:pPr>
            <a:r>
              <a:rPr lang="sl-SI" altLang="sl-SI" sz="2500"/>
              <a:t>                                </a:t>
            </a:r>
            <a:endParaRPr lang="sl-SI" altLang="sl-SI" sz="2500" dirty="0"/>
          </a:p>
        </p:txBody>
      </p:sp>
      <p:pic>
        <p:nvPicPr>
          <p:cNvPr id="9220" name="Picture 2" descr="C:\Users\Karmen\Downloads\Berlinermauer.jpg">
            <a:extLst>
              <a:ext uri="{FF2B5EF4-FFF2-40B4-BE49-F238E27FC236}">
                <a16:creationId xmlns:a16="http://schemas.microsoft.com/office/drawing/2014/main" id="{052F31A7-B2C5-4A98-8259-79BE459F8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259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grada vsebine 2">
            <a:extLst>
              <a:ext uri="{FF2B5EF4-FFF2-40B4-BE49-F238E27FC236}">
                <a16:creationId xmlns:a16="http://schemas.microsoft.com/office/drawing/2014/main" id="{7750E647-09A1-4B1D-97AC-E8268B390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sl-SI" altLang="sl-SI"/>
              <a:t>4 okupacijske cone :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/>
              <a:t> 3 zavezniške ( Francija, Velika Britanija,ZDA)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/>
              <a:t> 1 sovjetska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/>
              <a:t> </a:t>
            </a:r>
          </a:p>
          <a:p>
            <a:pPr>
              <a:buFont typeface="Wingdings 3" panose="05040102010807070707" pitchFamily="18" charset="2"/>
              <a:buNone/>
            </a:pPr>
            <a:endParaRPr lang="sl-SI" altLang="sl-SI"/>
          </a:p>
          <a:p>
            <a:pPr>
              <a:buFont typeface="Wingdings 3" panose="05040102010807070707" pitchFamily="18" charset="2"/>
              <a:buNone/>
            </a:pPr>
            <a:r>
              <a:rPr lang="sl-SI" altLang="sl-SI"/>
              <a:t> </a:t>
            </a:r>
          </a:p>
          <a:p>
            <a:pPr>
              <a:buFont typeface="Wingdings 3" panose="05040102010807070707" pitchFamily="18" charset="2"/>
              <a:buNone/>
            </a:pPr>
            <a:endParaRPr lang="sl-SI" altLang="sl-SI"/>
          </a:p>
          <a:p>
            <a:pPr>
              <a:buFont typeface="Wingdings 3" panose="05040102010807070707" pitchFamily="18" charset="2"/>
              <a:buNone/>
            </a:pPr>
            <a:endParaRPr lang="sl-SI" alt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5261D50-3111-4EB4-AB0A-728CC868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Nemčija po 2. sv. vojni:</a:t>
            </a:r>
          </a:p>
        </p:txBody>
      </p:sp>
      <p:pic>
        <p:nvPicPr>
          <p:cNvPr id="1026" name="Picture 2" descr="C:\Users\Karmen\Downloads\carte03gb.gif">
            <a:extLst>
              <a:ext uri="{FF2B5EF4-FFF2-40B4-BE49-F238E27FC236}">
                <a16:creationId xmlns:a16="http://schemas.microsoft.com/office/drawing/2014/main" id="{62D4A62C-F3EF-40B1-A566-F65162EFB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0350"/>
            <a:ext cx="7200900" cy="624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Karmen\Downloads\images (2).jpg">
            <a:extLst>
              <a:ext uri="{FF2B5EF4-FFF2-40B4-BE49-F238E27FC236}">
                <a16:creationId xmlns:a16="http://schemas.microsoft.com/office/drawing/2014/main" id="{4F97F722-306B-4142-9ED0-8F42DF89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42888"/>
            <a:ext cx="4500562" cy="44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DFAD7E4C-2769-453F-AFF4-D6EEC7A6F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sl-SI" altLang="sl-SI"/>
          </a:p>
          <a:p>
            <a:endParaRPr lang="sl-SI" altLang="sl-SI"/>
          </a:p>
          <a:p>
            <a:r>
              <a:rPr lang="sl-SI" altLang="sl-SI"/>
              <a:t>Leta 1948</a:t>
            </a:r>
          </a:p>
          <a:p>
            <a:endParaRPr lang="sl-SI" altLang="sl-SI"/>
          </a:p>
          <a:p>
            <a:r>
              <a:rPr lang="sl-SI" altLang="sl-SI"/>
              <a:t>Sovjeti  popolnoma blokirajo z Berlin</a:t>
            </a:r>
          </a:p>
          <a:p>
            <a:endParaRPr lang="sl-SI" altLang="sl-SI"/>
          </a:p>
          <a:p>
            <a:r>
              <a:rPr lang="sl-SI" altLang="sl-SI"/>
              <a:t>15 mesecev</a:t>
            </a:r>
          </a:p>
          <a:p>
            <a:endParaRPr lang="sl-SI" altLang="sl-SI"/>
          </a:p>
          <a:p>
            <a:r>
              <a:rPr lang="sl-SI" altLang="sl-SI"/>
              <a:t>Neuspešna(zračni most)</a:t>
            </a:r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BB2ABE-67AC-443B-9040-B3DA79C6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1. Berlinska kriza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vsebine 2">
            <a:extLst>
              <a:ext uri="{FF2B5EF4-FFF2-40B4-BE49-F238E27FC236}">
                <a16:creationId xmlns:a16="http://schemas.microsoft.com/office/drawing/2014/main" id="{B622F72F-A301-4ABD-A350-391A8001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23.5.1949 nastanek ZRN</a:t>
            </a:r>
          </a:p>
          <a:p>
            <a:endParaRPr lang="sl-SI" altLang="sl-SI"/>
          </a:p>
          <a:p>
            <a:r>
              <a:rPr lang="sl-SI" altLang="sl-SI"/>
              <a:t>30.5.1949 nastanek NDR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01E22F0-E691-4D49-8C36-DBD0E9B4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Nastanek dveh </a:t>
            </a:r>
            <a:r>
              <a:rPr lang="sl-SI" dirty="0" err="1"/>
              <a:t>Nemčij</a:t>
            </a:r>
            <a:endParaRPr lang="sl-SI" dirty="0"/>
          </a:p>
        </p:txBody>
      </p:sp>
      <p:pic>
        <p:nvPicPr>
          <p:cNvPr id="4098" name="Picture 2" descr="C:\Users\Karmen\Downloads\2 nemčiji.jpg">
            <a:extLst>
              <a:ext uri="{FF2B5EF4-FFF2-40B4-BE49-F238E27FC236}">
                <a16:creationId xmlns:a16="http://schemas.microsoft.com/office/drawing/2014/main" id="{B409ED46-6323-4A42-8E7E-C71152B34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vsebine 2">
            <a:extLst>
              <a:ext uri="{FF2B5EF4-FFF2-40B4-BE49-F238E27FC236}">
                <a16:creationId xmlns:a16="http://schemas.microsoft.com/office/drawing/2014/main" id="{A0F234DD-BF8B-4A2D-8010-482ED2DA6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Leta 1961 </a:t>
            </a:r>
          </a:p>
          <a:p>
            <a:endParaRPr lang="sl-SI" altLang="sl-SI"/>
          </a:p>
          <a:p>
            <a:r>
              <a:rPr lang="sl-SI" altLang="sl-SI"/>
              <a:t>Vzrok: postavitev zidu </a:t>
            </a:r>
          </a:p>
          <a:p>
            <a:endParaRPr lang="sl-SI" altLang="sl-SI"/>
          </a:p>
          <a:p>
            <a:r>
              <a:rPr lang="sl-SI" altLang="sl-SI"/>
              <a:t>Traja dokler stoji zid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F8D1277-6BA2-448E-BE3D-84AA5866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2. Berlinska kriza</a:t>
            </a:r>
          </a:p>
        </p:txBody>
      </p:sp>
      <p:pic>
        <p:nvPicPr>
          <p:cNvPr id="13316" name="Picture 2" descr="C:\Users\Karmen\Downloads\svet_po_drugi_sv_vojni_berlinski_zid_gradnja_8333.jpg">
            <a:extLst>
              <a:ext uri="{FF2B5EF4-FFF2-40B4-BE49-F238E27FC236}">
                <a16:creationId xmlns:a16="http://schemas.microsoft.com/office/drawing/2014/main" id="{53453344-9F18-429E-A068-D5E8455E8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97200"/>
            <a:ext cx="4716462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vsebine 2">
            <a:extLst>
              <a:ext uri="{FF2B5EF4-FFF2-40B4-BE49-F238E27FC236}">
                <a16:creationId xmlns:a16="http://schemas.microsoft.com/office/drawing/2014/main" id="{C703E279-CC3A-419C-9F8E-D7713728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Simbol hladne vojne.</a:t>
            </a:r>
          </a:p>
          <a:p>
            <a:endParaRPr lang="sl-SI" altLang="sl-SI"/>
          </a:p>
          <a:p>
            <a:r>
              <a:rPr lang="sl-SI" altLang="sl-SI"/>
              <a:t> 1961-1989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FF60ACD-6454-42D5-A8DF-3EA9C3BA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Berlinski zid</a:t>
            </a:r>
          </a:p>
        </p:txBody>
      </p:sp>
      <p:pic>
        <p:nvPicPr>
          <p:cNvPr id="2052" name="Picture 4" descr="C:\Users\Karmen\Downloads\prenos (1).jpg">
            <a:extLst>
              <a:ext uri="{FF2B5EF4-FFF2-40B4-BE49-F238E27FC236}">
                <a16:creationId xmlns:a16="http://schemas.microsoft.com/office/drawing/2014/main" id="{0EE2A6DA-3F48-4ED4-8FD5-BF57C6993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Karmen\Downloads\berlin.jpg">
            <a:extLst>
              <a:ext uri="{FF2B5EF4-FFF2-40B4-BE49-F238E27FC236}">
                <a16:creationId xmlns:a16="http://schemas.microsoft.com/office/drawing/2014/main" id="{51059D22-FA74-47E3-89EE-493EC26F8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Karmen\Downloads\zid.jpg">
            <a:extLst>
              <a:ext uri="{FF2B5EF4-FFF2-40B4-BE49-F238E27FC236}">
                <a16:creationId xmlns:a16="http://schemas.microsoft.com/office/drawing/2014/main" id="{41019864-1004-4B54-BA32-14D25B456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vsebine 2">
            <a:extLst>
              <a:ext uri="{FF2B5EF4-FFF2-40B4-BE49-F238E27FC236}">
                <a16:creationId xmlns:a16="http://schemas.microsoft.com/office/drawing/2014/main" id="{CC368845-F0BD-4A09-9D4B-4263C0C35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Pri poskusih pobega umrlo najmanj 240 ljudi.</a:t>
            </a:r>
          </a:p>
          <a:p>
            <a:r>
              <a:rPr lang="sl-SI" altLang="sl-SI"/>
              <a:t>Zagovarjati se je moralo 75.000 ljudi.</a:t>
            </a:r>
          </a:p>
          <a:p>
            <a:r>
              <a:rPr lang="sl-SI" altLang="sl-SI"/>
              <a:t> Bil je dolg 167 km.</a:t>
            </a:r>
          </a:p>
          <a:p>
            <a:r>
              <a:rPr lang="sl-SI" altLang="sl-SI"/>
              <a:t>Najbolj znan prehod je bil Checkpoint Charlie.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AA0C514-45A8-4253-A43B-FBF39A89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Zanimivosti </a:t>
            </a:r>
          </a:p>
        </p:txBody>
      </p:sp>
      <p:pic>
        <p:nvPicPr>
          <p:cNvPr id="15364" name="Picture 2" descr="C:\Users\Karmen\Downloads\prehod.jpg">
            <a:extLst>
              <a:ext uri="{FF2B5EF4-FFF2-40B4-BE49-F238E27FC236}">
                <a16:creationId xmlns:a16="http://schemas.microsoft.com/office/drawing/2014/main" id="{0BE3B92E-4289-495B-AAFF-82C25175E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3357563"/>
            <a:ext cx="5330825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Karmen\Downloads\zid2.jpg">
            <a:extLst>
              <a:ext uri="{FF2B5EF4-FFF2-40B4-BE49-F238E27FC236}">
                <a16:creationId xmlns:a16="http://schemas.microsoft.com/office/drawing/2014/main" id="{7DEE118C-B624-4D7F-9742-3945729FC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grada vsebine 1">
            <a:extLst>
              <a:ext uri="{FF2B5EF4-FFF2-40B4-BE49-F238E27FC236}">
                <a16:creationId xmlns:a16="http://schemas.microsoft.com/office/drawing/2014/main" id="{90D2D5FB-AFDD-4763-8A23-E4FC9B85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hlinkClick r:id="rId2"/>
              </a:rPr>
              <a:t>http://sl.wikipedia.org/wiki/Berlinski_zid</a:t>
            </a:r>
            <a:endParaRPr lang="sl-SI" altLang="sl-SI"/>
          </a:p>
          <a:p>
            <a:endParaRPr lang="sl-SI" altLang="sl-SI"/>
          </a:p>
          <a:p>
            <a:r>
              <a:rPr lang="sl-SI" altLang="sl-SI"/>
              <a:t>Zgodovina na maturi 2011, Intelego d.o.o.</a:t>
            </a:r>
          </a:p>
          <a:p>
            <a:pPr>
              <a:buFont typeface="Wingdings 3" panose="05040102010807070707" pitchFamily="18" charset="2"/>
              <a:buNone/>
            </a:pPr>
            <a:endParaRPr lang="sl-SI" altLang="sl-SI"/>
          </a:p>
          <a:p>
            <a:r>
              <a:rPr lang="sl-SI" altLang="sl-SI"/>
              <a:t>Sodobna zgodovina, Modrijan 2005</a:t>
            </a:r>
          </a:p>
          <a:p>
            <a:endParaRPr lang="sl-SI" altLang="sl-SI"/>
          </a:p>
          <a:p>
            <a:r>
              <a:rPr lang="sl-SI" altLang="sl-SI">
                <a:hlinkClick r:id="rId3"/>
              </a:rPr>
              <a:t>http://mss.svarog.si/zgodovina/4/index.php?page_id=8332</a:t>
            </a:r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38C16F4E-8F23-4E12-8DBF-16743C15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Viri: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149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Stekanje</vt:lpstr>
      <vt:lpstr>Nemško vprašanje</vt:lpstr>
      <vt:lpstr>Nemčija po 2. sv. vojni:</vt:lpstr>
      <vt:lpstr>1. Berlinska kriza</vt:lpstr>
      <vt:lpstr>Nastanek dveh Nemčij</vt:lpstr>
      <vt:lpstr>2. Berlinska kriza</vt:lpstr>
      <vt:lpstr>Berlinski zid</vt:lpstr>
      <vt:lpstr>Zanimivosti </vt:lpstr>
      <vt:lpstr>Viri: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2019-06-03T09:16:00Z</dcterms:created>
  <dcterms:modified xsi:type="dcterms:W3CDTF">2019-06-03T09:16:00Z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