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52" d="100"/>
          <a:sy n="152" d="100"/>
        </p:scale>
        <p:origin x="8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C2CA69B3-6BF6-425F-A09E-5186FC3FC2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0ED38F4D-5CAC-4CAF-ACA1-096A3760BE9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8DFD7D-FDA0-40F7-843F-8AF970CDBD3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F938073E-F671-4F84-B10B-C881805FE1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C308C000-1C65-44D7-9CD0-6E8FF6666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717EAA4D-6EA4-4968-AAE6-B444361561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F10CA318-6DDB-48CF-9861-D4B8C30900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869F22-430B-4902-A62B-B6803F8C9AF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grada stranske slike 1">
            <a:extLst>
              <a:ext uri="{FF2B5EF4-FFF2-40B4-BE49-F238E27FC236}">
                <a16:creationId xmlns:a16="http://schemas.microsoft.com/office/drawing/2014/main" id="{0DB5DD55-F70B-4EEC-979D-FE834436D3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Ograda opomb 2">
            <a:extLst>
              <a:ext uri="{FF2B5EF4-FFF2-40B4-BE49-F238E27FC236}">
                <a16:creationId xmlns:a16="http://schemas.microsoft.com/office/drawing/2014/main" id="{D3248D84-D805-4C97-B65F-C8ABF0DFCB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0244" name="Ograda številke diapozitiva 3">
            <a:extLst>
              <a:ext uri="{FF2B5EF4-FFF2-40B4-BE49-F238E27FC236}">
                <a16:creationId xmlns:a16="http://schemas.microsoft.com/office/drawing/2014/main" id="{BC676DB2-5506-475C-BEAA-29DEEB5007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695F976-3C42-410B-9400-D6EA493F45DB}" type="slidenum">
              <a:rPr lang="sl-SI" altLang="sl-SI"/>
              <a:pPr/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stranske slike 1">
            <a:extLst>
              <a:ext uri="{FF2B5EF4-FFF2-40B4-BE49-F238E27FC236}">
                <a16:creationId xmlns:a16="http://schemas.microsoft.com/office/drawing/2014/main" id="{62E3E0F4-381E-42D0-B543-6B7CC94231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Ograda opomb 2">
            <a:extLst>
              <a:ext uri="{FF2B5EF4-FFF2-40B4-BE49-F238E27FC236}">
                <a16:creationId xmlns:a16="http://schemas.microsoft.com/office/drawing/2014/main" id="{9521A772-DA88-4A23-8934-16D51DA923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1268" name="Ograda številke diapozitiva 3">
            <a:extLst>
              <a:ext uri="{FF2B5EF4-FFF2-40B4-BE49-F238E27FC236}">
                <a16:creationId xmlns:a16="http://schemas.microsoft.com/office/drawing/2014/main" id="{FF51CB3C-AE35-4CD6-8A9E-8236E5F945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366490-D1B5-4C55-AE97-061F8DA6693A}" type="slidenum">
              <a:rPr lang="sl-SI" altLang="sl-SI"/>
              <a:pPr/>
              <a:t>3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C4E29-9BEC-4EFB-9AE9-AD939F49E4B8}"/>
              </a:ext>
            </a:extLst>
          </p:cNvPr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9026BD-701D-4B81-B4C4-BADD01BDA403}"/>
              </a:ext>
            </a:extLst>
          </p:cNvPr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CE997E8-52E8-477A-9F71-2F2BF3A2C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62B4FFC8-63D4-48FF-875C-01C1CE927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BC71BC0C-1986-44A9-AA88-A1AF6ADC9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8B7A88D-C8F8-401C-9C2B-74168A1F5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3DADA-D5EC-491C-89E7-0D6D643C090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5EBD85F-E0BD-4184-A983-EFC695FAB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76327C1-9FAB-4FC5-8F51-8617A7816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0225" y="236538"/>
            <a:ext cx="785813" cy="365125"/>
          </a:xfrm>
        </p:spPr>
        <p:txBody>
          <a:bodyPr/>
          <a:lstStyle>
            <a:lvl1pPr>
              <a:defRPr sz="1400"/>
            </a:lvl1pPr>
          </a:lstStyle>
          <a:p>
            <a:fld id="{436D3E4D-1A4C-4BC9-9B28-9E59694C31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5303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D46F1D2-CECA-4F75-8C30-193A12C248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92902D-EF23-4791-A3AF-14A653F1C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D621EE-1CB3-4DE4-AED7-9F33E9D70FE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1FB2CF9-1124-4B19-9689-7C32BE818A2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6BA2-B4DF-419F-94A5-B8CC29D7E9C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660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5BD381-C646-4058-9FF8-A39ECF139B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E236B0-A048-4D60-82E6-64A8BC5703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58A4EB-54DB-4874-A5A9-1ACAC1D5272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C630ED-212D-4C5F-A0CD-BA9457C27CA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0FBE-778C-44EF-B638-CED5E92C311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138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FF9EDD-DF71-4C71-9288-6FD48CED99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874FAEA-44C8-4A38-A69A-12CE9BCD75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8CBEF6-E47C-42A6-B5EB-D92885A48F6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106AD44-F69D-49DD-9A80-6C9B67AC052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5E83-C4A6-4062-BD32-5FE1C8580FE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641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1D11D0B-E576-42D7-8BB8-0BF15E9EBC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EBE5E1-192D-4A63-B7DD-33B10A84A2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440482-EDA2-4917-9E72-004B6E0CED9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22F43E4-4A84-4510-BCAA-A3EDBAFB260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BB4FC-2E6F-407C-9026-C2EB2E5A31C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497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7CD17-7F6B-444C-A4DB-18FFBC800A8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B19C8-51F7-45E7-9A6A-1C96F1EB045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2290E6A-08FD-4B1A-ADFA-F6ED053C8E1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4FAE517-A3E3-4A7E-8B88-0D8BC9F37CD7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A6F91-A920-4965-9668-1CBE26CE188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028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68C69B9-C960-4D5F-A581-166366BBBF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5C3AA52-26D1-4301-9358-948ED1ED08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E0ECD7-582A-4DA7-937C-59CB2C560C3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0BF439C-8F1D-4D43-8425-31CA4B888285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41DF-868D-41E5-A045-C2F5C3D457B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555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99D9A4B-7F69-469D-80F5-6A5C0C4824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66F0A72-59E2-40D3-BB3C-E59813705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8E507A-36D2-4050-BE19-34FEDD0AD20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AFC894-5283-4C44-8858-992658D2183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72ED9-982D-4506-9B7A-5A4811A726F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143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7AD3E002-2E3B-43B3-B8D7-FD83E19315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40824DF-3B4C-45F4-B801-54DAF1CE5C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A985BA-BAD7-4239-B31E-BBAAD8E2187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AAA2-893F-4820-8CFE-B5AD0555BF7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C8FE1-790A-4880-81F6-483A8B45A37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286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B1DF-DCB0-4899-8C35-0B7D89FE7C5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748FB-1E85-4E93-9CEB-17161C9E4E1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B4B55EED-C8CF-4726-A7EE-806187858BA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D03180-4751-4F5C-AAF1-C1722088E24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A475-1915-48D1-8BF5-829774099D0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969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2E47F-26A2-4DA4-9E0B-BC08337DA6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82316-3C0B-4352-97A2-DD7BC8554B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BDC30B-C539-49D0-AFF9-E84FEA7A5F8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AF704F6-3355-4BDF-B67A-040C4F97CB0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5DC93-7A9E-431B-AC59-465FAB79606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827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4D0D6F1-87CE-4D4B-8A09-A1867A48EA1C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072C11-5B28-494B-A282-453F64EB7EF7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4EDC5F-47A8-4BBC-8F0F-50CCFF4C5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1033" name="Text Placeholder 2">
            <a:extLst>
              <a:ext uri="{FF2B5EF4-FFF2-40B4-BE49-F238E27FC236}">
                <a16:creationId xmlns:a16="http://schemas.microsoft.com/office/drawing/2014/main" id="{D08CBA36-323D-4B06-AEFF-4676B225C1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EA60A-4427-44D6-BADC-D17BE8D5E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75567-64C5-4151-88CC-663D1AEBC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A79D99"/>
                </a:solidFill>
              </a:defRPr>
            </a:lvl1pPr>
          </a:lstStyle>
          <a:p>
            <a:fld id="{85B4C917-2E49-4696-8B39-C3529BBAE2B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82CBD76-9497-45F4-88AA-EA176546574E}"/>
              </a:ext>
            </a:extLst>
          </p:cNvPr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9815F-EE0E-4B1E-AFF1-55C5395E8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198563" y="4821238"/>
            <a:ext cx="26257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B2ACDE-6FF8-4A83-9F1A-F202F7B04AD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in_Page" TargetMode="External"/><Relationship Id="rId2" Type="http://schemas.openxmlformats.org/officeDocument/2006/relationships/hyperlink" Target="http://www.google.com/imghp?hl=s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8AC209BF-B4DA-428D-9433-9FD0C660C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33513" y="5981700"/>
            <a:ext cx="6400801" cy="1752600"/>
          </a:xfrm>
        </p:spPr>
        <p:txBody>
          <a:bodyPr/>
          <a:lstStyle/>
          <a:p>
            <a:endParaRPr lang="sl-SI" altLang="sl-SI" dirty="0">
              <a:solidFill>
                <a:schemeClr val="tx1"/>
              </a:solidFill>
            </a:endParaRPr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AF6F77F2-B9DB-421A-860F-5D3D66D0FBCB}"/>
              </a:ext>
            </a:extLst>
          </p:cNvPr>
          <p:cNvSpPr/>
          <p:nvPr/>
        </p:nvSpPr>
        <p:spPr>
          <a:xfrm>
            <a:off x="0" y="692696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Nemško vprašanje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po 2 sv. vojni</a:t>
            </a:r>
          </a:p>
        </p:txBody>
      </p:sp>
      <p:pic>
        <p:nvPicPr>
          <p:cNvPr id="7" name="Picture 2" descr="http://www.marketoracle.co.uk/images/berlin-wall-falls.jpg">
            <a:extLst>
              <a:ext uri="{FF2B5EF4-FFF2-40B4-BE49-F238E27FC236}">
                <a16:creationId xmlns:a16="http://schemas.microsoft.com/office/drawing/2014/main" id="{9200CDF4-EF8C-449D-992A-B19E7E41D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4226">
            <a:off x="1208088" y="2547938"/>
            <a:ext cx="2409825" cy="352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3B4930D-11F2-4979-BA15-F8A4FC90C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45">
            <a:off x="4356100" y="2481263"/>
            <a:ext cx="4248150" cy="330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>
            <a:extLst>
              <a:ext uri="{FF2B5EF4-FFF2-40B4-BE49-F238E27FC236}">
                <a16:creationId xmlns:a16="http://schemas.microsoft.com/office/drawing/2014/main" id="{18DDDB11-F705-4A44-935F-B7090CF43187}"/>
              </a:ext>
            </a:extLst>
          </p:cNvPr>
          <p:cNvSpPr/>
          <p:nvPr/>
        </p:nvSpPr>
        <p:spPr>
          <a:xfrm>
            <a:off x="681868" y="332656"/>
            <a:ext cx="386843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Nemčija po vojni 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4C75D5C1-D7B2-42B9-8AE2-2A3FA4D791AB}"/>
              </a:ext>
            </a:extLst>
          </p:cNvPr>
          <p:cNvSpPr/>
          <p:nvPr/>
        </p:nvSpPr>
        <p:spPr>
          <a:xfrm>
            <a:off x="682625" y="1700213"/>
            <a:ext cx="45720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sl-SI" sz="2400" dirty="0">
                <a:latin typeface="Times New Roman" pitchFamily="18" charset="0"/>
                <a:cs typeface="Times New Roman" pitchFamily="18" charset="0"/>
              </a:rPr>
              <a:t>4 okupacijske cone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400" dirty="0">
                <a:latin typeface="Times New Roman" pitchFamily="18" charset="0"/>
                <a:cs typeface="Times New Roman" pitchFamily="18" charset="0"/>
              </a:rPr>
              <a:t> 3 zavezniške ( Francija, Velika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400" dirty="0">
                <a:latin typeface="Times New Roman" pitchFamily="18" charset="0"/>
                <a:cs typeface="Times New Roman" pitchFamily="18" charset="0"/>
              </a:rPr>
              <a:t>Britanija,ZDA)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400" dirty="0">
                <a:latin typeface="Times New Roman" pitchFamily="18" charset="0"/>
                <a:cs typeface="Times New Roman" pitchFamily="18" charset="0"/>
              </a:rPr>
              <a:t> 1 Sovjetska zveza </a:t>
            </a:r>
          </a:p>
        </p:txBody>
      </p:sp>
      <p:pic>
        <p:nvPicPr>
          <p:cNvPr id="6" name="Picture 2" descr="C:\Users\Karmen\Downloads\carte03gb.gif">
            <a:extLst>
              <a:ext uri="{FF2B5EF4-FFF2-40B4-BE49-F238E27FC236}">
                <a16:creationId xmlns:a16="http://schemas.microsoft.com/office/drawing/2014/main" id="{FE39B7AE-32C0-4A06-AA41-DD640F3CE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492375"/>
            <a:ext cx="489585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D60A489E-2B32-4CB5-8A51-A2970BDFC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70250"/>
            <a:ext cx="2665412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>
            <a:extLst>
              <a:ext uri="{FF2B5EF4-FFF2-40B4-BE49-F238E27FC236}">
                <a16:creationId xmlns:a16="http://schemas.microsoft.com/office/drawing/2014/main" id="{BCAAAAE5-B824-4F4F-91C6-EE9DBE70709D}"/>
              </a:ext>
            </a:extLst>
          </p:cNvPr>
          <p:cNvSpPr/>
          <p:nvPr/>
        </p:nvSpPr>
        <p:spPr>
          <a:xfrm>
            <a:off x="467544" y="260648"/>
            <a:ext cx="499899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Nastanek dveh </a:t>
            </a:r>
            <a:r>
              <a:rPr lang="sl-SI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nemčij</a:t>
            </a:r>
            <a:r>
              <a:rPr lang="sl-SI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48FACAC3-9B23-4ECA-9FA1-71B9CD2CD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2513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2400">
                <a:latin typeface="Times New Roman" panose="02020603050405020304" pitchFamily="18" charset="0"/>
                <a:cs typeface="Times New Roman" panose="02020603050405020304" pitchFamily="18" charset="0"/>
              </a:rPr>
              <a:t>23.5.1949 nastanek ZRN-Zvezna republika  Nemčija (ZDA,VB,FRA)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400">
                <a:latin typeface="Times New Roman" panose="02020603050405020304" pitchFamily="18" charset="0"/>
                <a:cs typeface="Times New Roman" panose="02020603050405020304" pitchFamily="18" charset="0"/>
              </a:rPr>
              <a:t>30.5.1949 nastanek NDR-Nemško demokratična republika(SZ)</a:t>
            </a:r>
          </a:p>
        </p:txBody>
      </p:sp>
      <p:pic>
        <p:nvPicPr>
          <p:cNvPr id="7" name="Picture 2" descr="C:\Users\Karmen\Downloads\2 nemčiji.jpg">
            <a:extLst>
              <a:ext uri="{FF2B5EF4-FFF2-40B4-BE49-F238E27FC236}">
                <a16:creationId xmlns:a16="http://schemas.microsoft.com/office/drawing/2014/main" id="{7B83464E-07FA-4422-A859-9B370F9FE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84363"/>
            <a:ext cx="7488237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>
            <a:extLst>
              <a:ext uri="{FF2B5EF4-FFF2-40B4-BE49-F238E27FC236}">
                <a16:creationId xmlns:a16="http://schemas.microsoft.com/office/drawing/2014/main" id="{D119E8BC-DFA5-4DAA-9BDB-B623AAFE5D5B}"/>
              </a:ext>
            </a:extLst>
          </p:cNvPr>
          <p:cNvSpPr/>
          <p:nvPr/>
        </p:nvSpPr>
        <p:spPr>
          <a:xfrm>
            <a:off x="611560" y="188640"/>
            <a:ext cx="285687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Berlinski zid 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AD1C78EC-4010-4602-B628-206AE206BA56}"/>
              </a:ext>
            </a:extLst>
          </p:cNvPr>
          <p:cNvSpPr/>
          <p:nvPr/>
        </p:nvSpPr>
        <p:spPr>
          <a:xfrm>
            <a:off x="579438" y="922338"/>
            <a:ext cx="45720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400" dirty="0">
                <a:latin typeface="Times New Roman" pitchFamily="18" charset="0"/>
                <a:cs typeface="Times New Roman" pitchFamily="18" charset="0"/>
              </a:rPr>
              <a:t>Simbol hladne vojne.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400" dirty="0">
                <a:latin typeface="Times New Roman" pitchFamily="18" charset="0"/>
                <a:cs typeface="Times New Roman" pitchFamily="18" charset="0"/>
              </a:rPr>
              <a:t> 1961-1989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400" dirty="0">
                <a:latin typeface="Times New Roman" pitchFamily="18" charset="0"/>
                <a:cs typeface="Times New Roman" pitchFamily="18" charset="0"/>
              </a:rPr>
              <a:t>13. junij 1990: uradno rušenje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400" dirty="0">
                <a:latin typeface="Times New Roman" pitchFamily="18" charset="0"/>
                <a:cs typeface="Times New Roman" pitchFamily="18" charset="0"/>
              </a:rPr>
              <a:t>3. oktober 1990: združitev</a:t>
            </a:r>
            <a:endParaRPr lang="nl-BE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://www.dailysoft.com/berlinwall/xgraphics/archive/maps/berlinmap_01.jpg">
            <a:extLst>
              <a:ext uri="{FF2B5EF4-FFF2-40B4-BE49-F238E27FC236}">
                <a16:creationId xmlns:a16="http://schemas.microsoft.com/office/drawing/2014/main" id="{B8ABE5CC-FB2C-4F82-A7D3-5E04FEC56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38" y="401638"/>
            <a:ext cx="3319462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avokotnik 6">
            <a:extLst>
              <a:ext uri="{FF2B5EF4-FFF2-40B4-BE49-F238E27FC236}">
                <a16:creationId xmlns:a16="http://schemas.microsoft.com/office/drawing/2014/main" id="{422BAEC6-4B51-4877-9AF8-80D081736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574925"/>
            <a:ext cx="4572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/>
              <a:t> </a:t>
            </a:r>
          </a:p>
          <a:p>
            <a:r>
              <a:rPr lang="sl-SI" altLang="sl-SI" sz="2400"/>
              <a:t>Berlinski zid je padel 9. November 1989 po več kot 28 letih.</a:t>
            </a:r>
          </a:p>
        </p:txBody>
      </p:sp>
      <p:pic>
        <p:nvPicPr>
          <p:cNvPr id="8" name="Picture 2" descr="http://s3.hubimg.com/u/691166_f496.jpg">
            <a:extLst>
              <a:ext uri="{FF2B5EF4-FFF2-40B4-BE49-F238E27FC236}">
                <a16:creationId xmlns:a16="http://schemas.microsoft.com/office/drawing/2014/main" id="{33647384-4691-41D1-8F29-9DD345FE3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84">
            <a:off x="5495925" y="3933825"/>
            <a:ext cx="3021013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i.telegraph.co.uk/multimedia/archive/01214/berlin-wall-fall_1214690c.jpg">
            <a:extLst>
              <a:ext uri="{FF2B5EF4-FFF2-40B4-BE49-F238E27FC236}">
                <a16:creationId xmlns:a16="http://schemas.microsoft.com/office/drawing/2014/main" id="{B541EDBC-B65A-4D7A-84FF-9069C3F53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0444">
            <a:off x="1128713" y="3973513"/>
            <a:ext cx="3960812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>
            <a:extLst>
              <a:ext uri="{FF2B5EF4-FFF2-40B4-BE49-F238E27FC236}">
                <a16:creationId xmlns:a16="http://schemas.microsoft.com/office/drawing/2014/main" id="{598DD55F-6C07-4D93-A63E-1B3C9691B252}"/>
              </a:ext>
            </a:extLst>
          </p:cNvPr>
          <p:cNvSpPr/>
          <p:nvPr/>
        </p:nvSpPr>
        <p:spPr>
          <a:xfrm>
            <a:off x="395536" y="260648"/>
            <a:ext cx="36568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Zanimivosti 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8E5715A8-DFDA-4505-9FDB-248C0B931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184275"/>
            <a:ext cx="6461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Pri poskusih pobega umrlo najmanj 240 ljudi.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400">
                <a:latin typeface="Times New Roman" panose="02020603050405020304" pitchFamily="18" charset="0"/>
                <a:cs typeface="Times New Roman" panose="02020603050405020304" pitchFamily="18" charset="0"/>
              </a:rPr>
              <a:t>Zagovarjati se je moralo 75.000 ljudi.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400">
                <a:latin typeface="Times New Roman" panose="02020603050405020304" pitchFamily="18" charset="0"/>
                <a:cs typeface="Times New Roman" panose="02020603050405020304" pitchFamily="18" charset="0"/>
              </a:rPr>
              <a:t>Berlinski zid je bil dolg 167 km.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400">
                <a:latin typeface="Times New Roman" panose="02020603050405020304" pitchFamily="18" charset="0"/>
                <a:cs typeface="Times New Roman" panose="02020603050405020304" pitchFamily="18" charset="0"/>
              </a:rPr>
              <a:t>Najbolj znan prehod je bil Checkpoint Charlie.</a:t>
            </a:r>
          </a:p>
        </p:txBody>
      </p:sp>
      <p:pic>
        <p:nvPicPr>
          <p:cNvPr id="6" name="Picture 2" descr="C:\Users\Karmen\Downloads\prehod.jpg">
            <a:extLst>
              <a:ext uri="{FF2B5EF4-FFF2-40B4-BE49-F238E27FC236}">
                <a16:creationId xmlns:a16="http://schemas.microsoft.com/office/drawing/2014/main" id="{3179F208-0B11-4F05-AFF5-1A776F365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5" y="2997200"/>
            <a:ext cx="5330825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>
            <a:extLst>
              <a:ext uri="{FF2B5EF4-FFF2-40B4-BE49-F238E27FC236}">
                <a16:creationId xmlns:a16="http://schemas.microsoft.com/office/drawing/2014/main" id="{C3A854B0-2255-4195-AB90-D568EB166001}"/>
              </a:ext>
            </a:extLst>
          </p:cNvPr>
          <p:cNvSpPr/>
          <p:nvPr/>
        </p:nvSpPr>
        <p:spPr>
          <a:xfrm>
            <a:off x="899592" y="404664"/>
            <a:ext cx="11801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Viri</a:t>
            </a:r>
          </a:p>
        </p:txBody>
      </p:sp>
      <p:sp>
        <p:nvSpPr>
          <p:cNvPr id="8195" name="Pravokotnik 5">
            <a:extLst>
              <a:ext uri="{FF2B5EF4-FFF2-40B4-BE49-F238E27FC236}">
                <a16:creationId xmlns:a16="http://schemas.microsoft.com/office/drawing/2014/main" id="{2FFCE526-1AD2-4BCC-9E27-B44C603D4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" y="1328738"/>
            <a:ext cx="56403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2400">
                <a:hlinkClick r:id="rId2"/>
              </a:rPr>
              <a:t>http://www.google.com/imghp?hl=sl</a:t>
            </a:r>
            <a:endParaRPr lang="sl-SI" altLang="sl-SI" sz="2400"/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400">
                <a:hlinkClick r:id="rId3"/>
              </a:rPr>
              <a:t>http://en.wikipedia.org/wiki/Main_Page</a:t>
            </a:r>
            <a:r>
              <a:rPr lang="sl-SI" altLang="sl-SI" sz="2400"/>
              <a:t> </a:t>
            </a: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0FBFF91E-EB5A-40B0-B50D-D87C8654F9FB}"/>
              </a:ext>
            </a:extLst>
          </p:cNvPr>
          <p:cNvSpPr/>
          <p:nvPr/>
        </p:nvSpPr>
        <p:spPr>
          <a:xfrm>
            <a:off x="855922" y="2967335"/>
            <a:ext cx="743216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Hvala za vašo pozornost!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TC101859868[[fn=Termalno]]</Template>
  <TotalTime>0</TotalTime>
  <Words>130</Words>
  <Application>Microsoft Office PowerPoint</Application>
  <PresentationFormat>On-screen Show (4:3)</PresentationFormat>
  <Paragraphs>28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 3</vt:lpstr>
      <vt:lpstr>Thermal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2019-06-03T09:16:00Z</dcterms:created>
  <dcterms:modified xsi:type="dcterms:W3CDTF">2019-06-03T09:16:01Z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