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9394" name="Group 2">
            <a:extLst>
              <a:ext uri="{FF2B5EF4-FFF2-40B4-BE49-F238E27FC236}">
                <a16:creationId xmlns:a16="http://schemas.microsoft.com/office/drawing/2014/main" id="{0FB5E2F1-F7A6-4E70-8178-C687084A890A}"/>
              </a:ext>
            </a:extLst>
          </p:cNvPr>
          <p:cNvGrpSpPr>
            <a:grpSpLocks/>
          </p:cNvGrpSpPr>
          <p:nvPr/>
        </p:nvGrpSpPr>
        <p:grpSpPr bwMode="auto">
          <a:xfrm>
            <a:off x="0" y="0"/>
            <a:ext cx="8458200" cy="5943600"/>
            <a:chOff x="0" y="0"/>
            <a:chExt cx="5328" cy="3744"/>
          </a:xfrm>
        </p:grpSpPr>
        <p:sp>
          <p:nvSpPr>
            <p:cNvPr id="59395" name="Freeform 3">
              <a:extLst>
                <a:ext uri="{FF2B5EF4-FFF2-40B4-BE49-F238E27FC236}">
                  <a16:creationId xmlns:a16="http://schemas.microsoft.com/office/drawing/2014/main" id="{D4A30719-B7CB-44FF-AE85-3400D4D76081}"/>
                </a:ext>
              </a:extLst>
            </p:cNvPr>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9396" name="Freeform 4">
              <a:extLst>
                <a:ext uri="{FF2B5EF4-FFF2-40B4-BE49-F238E27FC236}">
                  <a16:creationId xmlns:a16="http://schemas.microsoft.com/office/drawing/2014/main" id="{26A845E2-B969-436E-9CF3-122A44A31CAC}"/>
                </a:ext>
              </a:extLst>
            </p:cNvPr>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59397" name="Rectangle 5">
            <a:extLst>
              <a:ext uri="{FF2B5EF4-FFF2-40B4-BE49-F238E27FC236}">
                <a16:creationId xmlns:a16="http://schemas.microsoft.com/office/drawing/2014/main" id="{CFE5C88C-2F4F-412A-B5AF-BC0741C2348F}"/>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59398" name="Rectangle 6">
            <a:extLst>
              <a:ext uri="{FF2B5EF4-FFF2-40B4-BE49-F238E27FC236}">
                <a16:creationId xmlns:a16="http://schemas.microsoft.com/office/drawing/2014/main" id="{1843EA5D-5A55-4610-B8D7-A1193A9C2054}"/>
              </a:ext>
            </a:extLst>
          </p:cNvPr>
          <p:cNvSpPr>
            <a:spLocks noGrp="1" noChangeArrowheads="1"/>
          </p:cNvSpPr>
          <p:nvPr>
            <p:ph type="dt" sz="quarter" idx="2"/>
          </p:nvPr>
        </p:nvSpPr>
        <p:spPr/>
        <p:txBody>
          <a:bodyPr/>
          <a:lstStyle>
            <a:lvl1pPr>
              <a:defRPr/>
            </a:lvl1pPr>
          </a:lstStyle>
          <a:p>
            <a:endParaRPr lang="sl-SI" altLang="sl-SI"/>
          </a:p>
        </p:txBody>
      </p:sp>
      <p:sp>
        <p:nvSpPr>
          <p:cNvPr id="59399" name="Rectangle 7">
            <a:extLst>
              <a:ext uri="{FF2B5EF4-FFF2-40B4-BE49-F238E27FC236}">
                <a16:creationId xmlns:a16="http://schemas.microsoft.com/office/drawing/2014/main" id="{1ACF8D8B-785A-4AC5-84BE-4960F499048D}"/>
              </a:ext>
            </a:extLst>
          </p:cNvPr>
          <p:cNvSpPr>
            <a:spLocks noGrp="1" noChangeArrowheads="1"/>
          </p:cNvSpPr>
          <p:nvPr>
            <p:ph type="ftr" sz="quarter" idx="3"/>
          </p:nvPr>
        </p:nvSpPr>
        <p:spPr/>
        <p:txBody>
          <a:bodyPr/>
          <a:lstStyle>
            <a:lvl1pPr>
              <a:defRPr/>
            </a:lvl1pPr>
          </a:lstStyle>
          <a:p>
            <a:endParaRPr lang="sl-SI" altLang="sl-SI"/>
          </a:p>
        </p:txBody>
      </p:sp>
      <p:sp>
        <p:nvSpPr>
          <p:cNvPr id="59400" name="Rectangle 8">
            <a:extLst>
              <a:ext uri="{FF2B5EF4-FFF2-40B4-BE49-F238E27FC236}">
                <a16:creationId xmlns:a16="http://schemas.microsoft.com/office/drawing/2014/main" id="{7A64748C-7DFA-49BC-B507-F5035638D1A2}"/>
              </a:ext>
            </a:extLst>
          </p:cNvPr>
          <p:cNvSpPr>
            <a:spLocks noGrp="1" noChangeArrowheads="1"/>
          </p:cNvSpPr>
          <p:nvPr>
            <p:ph type="sldNum" sz="quarter" idx="4"/>
          </p:nvPr>
        </p:nvSpPr>
        <p:spPr/>
        <p:txBody>
          <a:bodyPr/>
          <a:lstStyle>
            <a:lvl1pPr>
              <a:defRPr/>
            </a:lvl1pPr>
          </a:lstStyle>
          <a:p>
            <a:fld id="{1A1A5531-67EC-49C8-A11B-AC658A0F3E9F}" type="slidenum">
              <a:rPr lang="sl-SI" altLang="sl-SI"/>
              <a:pPr/>
              <a:t>‹#›</a:t>
            </a:fld>
            <a:endParaRPr lang="sl-SI" altLang="sl-SI"/>
          </a:p>
        </p:txBody>
      </p:sp>
      <p:sp>
        <p:nvSpPr>
          <p:cNvPr id="59401" name="Rectangle 9">
            <a:extLst>
              <a:ext uri="{FF2B5EF4-FFF2-40B4-BE49-F238E27FC236}">
                <a16:creationId xmlns:a16="http://schemas.microsoft.com/office/drawing/2014/main" id="{8455B77E-7100-456F-B1C7-27F9A3F8C630}"/>
              </a:ext>
            </a:extLst>
          </p:cNvPr>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sl-SI" altLang="sl-SI" noProof="0"/>
              <a:t>Kliknite, če želite urediti slog naslova matrice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ADAA2-D02D-4888-B9F5-00354B23B78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5CE82CE-509F-4754-84C7-E9D0973D3A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BC58622-C738-4EF6-B6A6-974DB4198BD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7FA63EE-BEE0-4553-B2DE-595C2201A88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A2525CC-A331-489A-AFE0-B3A6ECF9A54C}"/>
              </a:ext>
            </a:extLst>
          </p:cNvPr>
          <p:cNvSpPr>
            <a:spLocks noGrp="1"/>
          </p:cNvSpPr>
          <p:nvPr>
            <p:ph type="sldNum" sz="quarter" idx="12"/>
          </p:nvPr>
        </p:nvSpPr>
        <p:spPr/>
        <p:txBody>
          <a:bodyPr/>
          <a:lstStyle>
            <a:lvl1pPr>
              <a:defRPr/>
            </a:lvl1pPr>
          </a:lstStyle>
          <a:p>
            <a:fld id="{031A3C9C-C669-4DE1-B941-2707CBCD896A}" type="slidenum">
              <a:rPr lang="sl-SI" altLang="sl-SI"/>
              <a:pPr/>
              <a:t>‹#›</a:t>
            </a:fld>
            <a:endParaRPr lang="sl-SI" altLang="sl-SI"/>
          </a:p>
        </p:txBody>
      </p:sp>
    </p:spTree>
    <p:extLst>
      <p:ext uri="{BB962C8B-B14F-4D97-AF65-F5344CB8AC3E}">
        <p14:creationId xmlns:p14="http://schemas.microsoft.com/office/powerpoint/2010/main" val="492129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310506-3F33-4160-89FF-FE6066F42934}"/>
              </a:ext>
            </a:extLst>
          </p:cNvPr>
          <p:cNvSpPr>
            <a:spLocks noGrp="1"/>
          </p:cNvSpPr>
          <p:nvPr>
            <p:ph type="title" orient="vert"/>
          </p:nvPr>
        </p:nvSpPr>
        <p:spPr>
          <a:xfrm>
            <a:off x="6629400" y="274638"/>
            <a:ext cx="2057400" cy="582136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5A68432-B782-4C5B-A7D8-51EF1C35FEC8}"/>
              </a:ext>
            </a:extLst>
          </p:cNvPr>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DE91466-811D-46CB-B76A-12A317F49F2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1663E28-C450-438C-89FF-00AA2D6709D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0236140-9311-4B6A-9885-80797B22F574}"/>
              </a:ext>
            </a:extLst>
          </p:cNvPr>
          <p:cNvSpPr>
            <a:spLocks noGrp="1"/>
          </p:cNvSpPr>
          <p:nvPr>
            <p:ph type="sldNum" sz="quarter" idx="12"/>
          </p:nvPr>
        </p:nvSpPr>
        <p:spPr/>
        <p:txBody>
          <a:bodyPr/>
          <a:lstStyle>
            <a:lvl1pPr>
              <a:defRPr/>
            </a:lvl1pPr>
          </a:lstStyle>
          <a:p>
            <a:fld id="{FE3FAC7B-79AA-4152-A6C8-AD913B52713C}" type="slidenum">
              <a:rPr lang="sl-SI" altLang="sl-SI"/>
              <a:pPr/>
              <a:t>‹#›</a:t>
            </a:fld>
            <a:endParaRPr lang="sl-SI" altLang="sl-SI"/>
          </a:p>
        </p:txBody>
      </p:sp>
    </p:spTree>
    <p:extLst>
      <p:ext uri="{BB962C8B-B14F-4D97-AF65-F5344CB8AC3E}">
        <p14:creationId xmlns:p14="http://schemas.microsoft.com/office/powerpoint/2010/main" val="89531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02EC5-66C6-458D-88D7-914C4D0657F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E8C1C9B-1C56-47AA-A17D-AD39BEA627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D996D12-7BA4-41FE-9ECF-AD8BE507F83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6D3B016-C080-4EF8-B319-1464E68233A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9A5311A-5F4F-42C0-8789-11B016C2E477}"/>
              </a:ext>
            </a:extLst>
          </p:cNvPr>
          <p:cNvSpPr>
            <a:spLocks noGrp="1"/>
          </p:cNvSpPr>
          <p:nvPr>
            <p:ph type="sldNum" sz="quarter" idx="12"/>
          </p:nvPr>
        </p:nvSpPr>
        <p:spPr/>
        <p:txBody>
          <a:bodyPr/>
          <a:lstStyle>
            <a:lvl1pPr>
              <a:defRPr/>
            </a:lvl1pPr>
          </a:lstStyle>
          <a:p>
            <a:fld id="{B7E83248-730F-4955-AE9D-E5BA008E2617}" type="slidenum">
              <a:rPr lang="sl-SI" altLang="sl-SI"/>
              <a:pPr/>
              <a:t>‹#›</a:t>
            </a:fld>
            <a:endParaRPr lang="sl-SI" altLang="sl-SI"/>
          </a:p>
        </p:txBody>
      </p:sp>
    </p:spTree>
    <p:extLst>
      <p:ext uri="{BB962C8B-B14F-4D97-AF65-F5344CB8AC3E}">
        <p14:creationId xmlns:p14="http://schemas.microsoft.com/office/powerpoint/2010/main" val="1427005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41317-569C-4C6C-AE4A-C50E46B22AE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4EFC05AF-1523-4FF4-B3C4-C0546334D5A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FA8AF88-D49F-4CDE-B9BF-05A7399AC43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4B4251A-A62A-4592-8B5E-E99B9362ABB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EEFDE45-5989-4360-835E-FA2FDF3A5B5F}"/>
              </a:ext>
            </a:extLst>
          </p:cNvPr>
          <p:cNvSpPr>
            <a:spLocks noGrp="1"/>
          </p:cNvSpPr>
          <p:nvPr>
            <p:ph type="sldNum" sz="quarter" idx="12"/>
          </p:nvPr>
        </p:nvSpPr>
        <p:spPr/>
        <p:txBody>
          <a:bodyPr/>
          <a:lstStyle>
            <a:lvl1pPr>
              <a:defRPr/>
            </a:lvl1pPr>
          </a:lstStyle>
          <a:p>
            <a:fld id="{C2380A98-1B29-44DE-8063-5CE57A591339}" type="slidenum">
              <a:rPr lang="sl-SI" altLang="sl-SI"/>
              <a:pPr/>
              <a:t>‹#›</a:t>
            </a:fld>
            <a:endParaRPr lang="sl-SI" altLang="sl-SI"/>
          </a:p>
        </p:txBody>
      </p:sp>
    </p:spTree>
    <p:extLst>
      <p:ext uri="{BB962C8B-B14F-4D97-AF65-F5344CB8AC3E}">
        <p14:creationId xmlns:p14="http://schemas.microsoft.com/office/powerpoint/2010/main" val="30226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D73C2-1813-4C36-9B8C-9B40D645C7C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155F950-105F-4084-A458-54C8D3D97817}"/>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C551E7B8-B6E7-421E-BB20-37409E917DE6}"/>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0D464B4-5833-49E4-8857-2078F0C083E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06B583E-CEFC-4359-8EF4-CB0616362B4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83C8A30-80B0-4361-B113-84F06DC81B50}"/>
              </a:ext>
            </a:extLst>
          </p:cNvPr>
          <p:cNvSpPr>
            <a:spLocks noGrp="1"/>
          </p:cNvSpPr>
          <p:nvPr>
            <p:ph type="sldNum" sz="quarter" idx="12"/>
          </p:nvPr>
        </p:nvSpPr>
        <p:spPr/>
        <p:txBody>
          <a:bodyPr/>
          <a:lstStyle>
            <a:lvl1pPr>
              <a:defRPr/>
            </a:lvl1pPr>
          </a:lstStyle>
          <a:p>
            <a:fld id="{A3AE37E0-AB3F-4D96-A600-FAA35783C37A}" type="slidenum">
              <a:rPr lang="sl-SI" altLang="sl-SI"/>
              <a:pPr/>
              <a:t>‹#›</a:t>
            </a:fld>
            <a:endParaRPr lang="sl-SI" altLang="sl-SI"/>
          </a:p>
        </p:txBody>
      </p:sp>
    </p:spTree>
    <p:extLst>
      <p:ext uri="{BB962C8B-B14F-4D97-AF65-F5344CB8AC3E}">
        <p14:creationId xmlns:p14="http://schemas.microsoft.com/office/powerpoint/2010/main" val="365983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FE385-3895-4684-88E3-E7DF5A46C483}"/>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460F040-8B92-41EB-9B30-75A0D3D5EA2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2B9229-25E7-4336-88E0-7BCF7EEDB0E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8A64A5B8-4FA0-4B17-8735-98A622FADF1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045584-037B-479C-A70A-A8978E3728E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8CB46302-2EA9-4229-9A41-73BD9077DFC9}"/>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BFACCFD3-B2D3-44D3-A5BD-1F2DB3300DF6}"/>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5164C924-6129-4CE6-9E82-5A1F54C6D6AA}"/>
              </a:ext>
            </a:extLst>
          </p:cNvPr>
          <p:cNvSpPr>
            <a:spLocks noGrp="1"/>
          </p:cNvSpPr>
          <p:nvPr>
            <p:ph type="sldNum" sz="quarter" idx="12"/>
          </p:nvPr>
        </p:nvSpPr>
        <p:spPr/>
        <p:txBody>
          <a:bodyPr/>
          <a:lstStyle>
            <a:lvl1pPr>
              <a:defRPr/>
            </a:lvl1pPr>
          </a:lstStyle>
          <a:p>
            <a:fld id="{3B56C44E-C68F-4D2C-BDF8-8A19189A68CB}" type="slidenum">
              <a:rPr lang="sl-SI" altLang="sl-SI"/>
              <a:pPr/>
              <a:t>‹#›</a:t>
            </a:fld>
            <a:endParaRPr lang="sl-SI" altLang="sl-SI"/>
          </a:p>
        </p:txBody>
      </p:sp>
    </p:spTree>
    <p:extLst>
      <p:ext uri="{BB962C8B-B14F-4D97-AF65-F5344CB8AC3E}">
        <p14:creationId xmlns:p14="http://schemas.microsoft.com/office/powerpoint/2010/main" val="1270334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1D708-AE55-4D00-A186-62306714554A}"/>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8A18004-BD67-478A-A3B2-55DBE187B11D}"/>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B6F0FA63-1DA1-4618-9F47-15F6ECE2664E}"/>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09DC204F-A994-4B04-8648-A858AF73C28B}"/>
              </a:ext>
            </a:extLst>
          </p:cNvPr>
          <p:cNvSpPr>
            <a:spLocks noGrp="1"/>
          </p:cNvSpPr>
          <p:nvPr>
            <p:ph type="sldNum" sz="quarter" idx="12"/>
          </p:nvPr>
        </p:nvSpPr>
        <p:spPr/>
        <p:txBody>
          <a:bodyPr/>
          <a:lstStyle>
            <a:lvl1pPr>
              <a:defRPr/>
            </a:lvl1pPr>
          </a:lstStyle>
          <a:p>
            <a:fld id="{1C9C5CCA-998B-42DD-9E27-9F832AED494B}" type="slidenum">
              <a:rPr lang="sl-SI" altLang="sl-SI"/>
              <a:pPr/>
              <a:t>‹#›</a:t>
            </a:fld>
            <a:endParaRPr lang="sl-SI" altLang="sl-SI"/>
          </a:p>
        </p:txBody>
      </p:sp>
    </p:spTree>
    <p:extLst>
      <p:ext uri="{BB962C8B-B14F-4D97-AF65-F5344CB8AC3E}">
        <p14:creationId xmlns:p14="http://schemas.microsoft.com/office/powerpoint/2010/main" val="195491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717489-0A45-471A-B97D-77DBEA504C0A}"/>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C7D95FAA-0CBD-4BF5-AA00-9AC85F4826CF}"/>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4A75F2A2-281D-44C5-B586-D9D1CC05EDEC}"/>
              </a:ext>
            </a:extLst>
          </p:cNvPr>
          <p:cNvSpPr>
            <a:spLocks noGrp="1"/>
          </p:cNvSpPr>
          <p:nvPr>
            <p:ph type="sldNum" sz="quarter" idx="12"/>
          </p:nvPr>
        </p:nvSpPr>
        <p:spPr/>
        <p:txBody>
          <a:bodyPr/>
          <a:lstStyle>
            <a:lvl1pPr>
              <a:defRPr/>
            </a:lvl1pPr>
          </a:lstStyle>
          <a:p>
            <a:fld id="{7E1139B6-79BA-4CAA-BD4C-B47EFDBA9D0D}" type="slidenum">
              <a:rPr lang="sl-SI" altLang="sl-SI"/>
              <a:pPr/>
              <a:t>‹#›</a:t>
            </a:fld>
            <a:endParaRPr lang="sl-SI" altLang="sl-SI"/>
          </a:p>
        </p:txBody>
      </p:sp>
    </p:spTree>
    <p:extLst>
      <p:ext uri="{BB962C8B-B14F-4D97-AF65-F5344CB8AC3E}">
        <p14:creationId xmlns:p14="http://schemas.microsoft.com/office/powerpoint/2010/main" val="3184638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0B6C2-9B04-4945-969B-941B8E02CFE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75D4CA55-8DC5-41A8-985D-1EDC2A3A7C2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D7DC3DD8-3B5D-40C5-8B17-EC5D6837BA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6D2CD6-FDB2-4B39-9F34-86B8A32FAC2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994CFA0-F06F-4D18-BBBF-E4B3AED717C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A4E4151-6282-4F76-97C8-B22C6F0CDD35}"/>
              </a:ext>
            </a:extLst>
          </p:cNvPr>
          <p:cNvSpPr>
            <a:spLocks noGrp="1"/>
          </p:cNvSpPr>
          <p:nvPr>
            <p:ph type="sldNum" sz="quarter" idx="12"/>
          </p:nvPr>
        </p:nvSpPr>
        <p:spPr/>
        <p:txBody>
          <a:bodyPr/>
          <a:lstStyle>
            <a:lvl1pPr>
              <a:defRPr/>
            </a:lvl1pPr>
          </a:lstStyle>
          <a:p>
            <a:fld id="{CA202A0B-D6D3-4DD4-A319-E61DCBA2D73A}" type="slidenum">
              <a:rPr lang="sl-SI" altLang="sl-SI"/>
              <a:pPr/>
              <a:t>‹#›</a:t>
            </a:fld>
            <a:endParaRPr lang="sl-SI" altLang="sl-SI"/>
          </a:p>
        </p:txBody>
      </p:sp>
    </p:spTree>
    <p:extLst>
      <p:ext uri="{BB962C8B-B14F-4D97-AF65-F5344CB8AC3E}">
        <p14:creationId xmlns:p14="http://schemas.microsoft.com/office/powerpoint/2010/main" val="124900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1AC6-140C-4870-AC23-EAE0C9BD92E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234CB04-EE48-4D61-851B-C7BB16DA4FF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0ED874B3-B1A9-4CE0-B7E9-93D61B96EA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65A73C-9609-4D97-BBAC-1C4F36D0E68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BB6DB65-5003-4EFB-B928-A0E81B90217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D8C61F8-0074-4537-93AA-7959F17CCBB1}"/>
              </a:ext>
            </a:extLst>
          </p:cNvPr>
          <p:cNvSpPr>
            <a:spLocks noGrp="1"/>
          </p:cNvSpPr>
          <p:nvPr>
            <p:ph type="sldNum" sz="quarter" idx="12"/>
          </p:nvPr>
        </p:nvSpPr>
        <p:spPr/>
        <p:txBody>
          <a:bodyPr/>
          <a:lstStyle>
            <a:lvl1pPr>
              <a:defRPr/>
            </a:lvl1pPr>
          </a:lstStyle>
          <a:p>
            <a:fld id="{B5E02A9A-94BD-4916-855A-B1BDDF71FD5B}" type="slidenum">
              <a:rPr lang="sl-SI" altLang="sl-SI"/>
              <a:pPr/>
              <a:t>‹#›</a:t>
            </a:fld>
            <a:endParaRPr lang="sl-SI" altLang="sl-SI"/>
          </a:p>
        </p:txBody>
      </p:sp>
    </p:spTree>
    <p:extLst>
      <p:ext uri="{BB962C8B-B14F-4D97-AF65-F5344CB8AC3E}">
        <p14:creationId xmlns:p14="http://schemas.microsoft.com/office/powerpoint/2010/main" val="193628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8370" name="Group 2">
            <a:extLst>
              <a:ext uri="{FF2B5EF4-FFF2-40B4-BE49-F238E27FC236}">
                <a16:creationId xmlns:a16="http://schemas.microsoft.com/office/drawing/2014/main" id="{62383C74-2FB6-48D0-AF86-B4DBBB740D9B}"/>
              </a:ext>
            </a:extLst>
          </p:cNvPr>
          <p:cNvGrpSpPr>
            <a:grpSpLocks/>
          </p:cNvGrpSpPr>
          <p:nvPr/>
        </p:nvGrpSpPr>
        <p:grpSpPr bwMode="auto">
          <a:xfrm>
            <a:off x="0" y="0"/>
            <a:ext cx="7242175" cy="1981200"/>
            <a:chOff x="0" y="0"/>
            <a:chExt cx="4562" cy="1248"/>
          </a:xfrm>
        </p:grpSpPr>
        <p:sp>
          <p:nvSpPr>
            <p:cNvPr id="58371" name="Freeform 3">
              <a:extLst>
                <a:ext uri="{FF2B5EF4-FFF2-40B4-BE49-F238E27FC236}">
                  <a16:creationId xmlns:a16="http://schemas.microsoft.com/office/drawing/2014/main" id="{8AC5243B-AA0C-48DD-A96E-3C734FD4DAC9}"/>
                </a:ext>
              </a:extLst>
            </p:cNvPr>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sl-SI"/>
            </a:p>
          </p:txBody>
        </p:sp>
        <p:sp>
          <p:nvSpPr>
            <p:cNvPr id="58372" name="Freeform 4">
              <a:extLst>
                <a:ext uri="{FF2B5EF4-FFF2-40B4-BE49-F238E27FC236}">
                  <a16:creationId xmlns:a16="http://schemas.microsoft.com/office/drawing/2014/main" id="{1393CAF1-52A7-4D14-9D0D-60FC99660E45}"/>
                </a:ext>
              </a:extLst>
            </p:cNvPr>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sl-SI"/>
            </a:p>
          </p:txBody>
        </p:sp>
      </p:grpSp>
      <p:sp>
        <p:nvSpPr>
          <p:cNvPr id="58373" name="Rectangle 5">
            <a:extLst>
              <a:ext uri="{FF2B5EF4-FFF2-40B4-BE49-F238E27FC236}">
                <a16:creationId xmlns:a16="http://schemas.microsoft.com/office/drawing/2014/main" id="{28CB70EE-D6CB-4161-9D58-A0DC920223A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58374" name="Rectangle 6">
            <a:extLst>
              <a:ext uri="{FF2B5EF4-FFF2-40B4-BE49-F238E27FC236}">
                <a16:creationId xmlns:a16="http://schemas.microsoft.com/office/drawing/2014/main" id="{8618DC83-0CBD-4272-9366-6C149922A87E}"/>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58375" name="Rectangle 7">
            <a:extLst>
              <a:ext uri="{FF2B5EF4-FFF2-40B4-BE49-F238E27FC236}">
                <a16:creationId xmlns:a16="http://schemas.microsoft.com/office/drawing/2014/main" id="{0F18A4FC-AD10-4CDE-9201-05D8F8A11FE7}"/>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sl-SI" altLang="sl-SI"/>
          </a:p>
        </p:txBody>
      </p:sp>
      <p:sp>
        <p:nvSpPr>
          <p:cNvPr id="58376" name="Rectangle 8">
            <a:extLst>
              <a:ext uri="{FF2B5EF4-FFF2-40B4-BE49-F238E27FC236}">
                <a16:creationId xmlns:a16="http://schemas.microsoft.com/office/drawing/2014/main" id="{EE1E7725-97F7-4D8E-BA5E-8441E77E222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sl-SI" altLang="sl-SI"/>
          </a:p>
        </p:txBody>
      </p:sp>
      <p:sp>
        <p:nvSpPr>
          <p:cNvPr id="58377" name="Rectangle 9">
            <a:extLst>
              <a:ext uri="{FF2B5EF4-FFF2-40B4-BE49-F238E27FC236}">
                <a16:creationId xmlns:a16="http://schemas.microsoft.com/office/drawing/2014/main" id="{B45766F9-FCB2-428C-85A9-1A82699111E6}"/>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63200667-98AB-4374-8BCB-68BF41E63D49}"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6CB47C0-02A4-4B60-A3B4-41EDA0D905CC}"/>
              </a:ext>
            </a:extLst>
          </p:cNvPr>
          <p:cNvSpPr>
            <a:spLocks noGrp="1" noChangeArrowheads="1"/>
          </p:cNvSpPr>
          <p:nvPr>
            <p:ph type="ctrTitle"/>
          </p:nvPr>
        </p:nvSpPr>
        <p:spPr/>
        <p:txBody>
          <a:bodyPr/>
          <a:lstStyle/>
          <a:p>
            <a:r>
              <a:rPr lang="sl-SI" altLang="sl-SI"/>
              <a:t>OSAMOSVOJITEV SLOVENIJE </a:t>
            </a:r>
          </a:p>
        </p:txBody>
      </p:sp>
      <p:sp>
        <p:nvSpPr>
          <p:cNvPr id="2051" name="Rectangle 3">
            <a:extLst>
              <a:ext uri="{FF2B5EF4-FFF2-40B4-BE49-F238E27FC236}">
                <a16:creationId xmlns:a16="http://schemas.microsoft.com/office/drawing/2014/main" id="{94F598D3-110C-485C-A818-39A8A3D9F62E}"/>
              </a:ext>
            </a:extLst>
          </p:cNvPr>
          <p:cNvSpPr>
            <a:spLocks noGrp="1" noChangeArrowheads="1"/>
          </p:cNvSpPr>
          <p:nvPr>
            <p:ph type="subTitle" idx="1"/>
          </p:nvPr>
        </p:nvSpPr>
        <p:spPr>
          <a:xfrm>
            <a:off x="1258888" y="3573463"/>
            <a:ext cx="6400800" cy="1752600"/>
          </a:xfrm>
        </p:spPr>
        <p:txBody>
          <a:bodyPr/>
          <a:lstStyle/>
          <a:p>
            <a:endParaRPr lang="sl-SI" altLang="sl-SI" dirty="0"/>
          </a:p>
          <a:p>
            <a:endParaRPr lang="sl-SI" altLang="sl-SI" dirty="0"/>
          </a:p>
          <a:p>
            <a:endParaRPr lang="sl-SI" altLang="sl-S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a:extLst>
              <a:ext uri="{FF2B5EF4-FFF2-40B4-BE49-F238E27FC236}">
                <a16:creationId xmlns:a16="http://schemas.microsoft.com/office/drawing/2014/main" id="{3F364FED-A69C-46A3-8BA9-E005A8C2B74C}"/>
              </a:ext>
            </a:extLst>
          </p:cNvPr>
          <p:cNvSpPr>
            <a:spLocks noGrp="1" noChangeArrowheads="1"/>
          </p:cNvSpPr>
          <p:nvPr>
            <p:ph type="body" idx="1"/>
          </p:nvPr>
        </p:nvSpPr>
        <p:spPr>
          <a:xfrm>
            <a:off x="250825" y="188913"/>
            <a:ext cx="8229600" cy="4495800"/>
          </a:xfrm>
        </p:spPr>
        <p:txBody>
          <a:bodyPr/>
          <a:lstStyle/>
          <a:p>
            <a:r>
              <a:rPr lang="sl-SI" altLang="sl-SI" sz="1800"/>
              <a:t>Začela so se pogajanja na Brionih, ki so se končala z podpisom Brionske deklaracije. Po določenem prehodnem obdobju se je morala celotna Jugoslovanska ljudska armada umakniti iz Slovenije in ta dan je zaznamoval konec Slovenskega boja za neodvisnost</a:t>
            </a:r>
          </a:p>
          <a:p>
            <a:r>
              <a:rPr lang="sl-SI" altLang="sl-SI" sz="1800"/>
              <a:t>23. decembra 1991  je bila sprejeta nova ustava</a:t>
            </a:r>
          </a:p>
          <a:p>
            <a:r>
              <a:rPr lang="sl-SI" altLang="sl-SI" sz="1800"/>
              <a:t>Slovenijo so priznali: 13.januarja 1992 Vatikan, 15. januarja 1992 večina držav Evropske skupnosti</a:t>
            </a:r>
          </a:p>
          <a:p>
            <a:r>
              <a:rPr lang="sl-SI" altLang="sl-SI" sz="1800"/>
              <a:t>22. maja 1992 je bila Slovenija kot 176. članica sprejeta tudi v OZN.</a:t>
            </a:r>
          </a:p>
          <a:p>
            <a:r>
              <a:rPr lang="sl-SI" altLang="sl-SI" sz="1800"/>
              <a:t>Demos je razpadel , aprila 1992 je bila izglasovana nezaupnica Lojzetu Peterletu, nasledil ga je Janez Drnovšek, ki je ostal na oblasti  tudi po volitvah ‘92 in </a:t>
            </a:r>
            <a:r>
              <a:rPr lang="sv-SE" altLang="sl-SI" sz="1800"/>
              <a:t>in </a:t>
            </a:r>
            <a:r>
              <a:rPr lang="sl-SI" altLang="sl-SI" sz="1800"/>
              <a:t>‘</a:t>
            </a:r>
            <a:r>
              <a:rPr lang="sv-SE" altLang="sl-SI" sz="1800"/>
              <a:t>97.Za predsednika republike pa so volivci obakrat(</a:t>
            </a:r>
            <a:r>
              <a:rPr lang="sl-SI" altLang="sl-SI" sz="1800"/>
              <a:t>‘</a:t>
            </a:r>
            <a:r>
              <a:rPr lang="sv-SE" altLang="sl-SI" sz="1800"/>
              <a:t>92 in </a:t>
            </a:r>
            <a:r>
              <a:rPr lang="sl-SI" altLang="sl-SI" sz="1800"/>
              <a:t>‘</a:t>
            </a:r>
            <a:r>
              <a:rPr lang="sv-SE" altLang="sl-SI" sz="1800"/>
              <a:t>97) izvolili Milana Kučana.</a:t>
            </a:r>
            <a:endParaRPr lang="sl-SI" altLang="sl-SI" sz="1800"/>
          </a:p>
          <a:p>
            <a:endParaRPr lang="sl-SI" altLang="sl-SI" sz="1800"/>
          </a:p>
        </p:txBody>
      </p:sp>
      <p:pic>
        <p:nvPicPr>
          <p:cNvPr id="71685" name="Picture 5" descr="20071101-peterle_alojz">
            <a:extLst>
              <a:ext uri="{FF2B5EF4-FFF2-40B4-BE49-F238E27FC236}">
                <a16:creationId xmlns:a16="http://schemas.microsoft.com/office/drawing/2014/main" id="{5A52E971-4657-4913-9352-4DA7CF35DC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149725"/>
            <a:ext cx="1619250" cy="2047875"/>
          </a:xfrm>
          <a:prstGeom prst="rect">
            <a:avLst/>
          </a:prstGeom>
          <a:noFill/>
          <a:extLst>
            <a:ext uri="{909E8E84-426E-40DD-AFC4-6F175D3DCCD1}">
              <a14:hiddenFill xmlns:a14="http://schemas.microsoft.com/office/drawing/2010/main">
                <a:solidFill>
                  <a:srgbClr val="FFFFFF"/>
                </a:solidFill>
              </a14:hiddenFill>
            </a:ext>
          </a:extLst>
        </p:spPr>
      </p:pic>
      <p:pic>
        <p:nvPicPr>
          <p:cNvPr id="71687" name="Picture 7" descr="janez-drnovsek">
            <a:extLst>
              <a:ext uri="{FF2B5EF4-FFF2-40B4-BE49-F238E27FC236}">
                <a16:creationId xmlns:a16="http://schemas.microsoft.com/office/drawing/2014/main" id="{F7C06B39-78F3-4EB7-B499-ADAFBD4481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4219575"/>
            <a:ext cx="2592388" cy="2036763"/>
          </a:xfrm>
          <a:prstGeom prst="rect">
            <a:avLst/>
          </a:prstGeom>
          <a:noFill/>
          <a:extLst>
            <a:ext uri="{909E8E84-426E-40DD-AFC4-6F175D3DCCD1}">
              <a14:hiddenFill xmlns:a14="http://schemas.microsoft.com/office/drawing/2010/main">
                <a:solidFill>
                  <a:srgbClr val="FFFFFF"/>
                </a:solidFill>
              </a14:hiddenFill>
            </a:ext>
          </a:extLst>
        </p:spPr>
      </p:pic>
      <p:pic>
        <p:nvPicPr>
          <p:cNvPr id="71689" name="Picture 9" descr="Slovenia_Milan_Kucan_1_jpg_400x400_q85">
            <a:extLst>
              <a:ext uri="{FF2B5EF4-FFF2-40B4-BE49-F238E27FC236}">
                <a16:creationId xmlns:a16="http://schemas.microsoft.com/office/drawing/2014/main" id="{FDEAAD0F-CC7E-4A4E-AD7B-B2C2E7E768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3716338"/>
            <a:ext cx="1984375" cy="2874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10E8A54-4FD6-4335-98A4-2987C85AD6C7}"/>
              </a:ext>
            </a:extLst>
          </p:cNvPr>
          <p:cNvSpPr>
            <a:spLocks noGrp="1" noChangeArrowheads="1"/>
          </p:cNvSpPr>
          <p:nvPr>
            <p:ph type="title"/>
          </p:nvPr>
        </p:nvSpPr>
        <p:spPr/>
        <p:txBody>
          <a:bodyPr/>
          <a:lstStyle/>
          <a:p>
            <a:r>
              <a:rPr lang="sl-SI" altLang="sl-SI"/>
              <a:t>OSAMOSVOJITEV</a:t>
            </a:r>
          </a:p>
        </p:txBody>
      </p:sp>
      <p:sp>
        <p:nvSpPr>
          <p:cNvPr id="63491" name="Rectangle 3">
            <a:extLst>
              <a:ext uri="{FF2B5EF4-FFF2-40B4-BE49-F238E27FC236}">
                <a16:creationId xmlns:a16="http://schemas.microsoft.com/office/drawing/2014/main" id="{D014EF63-B2EE-42C7-9A51-B41D3D0EFE7B}"/>
              </a:ext>
            </a:extLst>
          </p:cNvPr>
          <p:cNvSpPr>
            <a:spLocks noGrp="1" noChangeArrowheads="1"/>
          </p:cNvSpPr>
          <p:nvPr>
            <p:ph type="body" idx="1"/>
          </p:nvPr>
        </p:nvSpPr>
        <p:spPr/>
        <p:txBody>
          <a:bodyPr/>
          <a:lstStyle/>
          <a:p>
            <a:r>
              <a:rPr lang="sl-SI" altLang="sl-SI" sz="1800"/>
              <a:t>V povojnem času so v Jugoslaviji potekala trenja med zagovorniki centralizma na eni in federalizma na drugi strani</a:t>
            </a:r>
          </a:p>
          <a:p>
            <a:r>
              <a:rPr lang="sl-SI" altLang="sl-SI" sz="1800"/>
              <a:t>v drugi polovici 80. let se je organizirala slovenska politična opozicija, odprle so se tudi možnosti za drugačne poglede na slovensko politiko do Jugoslavije</a:t>
            </a:r>
          </a:p>
          <a:p>
            <a:r>
              <a:rPr lang="sl-SI" altLang="sl-SI" sz="1800"/>
              <a:t>Leta 1987 so slovenski intelektualci v 57. številki Nove revije predstavili opozicijski nacionalni program, ki je vseboval zahtevo po krepitvi slovenske državnosti. Isto zahtevo pa so izražale tudi prve opozicijske stranke(npr. Slovenska kmečka zveza , ki je nastala leta 1988 in pa Slovenska demokratična zveza, ki je nastala leta 1989)</a:t>
            </a:r>
          </a:p>
          <a:p>
            <a:r>
              <a:rPr lang="sl-SI" altLang="sl-SI" sz="1800"/>
              <a:t>Maja 1988 so bili aretirani Janez Janša, David Tasić, Ivan Borštner in Franci Zavrl. Obtoženi so bili izdaje vojaških skrivnosti, njihovo sojenje pa je potekalo pred vojaškim sodiščem v Ljubljani.</a:t>
            </a:r>
          </a:p>
          <a:p>
            <a:endParaRPr lang="sl-SI" altLang="sl-SI" sz="1800"/>
          </a:p>
          <a:p>
            <a:endParaRPr lang="sl-SI" altLang="sl-SI"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id="{C5573BCB-8C72-4AF6-A60B-D5CF2B0352D5}"/>
              </a:ext>
            </a:extLst>
          </p:cNvPr>
          <p:cNvSpPr>
            <a:spLocks noGrp="1" noChangeArrowheads="1"/>
          </p:cNvSpPr>
          <p:nvPr>
            <p:ph type="body" idx="1"/>
          </p:nvPr>
        </p:nvSpPr>
        <p:spPr>
          <a:xfrm>
            <a:off x="468313" y="260350"/>
            <a:ext cx="8229600" cy="5864225"/>
          </a:xfrm>
        </p:spPr>
        <p:txBody>
          <a:bodyPr/>
          <a:lstStyle/>
          <a:p>
            <a:r>
              <a:rPr lang="sl-SI" altLang="sl-SI"/>
              <a:t>Pripadniki močnega civilnega gibanja so ustvarili Odbor za obrambo četverice, ki se je kasneje preoblikoval v Odbor za varstvo človekovih pravic, vodil ga je Igor Bavčar</a:t>
            </a:r>
          </a:p>
          <a:p>
            <a:r>
              <a:rPr lang="sl-SI" altLang="sl-SI"/>
              <a:t>Slovenska javnost je na iniciativo odbora z množičnimi demonstracijami protestirala proti procesu sojenja četverici, a vojaške oblasti niso popustile</a:t>
            </a:r>
          </a:p>
          <a:p>
            <a:r>
              <a:rPr lang="sl-SI" altLang="sl-SI"/>
              <a:t>Slovenska oblast je začela spoznavati, da so možnosti za sožitje v Jugoslaviji vse manjše, in je začela braniti slovenske pozicije pred napadi iz centra</a:t>
            </a:r>
          </a:p>
          <a:p>
            <a:pPr>
              <a:buFont typeface="Wingdings" panose="05000000000000000000" pitchFamily="2" charset="2"/>
              <a:buNone/>
            </a:pPr>
            <a:endParaRPr lang="sl-SI" altLang="sl-SI"/>
          </a:p>
          <a:p>
            <a:endParaRPr lang="sl-SI" alt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D55AD6B9-910E-4DDE-B08B-7E5D2AEA6483}"/>
              </a:ext>
            </a:extLst>
          </p:cNvPr>
          <p:cNvSpPr>
            <a:spLocks noGrp="1" noChangeArrowheads="1"/>
          </p:cNvSpPr>
          <p:nvPr>
            <p:ph type="title"/>
          </p:nvPr>
        </p:nvSpPr>
        <p:spPr/>
        <p:txBody>
          <a:bodyPr/>
          <a:lstStyle/>
          <a:p>
            <a:r>
              <a:rPr lang="sl-SI" altLang="sl-SI"/>
              <a:t>MAJNIŠKA DEKLARACIJA</a:t>
            </a:r>
          </a:p>
        </p:txBody>
      </p:sp>
      <p:sp>
        <p:nvSpPr>
          <p:cNvPr id="65539" name="Rectangle 3">
            <a:extLst>
              <a:ext uri="{FF2B5EF4-FFF2-40B4-BE49-F238E27FC236}">
                <a16:creationId xmlns:a16="http://schemas.microsoft.com/office/drawing/2014/main" id="{01743BBE-8BA2-4F8E-86C8-EA36DDE9A8B4}"/>
              </a:ext>
            </a:extLst>
          </p:cNvPr>
          <p:cNvSpPr>
            <a:spLocks noGrp="1" noChangeArrowheads="1"/>
          </p:cNvSpPr>
          <p:nvPr>
            <p:ph type="body" idx="1"/>
          </p:nvPr>
        </p:nvSpPr>
        <p:spPr>
          <a:xfrm>
            <a:off x="468313" y="1628775"/>
            <a:ext cx="8229600" cy="4495800"/>
          </a:xfrm>
        </p:spPr>
        <p:txBody>
          <a:bodyPr/>
          <a:lstStyle/>
          <a:p>
            <a:r>
              <a:rPr lang="sl-SI" altLang="sl-SI" sz="1800"/>
              <a:t>Na protestnem zborovanju zaradi druge aretacije Janeza Janše je pisatelj Tone Pavček 8. maja 1989 prebral Majniško deklaracijo </a:t>
            </a:r>
          </a:p>
          <a:p>
            <a:r>
              <a:rPr lang="sl-SI" altLang="sl-SI" sz="1800"/>
              <a:t>Deklaracijo so podpisali Društvo slovenskih pisateljev, Slovenska demokratska zveza, Slovensko krščansko socialno gibanje in Socialdemokratska zveza Slovenije</a:t>
            </a:r>
          </a:p>
          <a:p>
            <a:r>
              <a:rPr lang="sl-SI" altLang="sl-SI" sz="1800"/>
              <a:t>Zahteve, izražene v Majniški deklaraciji, so postale temeljni program nastajajočih strank demokratične opozicije.</a:t>
            </a:r>
          </a:p>
          <a:p>
            <a:r>
              <a:rPr lang="sl-SI" altLang="sl-SI" sz="1800"/>
              <a:t>Slovenske oblasti pa so odločno prepovedale miting resnice, ki je bil napovedan za 1.12.1989. s katerim so srbski nacionalisti hoteli zrušiti slovensko oblast.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a:extLst>
              <a:ext uri="{FF2B5EF4-FFF2-40B4-BE49-F238E27FC236}">
                <a16:creationId xmlns:a16="http://schemas.microsoft.com/office/drawing/2014/main" id="{2E198618-B500-45BF-ABBA-5C1C2417E5A0}"/>
              </a:ext>
            </a:extLst>
          </p:cNvPr>
          <p:cNvSpPr>
            <a:spLocks noGrp="1" noChangeArrowheads="1"/>
          </p:cNvSpPr>
          <p:nvPr>
            <p:ph type="body" idx="1"/>
          </p:nvPr>
        </p:nvSpPr>
        <p:spPr>
          <a:xfrm>
            <a:off x="4140200" y="260350"/>
            <a:ext cx="4691063" cy="5761038"/>
          </a:xfrm>
        </p:spPr>
        <p:txBody>
          <a:bodyPr/>
          <a:lstStyle/>
          <a:p>
            <a:pPr>
              <a:lnSpc>
                <a:spcPct val="80000"/>
              </a:lnSpc>
              <a:buFont typeface="Wingdings" panose="05000000000000000000" pitchFamily="2" charset="2"/>
              <a:buNone/>
            </a:pPr>
            <a:r>
              <a:rPr lang="sl-SI" altLang="sl-SI" sz="1800">
                <a:effectLst/>
              </a:rPr>
              <a:t>Osnovne točke Majniške deklaracije so bile: </a:t>
            </a:r>
          </a:p>
          <a:p>
            <a:pPr>
              <a:lnSpc>
                <a:spcPct val="80000"/>
              </a:lnSpc>
              <a:buFont typeface="Wingdings" panose="05000000000000000000" pitchFamily="2" charset="2"/>
              <a:buNone/>
            </a:pPr>
            <a:endParaRPr lang="sl-SI" altLang="sl-SI" sz="1800">
              <a:effectLst/>
            </a:endParaRPr>
          </a:p>
          <a:p>
            <a:pPr>
              <a:lnSpc>
                <a:spcPct val="80000"/>
              </a:lnSpc>
              <a:buFont typeface="Wingdings" panose="05000000000000000000" pitchFamily="2" charset="2"/>
              <a:buNone/>
            </a:pPr>
            <a:endParaRPr lang="sl-SI" altLang="sl-SI" sz="1800">
              <a:effectLst/>
            </a:endParaRPr>
          </a:p>
          <a:p>
            <a:pPr>
              <a:lnSpc>
                <a:spcPct val="80000"/>
              </a:lnSpc>
            </a:pPr>
            <a:r>
              <a:rPr lang="sl-SI" altLang="sl-SI" sz="1800">
                <a:effectLst/>
              </a:rPr>
              <a:t>Zahteva po suvereni državi slovenskega naroda</a:t>
            </a:r>
          </a:p>
          <a:p>
            <a:pPr>
              <a:lnSpc>
                <a:spcPct val="80000"/>
              </a:lnSpc>
            </a:pPr>
            <a:endParaRPr lang="sl-SI" altLang="sl-SI" sz="1800">
              <a:effectLst/>
            </a:endParaRPr>
          </a:p>
          <a:p>
            <a:pPr>
              <a:lnSpc>
                <a:spcPct val="80000"/>
              </a:lnSpc>
              <a:buFont typeface="Wingdings" panose="05000000000000000000" pitchFamily="2" charset="2"/>
              <a:buNone/>
            </a:pPr>
            <a:endParaRPr lang="sl-SI" altLang="sl-SI" sz="1800">
              <a:effectLst/>
            </a:endParaRPr>
          </a:p>
          <a:p>
            <a:pPr>
              <a:lnSpc>
                <a:spcPct val="80000"/>
              </a:lnSpc>
            </a:pPr>
            <a:r>
              <a:rPr lang="sl-SI" altLang="sl-SI" sz="1800">
                <a:effectLst/>
              </a:rPr>
              <a:t>Zahteva po samostojnem odločanju o povezavah z južnoslovanskimi narodi in drugimi narodi v okviru prenovljene Evrope</a:t>
            </a:r>
          </a:p>
          <a:p>
            <a:pPr>
              <a:lnSpc>
                <a:spcPct val="80000"/>
              </a:lnSpc>
              <a:buFont typeface="Wingdings" panose="05000000000000000000" pitchFamily="2" charset="2"/>
              <a:buNone/>
            </a:pPr>
            <a:endParaRPr lang="sl-SI" altLang="sl-SI" sz="1800">
              <a:effectLst/>
            </a:endParaRPr>
          </a:p>
          <a:p>
            <a:pPr>
              <a:lnSpc>
                <a:spcPct val="80000"/>
              </a:lnSpc>
            </a:pPr>
            <a:r>
              <a:rPr lang="sl-SI" altLang="sl-SI" sz="1800">
                <a:effectLst/>
              </a:rPr>
              <a:t>Zahteva po spoštovanju človekovih pravic in svoboščin, vključno s političnim pluralizmom </a:t>
            </a:r>
          </a:p>
          <a:p>
            <a:pPr>
              <a:lnSpc>
                <a:spcPct val="80000"/>
              </a:lnSpc>
              <a:buFont typeface="Wingdings" panose="05000000000000000000" pitchFamily="2" charset="2"/>
              <a:buNone/>
            </a:pPr>
            <a:endParaRPr lang="sl-SI" altLang="sl-SI" sz="1800">
              <a:effectLst/>
            </a:endParaRPr>
          </a:p>
          <a:p>
            <a:pPr>
              <a:lnSpc>
                <a:spcPct val="80000"/>
              </a:lnSpc>
              <a:buFont typeface="Wingdings" panose="05000000000000000000" pitchFamily="2" charset="2"/>
              <a:buNone/>
            </a:pPr>
            <a:endParaRPr lang="sl-SI" altLang="sl-SI" sz="1800">
              <a:effectLst/>
            </a:endParaRPr>
          </a:p>
          <a:p>
            <a:pPr>
              <a:lnSpc>
                <a:spcPct val="80000"/>
              </a:lnSpc>
            </a:pPr>
            <a:r>
              <a:rPr lang="sl-SI" altLang="sl-SI" sz="1800">
                <a:effectLst/>
              </a:rPr>
              <a:t>Zahteva po taki družbeni ureditvi, ki bo zagotavljala duhovno in gmotno blaginjo slovenskim državljanom.</a:t>
            </a:r>
          </a:p>
          <a:p>
            <a:pPr>
              <a:lnSpc>
                <a:spcPct val="80000"/>
              </a:lnSpc>
            </a:pPr>
            <a:endParaRPr lang="sl-SI" altLang="sl-SI" sz="1800">
              <a:effectLst/>
            </a:endParaRPr>
          </a:p>
        </p:txBody>
      </p:sp>
      <p:pic>
        <p:nvPicPr>
          <p:cNvPr id="66564" name="Picture 4" descr="scan0001">
            <a:extLst>
              <a:ext uri="{FF2B5EF4-FFF2-40B4-BE49-F238E27FC236}">
                <a16:creationId xmlns:a16="http://schemas.microsoft.com/office/drawing/2014/main" id="{9FCEA183-45DC-4A02-82C2-3959F2467C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88913"/>
            <a:ext cx="4016375"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F2419ECB-8578-49A8-9B9A-7514DD7EDC3B}"/>
              </a:ext>
            </a:extLst>
          </p:cNvPr>
          <p:cNvSpPr>
            <a:spLocks noGrp="1" noChangeArrowheads="1"/>
          </p:cNvSpPr>
          <p:nvPr>
            <p:ph type="title"/>
          </p:nvPr>
        </p:nvSpPr>
        <p:spPr/>
        <p:txBody>
          <a:bodyPr/>
          <a:lstStyle/>
          <a:p>
            <a:r>
              <a:rPr lang="sl-SI" altLang="sl-SI" sz="4000"/>
              <a:t>PRVI OSAMOSVOJITVENI UKREPI</a:t>
            </a:r>
          </a:p>
        </p:txBody>
      </p:sp>
      <p:sp>
        <p:nvSpPr>
          <p:cNvPr id="67587" name="Rectangle 3">
            <a:extLst>
              <a:ext uri="{FF2B5EF4-FFF2-40B4-BE49-F238E27FC236}">
                <a16:creationId xmlns:a16="http://schemas.microsoft.com/office/drawing/2014/main" id="{AFEAB4F5-2A85-462B-ADAE-45948E22E2FC}"/>
              </a:ext>
            </a:extLst>
          </p:cNvPr>
          <p:cNvSpPr>
            <a:spLocks noGrp="1" noChangeArrowheads="1"/>
          </p:cNvSpPr>
          <p:nvPr>
            <p:ph type="body" idx="1"/>
          </p:nvPr>
        </p:nvSpPr>
        <p:spPr/>
        <p:txBody>
          <a:bodyPr/>
          <a:lstStyle/>
          <a:p>
            <a:endParaRPr lang="sl-SI" altLang="sl-SI" sz="1600"/>
          </a:p>
          <a:p>
            <a:r>
              <a:rPr lang="sl-SI" altLang="sl-SI" sz="1600"/>
              <a:t> Slovenski komunisti so 20.1.1990, potem ko niso upoštevali nobene od njihovih pobud, zapustili 14. kongres Zveze komunistov Jugoslavije ki je tako dokončno razpadla</a:t>
            </a:r>
          </a:p>
          <a:p>
            <a:r>
              <a:rPr lang="pl-PL" altLang="sl-SI" sz="1600"/>
              <a:t>1989, Srbija napovedala Sloveniji gospodarsko blokado</a:t>
            </a:r>
          </a:p>
          <a:p>
            <a:r>
              <a:rPr lang="sl-SI" altLang="sl-SI" sz="1600"/>
              <a:t>Marca 1990 je Slovenija razglasila gospodarsko samostojnost , aprila pa je na volitvah za predsednika slovenskega predsedstva zmagal Milan Kučan</a:t>
            </a:r>
          </a:p>
          <a:p>
            <a:r>
              <a:rPr lang="sl-SI" altLang="sl-SI" sz="1600"/>
              <a:t>Na parlamentarnih volitvah pa je s 126 poslanskimi sedeži proti 240 zmagala organizirana opozicija-DEMOS, ki jo je sestavljala večina opozicijskih strank. Te stranke so bile : Slovenska demokratična zveza, Socialdemokratska stranka Slovenije, Krščanski demokrati, Zeleni, Slovenska kmečka zveza</a:t>
            </a:r>
          </a:p>
          <a:p>
            <a:r>
              <a:rPr lang="sl-SI" altLang="sl-SI" sz="1600"/>
              <a:t>Predsednik skupščine je postal France Bučar</a:t>
            </a:r>
          </a:p>
          <a:p>
            <a:r>
              <a:rPr lang="sl-SI" altLang="sl-SI" sz="1600"/>
              <a:t>Vlado je sestavil krščanski demokrat Lojze Peterle, ker je njegova stranka znotraj Demosa dobila največ glasov</a:t>
            </a:r>
          </a:p>
          <a:p>
            <a:r>
              <a:rPr lang="pl-PL" altLang="sl-SI" sz="1600"/>
              <a:t>Najmočnejši opozicijski stranki sta bili prenovljena komunistična in liberalna stranka</a:t>
            </a:r>
            <a:endParaRPr lang="sl-SI" altLang="sl-SI"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30D8D99E-239D-47FC-9BF3-17693B3C2256}"/>
              </a:ext>
            </a:extLst>
          </p:cNvPr>
          <p:cNvSpPr>
            <a:spLocks noGrp="1" noChangeArrowheads="1"/>
          </p:cNvSpPr>
          <p:nvPr>
            <p:ph type="title"/>
          </p:nvPr>
        </p:nvSpPr>
        <p:spPr>
          <a:xfrm>
            <a:off x="-2700338" y="0"/>
            <a:ext cx="8229601" cy="1143000"/>
          </a:xfrm>
        </p:spPr>
        <p:txBody>
          <a:bodyPr/>
          <a:lstStyle/>
          <a:p>
            <a:br>
              <a:rPr lang="sl-SI" altLang="sl-SI" sz="1000"/>
            </a:br>
            <a:r>
              <a:rPr lang="sl-SI" altLang="sl-SI" sz="1000"/>
              <a:t>                JLA- Jugoslovanska ljudska armada </a:t>
            </a:r>
            <a:br>
              <a:rPr lang="sl-SI" altLang="sl-SI" sz="1000"/>
            </a:br>
            <a:r>
              <a:rPr lang="sl-SI" altLang="sl-SI" sz="1000"/>
              <a:t>TO- teritoralna obramba</a:t>
            </a:r>
          </a:p>
        </p:txBody>
      </p:sp>
      <p:sp>
        <p:nvSpPr>
          <p:cNvPr id="68611" name="Rectangle 3">
            <a:extLst>
              <a:ext uri="{FF2B5EF4-FFF2-40B4-BE49-F238E27FC236}">
                <a16:creationId xmlns:a16="http://schemas.microsoft.com/office/drawing/2014/main" id="{B4B8DC7F-C65A-4E7C-A595-C5C86AF0C0CA}"/>
              </a:ext>
            </a:extLst>
          </p:cNvPr>
          <p:cNvSpPr>
            <a:spLocks noGrp="1" noChangeArrowheads="1"/>
          </p:cNvSpPr>
          <p:nvPr>
            <p:ph type="body" idx="1"/>
          </p:nvPr>
        </p:nvSpPr>
        <p:spPr/>
        <p:txBody>
          <a:bodyPr/>
          <a:lstStyle/>
          <a:p>
            <a:r>
              <a:rPr lang="sl-SI" altLang="sl-SI" sz="1800"/>
              <a:t>Slovenska skupščina je 28. septembra in nato 4. oktobra(tedaj je bil sprejet ustavni zakon in razveljavljenih 27 jugoslovanskih zakonov) nadaljevala s sprejemanjem osamosvojitvene zakonodaje </a:t>
            </a:r>
          </a:p>
          <a:p>
            <a:r>
              <a:rPr lang="sl-SI" altLang="sl-SI" sz="1800"/>
              <a:t>V tem času je Sloveniji uspela tudi z osamosvajanjem na vojaškem področju. Maja 1990 je JLA iz skladišč TO pobrala precej orožja. Slovenska oblast je začela skrivaj ustanavljati posebne enote TO in nabavljati orožje. Slovenska skupščina je sprejela stališča, naj bi v 1 letu vsi slovenski naborniki služili vojaški rok v Sloveniji, septembra 1990 pa še dopolnilo k ustavi, s katerim je republiško predsedstvo prevzelo poveljevanje TO. Marca 1991 je slovenski parlament sprejel zakon, po katerem je slovenskim nabornikom prenehala obveznost vojaške službe v JLA.</a:t>
            </a:r>
          </a:p>
          <a:p>
            <a:endParaRPr lang="sl-SI" altLang="sl-SI"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737C2C61-FCEE-4A78-8FDA-A73091E24538}"/>
              </a:ext>
            </a:extLst>
          </p:cNvPr>
          <p:cNvSpPr>
            <a:spLocks noGrp="1" noChangeArrowheads="1"/>
          </p:cNvSpPr>
          <p:nvPr>
            <p:ph type="title"/>
          </p:nvPr>
        </p:nvSpPr>
        <p:spPr/>
        <p:txBody>
          <a:bodyPr/>
          <a:lstStyle/>
          <a:p>
            <a:r>
              <a:rPr lang="sl-SI" altLang="sl-SI" sz="4000"/>
              <a:t> PLEBISCIT O OSAMOSVOJITVI SLOVENIJE</a:t>
            </a:r>
          </a:p>
        </p:txBody>
      </p:sp>
      <p:sp>
        <p:nvSpPr>
          <p:cNvPr id="69635" name="Rectangle 3">
            <a:extLst>
              <a:ext uri="{FF2B5EF4-FFF2-40B4-BE49-F238E27FC236}">
                <a16:creationId xmlns:a16="http://schemas.microsoft.com/office/drawing/2014/main" id="{7BD8F6EC-D265-43A6-BF20-FA3A7F67F129}"/>
              </a:ext>
            </a:extLst>
          </p:cNvPr>
          <p:cNvSpPr>
            <a:spLocks noGrp="1" noChangeArrowheads="1"/>
          </p:cNvSpPr>
          <p:nvPr>
            <p:ph type="body" idx="1"/>
          </p:nvPr>
        </p:nvSpPr>
        <p:spPr/>
        <p:txBody>
          <a:bodyPr/>
          <a:lstStyle/>
          <a:p>
            <a:r>
              <a:rPr lang="sl-SI" altLang="sl-SI" sz="1800"/>
              <a:t>V Sloveniji je 23.12.1990 potekal plebiscit o osamosvojitvi Slovenije</a:t>
            </a:r>
          </a:p>
          <a:p>
            <a:r>
              <a:rPr lang="sl-SI" altLang="sl-SI" sz="1800"/>
              <a:t>Vprašanje na plebiscitnem lističu se je glasilo:«Ali naj Republika Slovenija postane samostojna in neodvisna država?«</a:t>
            </a:r>
          </a:p>
          <a:p>
            <a:r>
              <a:rPr lang="sl-SI" altLang="sl-SI" sz="1800"/>
              <a:t>Glasovanja se je udeležilo 93,2% volilnih upravičencev; za samostojnost je glasovalo 88,2% vseh volilcev. Po zakonu naj bi bila  odločitev uresničena v šestih mesecih</a:t>
            </a:r>
          </a:p>
          <a:p>
            <a:r>
              <a:rPr lang="sl-SI" altLang="sl-SI" sz="1800"/>
              <a:t>Še pred plebiscitom je skupščina objavila tudi Deklaracijo o spoštovanju temeljnih konvencij Sveta Evrope, sprejela pa je tudi Izjavo o dobrih namerah</a:t>
            </a:r>
          </a:p>
          <a:p>
            <a:r>
              <a:rPr lang="sl-SI" altLang="sl-SI" sz="1800"/>
              <a:t>Slovenska oblast je začela tudi diplomatsko akcijo, s katero je skušala drugim republikam in svetu pojasniti svoje motive pri osamosvajanju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A395664D-747F-43DD-849B-253AF0B95E36}"/>
              </a:ext>
            </a:extLst>
          </p:cNvPr>
          <p:cNvSpPr>
            <a:spLocks noGrp="1" noChangeArrowheads="1"/>
          </p:cNvSpPr>
          <p:nvPr>
            <p:ph type="title"/>
          </p:nvPr>
        </p:nvSpPr>
        <p:spPr/>
        <p:txBody>
          <a:bodyPr/>
          <a:lstStyle/>
          <a:p>
            <a:r>
              <a:rPr lang="sl-SI" altLang="sl-SI" b="1" i="1"/>
              <a:t>25.6.1991 (27.6.-7.7.1991)</a:t>
            </a:r>
          </a:p>
        </p:txBody>
      </p:sp>
      <p:sp>
        <p:nvSpPr>
          <p:cNvPr id="70659" name="Rectangle 3">
            <a:extLst>
              <a:ext uri="{FF2B5EF4-FFF2-40B4-BE49-F238E27FC236}">
                <a16:creationId xmlns:a16="http://schemas.microsoft.com/office/drawing/2014/main" id="{04907BA6-0467-41A5-9677-BDC5329A75DC}"/>
              </a:ext>
            </a:extLst>
          </p:cNvPr>
          <p:cNvSpPr>
            <a:spLocks noGrp="1" noChangeArrowheads="1"/>
          </p:cNvSpPr>
          <p:nvPr>
            <p:ph type="body" idx="1"/>
          </p:nvPr>
        </p:nvSpPr>
        <p:spPr/>
        <p:txBody>
          <a:bodyPr/>
          <a:lstStyle/>
          <a:p>
            <a:r>
              <a:rPr lang="sl-SI" altLang="sl-SI" sz="2000"/>
              <a:t>Dan, na katerega se je izpolnila stoletna želja Slovencev po samostojni državi </a:t>
            </a:r>
          </a:p>
          <a:p>
            <a:r>
              <a:rPr lang="sl-SI" altLang="sl-SI" sz="2000"/>
              <a:t>Osamosvojitev je Slovensko ljudstvo potrdilo z absolutno večino na referendumu 26.12.1990 s katerim se je jasno izrazila ljudska volja </a:t>
            </a:r>
          </a:p>
          <a:p>
            <a:r>
              <a:rPr lang="sl-SI" altLang="sl-SI" sz="2000"/>
              <a:t>z odločitvijo Slovenskega naroda se ni strinjala preostala Jugoslavija zlasti Srbija in Jugoslovanska ljudska armada </a:t>
            </a:r>
          </a:p>
          <a:p>
            <a:r>
              <a:rPr lang="sl-SI" altLang="sl-SI" sz="2000"/>
              <a:t>Tako je Jugoslovanska ljudska armada že naslednji dan po osamosvojitvi poskusila s silo zatreti Slovensko željo po samostojnosti. S tem se je začela t.i. Desetdnevna vojna v kateri je Slovenska Teritorialna obramba in Policija navkljub številčni in tehnični premoči sovražnika popolnoma onemogočila in porazila Jugoslovansko ljudsko armado</a:t>
            </a:r>
          </a:p>
        </p:txBody>
      </p:sp>
    </p:spTree>
  </p:cSld>
  <p:clrMapOvr>
    <a:masterClrMapping/>
  </p:clrMapOvr>
</p:sld>
</file>

<file path=ppt/theme/theme1.xml><?xml version="1.0" encoding="utf-8"?>
<a:theme xmlns:a="http://schemas.openxmlformats.org/drawingml/2006/main" name="Reža">
  <a:themeElements>
    <a:clrScheme name="Rež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Reža">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Rež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Rež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Rež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Rež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Rež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Rež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Rež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Rež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Rež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0</TotalTime>
  <Words>948</Words>
  <Application>Microsoft Office PowerPoint</Application>
  <PresentationFormat>On-screen Show (4:3)</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Tahoma</vt:lpstr>
      <vt:lpstr>Wingdings</vt:lpstr>
      <vt:lpstr>Reža</vt:lpstr>
      <vt:lpstr>OSAMOSVOJITEV SLOVENIJE </vt:lpstr>
      <vt:lpstr>OSAMOSVOJITEV</vt:lpstr>
      <vt:lpstr>PowerPoint Presentation</vt:lpstr>
      <vt:lpstr>MAJNIŠKA DEKLARACIJA</vt:lpstr>
      <vt:lpstr>PowerPoint Presentation</vt:lpstr>
      <vt:lpstr>PRVI OSAMOSVOJITVENI UKREPI</vt:lpstr>
      <vt:lpstr>                 JLA- Jugoslovanska ljudska armada  TO- teritoralna obramba</vt:lpstr>
      <vt:lpstr> PLEBISCIT O OSAMOSVOJITVI SLOVENIJE</vt:lpstr>
      <vt:lpstr>25.6.1991 (27.6.-7.7.1991)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2019-06-03T09:16:03Z</dcterms:created>
  <dcterms:modified xsi:type="dcterms:W3CDTF">2019-06-03T09:16:03Z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