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63" r:id="rId3"/>
    <p:sldId id="264" r:id="rId4"/>
    <p:sldId id="258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408"/>
    <a:srgbClr val="74E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>
            <a:extLst>
              <a:ext uri="{FF2B5EF4-FFF2-40B4-BE49-F238E27FC236}">
                <a16:creationId xmlns:a16="http://schemas.microsoft.com/office/drawing/2014/main" id="{F12B7A60-B6B2-4BBB-9EF9-0CC1FA9D9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F9520E-0A92-444B-A204-3BA582401F9C}"/>
              </a:ext>
            </a:extLst>
          </p:cNvPr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DF282E-F92D-4096-A252-BEFD3AD60973}"/>
                </a:ext>
              </a:extLst>
            </p:cNvPr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00457D7-EB7C-49F7-88FE-0AF040AEB66C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94F32BE-5F6A-4DE2-ABAF-9EEDFEEDE91D}"/>
                </a:ext>
              </a:extLst>
            </p:cNvPr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C0D960-D35F-49D1-8A5C-9A6CF956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6B09D0-D3E4-4C75-BE3D-656CD505945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E8563EF-D151-4F3A-A44D-A870330AE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E5EC920-5709-4F11-9660-8D729848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5F7C-6269-4526-8411-EE690D35E7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8981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ACD70D59-6727-4F43-A86C-13F37422EC1F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DC07677B-CFC1-42F5-AE7B-CDB45CABD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sl-SI" sz="5400">
                  <a:solidFill>
                    <a:srgbClr val="9EB160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127404C-8D9C-4A03-8230-15EB018EA895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396FF9A-E091-4380-8803-BE6E0B88D5C7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1130DC9-2E14-4E2E-810F-4A0AB78A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94C1-2C1A-4EEF-BD16-2754362BD22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C76DEE2-F73C-4CA0-A5B3-AA93097C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223756-2715-4199-A414-00F29A52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2F000-4F12-4201-B7D5-510176AF37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407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1CB4C1A9-30DC-4954-B7AB-A107E366D7D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6C6973EA-6385-436C-9314-090D0CDE3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sl-SI" sz="5400">
                  <a:solidFill>
                    <a:srgbClr val="9EB160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3CD372-869D-4301-8863-114EB90D6312}"/>
                </a:ext>
              </a:extLst>
            </p:cNvPr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1B20661-A1DC-4E0A-ACA4-DD5D3C6E7C84}"/>
                </a:ext>
              </a:extLst>
            </p:cNvPr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02A696D-ABBD-484E-8948-A966D74A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B834-3239-4553-A49C-3622DC43DBF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7CC9DFD-9D57-43D6-9453-BD7BC588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B19BC53-5FEB-4763-902C-5EE5D202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8695E-E42B-417F-A480-6C1CAF59A1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2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A3489461-CF22-4C93-9BA7-3CDB013CB5BB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495800EE-56B4-4B2B-8269-5C2AF4DAE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sl-SI" sz="5400">
                  <a:solidFill>
                    <a:srgbClr val="9EB160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821460D-AE04-4041-B571-C8D246C561D8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3C997C-8AEF-4694-AC52-9D4704BA7369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F0067E-230A-4AB7-841E-7A655A0E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E3C6-AA72-4204-A678-DB481307DFE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2B7E3C3-112B-469D-BCCF-A6DE8DAB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19A4E5-5898-4B51-8D56-22D4872D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EB269-6E7A-4A98-B361-42C8507A38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0299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>
            <a:extLst>
              <a:ext uri="{FF2B5EF4-FFF2-40B4-BE49-F238E27FC236}">
                <a16:creationId xmlns:a16="http://schemas.microsoft.com/office/drawing/2014/main" id="{A28E4B92-7DA5-468B-A828-0462AE94B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73F0FBA1-2BD2-45C6-8186-63F18DB24204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E105AF00-DA8F-475E-8793-5096AFCB5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sl-SI" sz="5400">
                  <a:solidFill>
                    <a:srgbClr val="9EB160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315681-DFCF-40AC-93CF-1E0928FB7A66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C9DEF2-864D-46E0-992C-4C7F5C37D200}"/>
                </a:ext>
              </a:extLst>
            </p:cNvPr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B73D82-368C-4436-872D-0F5C9F37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E4E2-B57B-4B62-8109-C75564A89D9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24C45C2-6496-4ECA-A9B2-A690BDB7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6CDF581-C6D4-4DF5-B0A9-BB00CE05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CA3F3-E719-49EA-822E-12B339CE6A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562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F72494E9-0438-4B3C-A4A2-7253AC30CF34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635B59B6-4D0A-4244-B12E-3589FF278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sl-SI" sz="5400">
                  <a:solidFill>
                    <a:srgbClr val="9EB160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B8EB9C-E720-4968-9F7A-521F23D28D10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ACAA63-614E-440C-8BBE-148EDC075F1C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F1C7B5E5-F54D-46FB-9597-992DD3797EA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47AF-0A9E-44D7-943D-5E26D248D59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6C552080-E3D1-4E88-8EB6-C11E948A31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CD22036-24E9-4847-8C31-B0BBD47230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AD3A110-79B7-45B5-A3F1-EC7C0C601C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049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D9E8D4D3-4F3D-45B3-895C-21F3FEB19D75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33A2511-05B4-4435-B851-EC57B12E4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sl-SI" sz="5400">
                  <a:solidFill>
                    <a:srgbClr val="9EB160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66B363-1186-42EE-9A30-71FD5D209F00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C79A0F-28EC-4518-BADD-88C5DCAF29EB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FBA67939-0E43-4ECE-B5CA-2D7624FD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98BA-DD69-45E5-9AB3-8C6F16D2222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F2C8F6B4-9F91-4987-AED1-B0E82099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5C3C1EE7-E9D1-47B7-B8CA-2B1D31B3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8F1D9-8FDF-41FF-AC3A-10BAF1638A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479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883FE054-E14E-4038-B462-FC293D995FE7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46E9490B-9951-4CEF-9EAB-E47BF5007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sl-SI" sz="5400">
                  <a:solidFill>
                    <a:srgbClr val="9EB160"/>
                  </a:solidFill>
                  <a:latin typeface="Wingdings" panose="05000000000000000000" pitchFamily="2" charset="2"/>
                </a:rPr>
                <a:t>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E537D5B-BDBC-4E28-9309-AFCACD9EE500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5F8306-7A1E-460E-A933-3AA3E569863C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71C8FCC-ADAB-4542-9AD2-896E309E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B2A7-9002-4FD1-BE4F-D110B3D6AA4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3B988FE-F7AB-4346-835F-2DB83762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B7F07C2-6A78-4399-A9A5-CAEE58A9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324A3-F8BC-4C88-9EBF-0E74066A80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770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D088E0-7747-448A-9B67-8DEC9992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7A2E-106B-46A4-990E-96524F825DB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10F0A1-9E6C-44D5-B66E-83C2E7FE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97D478-4BAD-4983-8BE2-CDA5E610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9DE3-539C-4C23-ADFC-A3EF6AA4A7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757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5D67CE-CF88-412B-9A50-F723E335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86D1-FF29-4786-9A1F-1FD11486E5F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6603B-0A55-43DB-8A20-5B4F7F78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00540C-BF0D-407E-B7D5-133C52FB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4AEFE-6FC6-4E86-A33E-481A770873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880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27659B-F749-4B5D-8D79-E2548C18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2A7-F0C2-41AA-BEA9-6FCBFD5BFCE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9AFF63-9E47-48DF-959E-78A66022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3649C5-CD32-4E6B-9D4C-68A4E9FF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5905-3C31-498A-B742-C71FA2F35D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763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2AC3B1-8DF3-4743-BAF3-03479FAFCA7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6A33E32F-F8FF-48D5-AED5-760A73C040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FE15DA36-5264-4C09-A5D9-433D37457F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5DCBA-00B6-49A4-8739-52960C3A0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16D7E1-C2C3-4BD0-862A-FF33526AEFB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A621-BE25-485E-BAB9-9CD0EEB83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40C5F-EA63-4BD0-96DE-67BE165A0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4C955DC-9BEA-41DC-97D7-4D94A2F9E7F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1" r:id="rId8"/>
    <p:sldLayoutId id="2147483682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anose="020406020503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98P5jKlfS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E6dl0TiwN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22hOvmyQX0" TargetMode="External"/><Relationship Id="rId13" Type="http://schemas.openxmlformats.org/officeDocument/2006/relationships/hyperlink" Target="http://www.rtvslo.si/osamosvojitev/" TargetMode="External"/><Relationship Id="rId3" Type="http://schemas.openxmlformats.org/officeDocument/2006/relationships/hyperlink" Target="http://www.gibanje-ops.com/prispevki-razlicnih-avtorjev/41-prispevki-razlicnih-avtorjev/569-vojna-za-slovenijo-plod-tajnega-dogovora-kuan-miloevi-" TargetMode="External"/><Relationship Id="rId7" Type="http://schemas.openxmlformats.org/officeDocument/2006/relationships/hyperlink" Target="https://www.youtube.com/watch?v=ux8IZvn3EVI" TargetMode="External"/><Relationship Id="rId12" Type="http://schemas.openxmlformats.org/officeDocument/2006/relationships/hyperlink" Target="http://www.zvvs.si/?stran=1991&amp;id=21" TargetMode="External"/><Relationship Id="rId2" Type="http://schemas.openxmlformats.org/officeDocument/2006/relationships/hyperlink" Target="http://www.rtvslo.si/slovenija/10-dni-vojne-za-slovenijo/557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k54E5icadQ" TargetMode="External"/><Relationship Id="rId11" Type="http://schemas.openxmlformats.org/officeDocument/2006/relationships/hyperlink" Target="http://sl.wikipedia.org/wiki/Slovenska_osamosvojitvena_vojna" TargetMode="External"/><Relationship Id="rId5" Type="http://schemas.openxmlformats.org/officeDocument/2006/relationships/hyperlink" Target="https://www.youtube.com/watch?v=hE6dl0TiwN0" TargetMode="External"/><Relationship Id="rId15" Type="http://schemas.openxmlformats.org/officeDocument/2006/relationships/hyperlink" Target="http://www.vlada.si/o_sloveniji/politicni_sistem/drzavni_simboli/" TargetMode="External"/><Relationship Id="rId10" Type="http://schemas.openxmlformats.org/officeDocument/2006/relationships/hyperlink" Target="https://www.youtube.com/watch?v=rEfTOZiHQ7I" TargetMode="External"/><Relationship Id="rId4" Type="http://schemas.openxmlformats.org/officeDocument/2006/relationships/hyperlink" Target="https://www.youtube.com/watch?v=FlCFnUygMYs" TargetMode="External"/><Relationship Id="rId9" Type="http://schemas.openxmlformats.org/officeDocument/2006/relationships/hyperlink" Target="https://www.youtube.com/watch?v=VTEtrkp1IHw" TargetMode="External"/><Relationship Id="rId14" Type="http://schemas.openxmlformats.org/officeDocument/2006/relationships/hyperlink" Target="http://www.tu-je.si/clanki/zgodovina/49-osamosvojitev-slovenij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95CF70-DAC7-4B50-A456-BEC56C4E66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90000"/>
                  </a:schemeClr>
                </a:solidFill>
              </a:rPr>
              <a:t>OSAMOSVOJITEV SLOVENIJE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7A2858-AA98-41F3-8CDB-1EDDCE698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vsebine 1">
            <a:extLst>
              <a:ext uri="{FF2B5EF4-FFF2-40B4-BE49-F238E27FC236}">
                <a16:creationId xmlns:a16="http://schemas.microsoft.com/office/drawing/2014/main" id="{1395A54A-3D3B-4370-8517-DF5E32651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4. oktobra zvečer je enota vojaške policije vdrla v Republiški štab TO</a:t>
            </a:r>
          </a:p>
          <a:p>
            <a:r>
              <a:rPr lang="sl-SI" altLang="sl-SI"/>
              <a:t>Štab je bil pred tem že prestavljen na drugo lokacijo</a:t>
            </a:r>
          </a:p>
          <a:p>
            <a:r>
              <a:rPr lang="sl-SI" altLang="sl-SI"/>
              <a:t>JLA je sporočila, da gre le za zavarovanje objekta</a:t>
            </a:r>
          </a:p>
          <a:p>
            <a:r>
              <a:rPr lang="sl-SI" altLang="sl-SI"/>
              <a:t>Odziv Slovencev je bil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buren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D622BB0-0A0A-44F8-A1CC-F01D5A92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714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ZASEDBA REPUBLIŠKEGA ŠTABA TO</a:t>
            </a:r>
            <a:endParaRPr lang="sl-SI" dirty="0"/>
          </a:p>
        </p:txBody>
      </p:sp>
      <p:pic>
        <p:nvPicPr>
          <p:cNvPr id="4" name="Slika 3" descr="02.JPG">
            <a:extLst>
              <a:ext uri="{FF2B5EF4-FFF2-40B4-BE49-F238E27FC236}">
                <a16:creationId xmlns:a16="http://schemas.microsoft.com/office/drawing/2014/main" id="{83E89E13-99FC-478A-A6B2-2D5376C1F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831341"/>
            <a:ext cx="4619638" cy="302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vsebine 1">
            <a:extLst>
              <a:ext uri="{FF2B5EF4-FFF2-40B4-BE49-F238E27FC236}">
                <a16:creationId xmlns:a16="http://schemas.microsoft.com/office/drawing/2014/main" id="{6D530430-020A-4D26-84F3-C026E4B63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17. decembra 1990 je bila v kočevski reki ustanovljena prva brigada slovenske vojske</a:t>
            </a:r>
          </a:p>
          <a:p>
            <a:r>
              <a:rPr lang="sl-SI" altLang="sl-SI"/>
              <a:t>Od 22. Do 24. marca 1991 pa je potekala najpomembnejša  vaja TO vaja premik91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E1D17CA-B0AE-4400-8C13-EA802E75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14313"/>
            <a:ext cx="8572500" cy="1500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USTANOVITEV SLOVENSKE VOJSKE</a:t>
            </a:r>
            <a:endParaRPr lang="sl-SI" dirty="0"/>
          </a:p>
        </p:txBody>
      </p:sp>
      <p:pic>
        <p:nvPicPr>
          <p:cNvPr id="4" name="Slika 3" descr="premik 91.JPG">
            <a:extLst>
              <a:ext uri="{FF2B5EF4-FFF2-40B4-BE49-F238E27FC236}">
                <a16:creationId xmlns:a16="http://schemas.microsoft.com/office/drawing/2014/main" id="{3AD3E002-F175-4277-BF1A-67F11BD51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3827463"/>
            <a:ext cx="4000500" cy="3030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 descr="premik 91_3.JPG">
            <a:extLst>
              <a:ext uri="{FF2B5EF4-FFF2-40B4-BE49-F238E27FC236}">
                <a16:creationId xmlns:a16="http://schemas.microsoft.com/office/drawing/2014/main" id="{AD6C963C-DA25-4230-BCD1-283792182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3786188"/>
            <a:ext cx="4046537" cy="3071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vsebine 1">
            <a:extLst>
              <a:ext uri="{FF2B5EF4-FFF2-40B4-BE49-F238E27FC236}">
                <a16:creationId xmlns:a16="http://schemas.microsoft.com/office/drawing/2014/main" id="{257BF864-AB39-46FB-895D-4655B9F3C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4467225"/>
          </a:xfrm>
        </p:spPr>
        <p:txBody>
          <a:bodyPr/>
          <a:lstStyle/>
          <a:p>
            <a:r>
              <a:rPr lang="sl-SI" altLang="sl-SI"/>
              <a:t>Plebiscit je bil izveden 23.12. 1990</a:t>
            </a:r>
          </a:p>
          <a:p>
            <a:r>
              <a:rPr lang="sl-SI" altLang="sl-SI"/>
              <a:t>od 93,2% volilnih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upravičencev jih je 95%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glasovalo za samostojnost</a:t>
            </a:r>
          </a:p>
          <a:p>
            <a:endParaRPr lang="sl-SI" altLang="sl-SI"/>
          </a:p>
          <a:p>
            <a:r>
              <a:rPr lang="sl-SI" altLang="sl-SI"/>
              <a:t>Ob Prešernovi zdravljici je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republiška skupščina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26.decembra razglasila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rezultate plebiscita.</a:t>
            </a:r>
          </a:p>
        </p:txBody>
      </p:sp>
      <p:sp>
        <p:nvSpPr>
          <p:cNvPr id="21507" name="Naslov 2">
            <a:extLst>
              <a:ext uri="{FF2B5EF4-FFF2-40B4-BE49-F238E27FC236}">
                <a16:creationId xmlns:a16="http://schemas.microsoft.com/office/drawing/2014/main" id="{80512DD0-C9DF-4152-B381-B9968DDC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/>
          <a:lstStyle/>
          <a:p>
            <a:r>
              <a:rPr lang="sl-SI" altLang="sl-SI" b="1"/>
              <a:t>PLEBISCIT ZA SAMOSTOJNO IN NEODVISNO SLOVENIJO</a:t>
            </a:r>
            <a:endParaRPr lang="sl-SI" altLang="sl-SI"/>
          </a:p>
        </p:txBody>
      </p:sp>
      <p:pic>
        <p:nvPicPr>
          <p:cNvPr id="21508" name="Slika 3" descr="plebiscit_glasovnica.jpg">
            <a:extLst>
              <a:ext uri="{FF2B5EF4-FFF2-40B4-BE49-F238E27FC236}">
                <a16:creationId xmlns:a16="http://schemas.microsoft.com/office/drawing/2014/main" id="{C649CB73-7190-4360-908B-2D8F9ED42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230438"/>
            <a:ext cx="302260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vsebine 1">
            <a:extLst>
              <a:ext uri="{FF2B5EF4-FFF2-40B4-BE49-F238E27FC236}">
                <a16:creationId xmlns:a16="http://schemas.microsoft.com/office/drawing/2014/main" id="{159DB855-8D74-4142-B3E1-96F58BFCB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Jeseni 1990 je posebna skupina pod vodstvom Bogdana Koprivnikarja dobila nalogo priprave projekta služenja vojaškega roka in učnih centrov</a:t>
            </a:r>
          </a:p>
          <a:p>
            <a:endParaRPr lang="sl-SI" altLang="sl-SI"/>
          </a:p>
          <a:p>
            <a:r>
              <a:rPr lang="sl-SI" altLang="sl-SI"/>
              <a:t>Učna centra so ustanovili v Pekrah in na Igu </a:t>
            </a:r>
          </a:p>
          <a:p>
            <a:endParaRPr lang="sl-SI" altLang="sl-SI"/>
          </a:p>
          <a:p>
            <a:r>
              <a:rPr lang="sl-SI" altLang="sl-SI"/>
              <a:t>15. maja 1991 so prišli že prvi vojaki</a:t>
            </a:r>
          </a:p>
        </p:txBody>
      </p:sp>
      <p:sp>
        <p:nvSpPr>
          <p:cNvPr id="22531" name="Naslov 2">
            <a:extLst>
              <a:ext uri="{FF2B5EF4-FFF2-40B4-BE49-F238E27FC236}">
                <a16:creationId xmlns:a16="http://schemas.microsoft.com/office/drawing/2014/main" id="{D23A7433-A962-487D-8166-E57D04C2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85750"/>
            <a:ext cx="8143875" cy="1571625"/>
          </a:xfrm>
        </p:spPr>
        <p:txBody>
          <a:bodyPr/>
          <a:lstStyle/>
          <a:p>
            <a:r>
              <a:rPr lang="sl-SI" altLang="sl-SI" b="1"/>
              <a:t>DNEVI PRED NAPADOM JLA</a:t>
            </a:r>
            <a:endParaRPr lang="sl-SI" altLang="sl-SI"/>
          </a:p>
        </p:txBody>
      </p:sp>
      <p:pic>
        <p:nvPicPr>
          <p:cNvPr id="6" name="Slika 5" descr="Pekrski-dogodki-1991.jpg">
            <a:extLst>
              <a:ext uri="{FF2B5EF4-FFF2-40B4-BE49-F238E27FC236}">
                <a16:creationId xmlns:a16="http://schemas.microsoft.com/office/drawing/2014/main" id="{9376317A-4DEC-43C5-932F-D215644B2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grada vsebine 1">
            <a:extLst>
              <a:ext uri="{FF2B5EF4-FFF2-40B4-BE49-F238E27FC236}">
                <a16:creationId xmlns:a16="http://schemas.microsoft.com/office/drawing/2014/main" id="{655E4826-0E5D-4CB1-8895-7886FC6A6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857250"/>
            <a:ext cx="7745413" cy="4500563"/>
          </a:xfrm>
        </p:spPr>
        <p:txBody>
          <a:bodyPr/>
          <a:lstStyle/>
          <a:p>
            <a:r>
              <a:rPr lang="sl-SI" altLang="sl-SI"/>
              <a:t>23.  maja je JLA z oklepniki in vojaško policijo obkolila učni center v Pekrah in hotela z grožnjo priti do vojaških nabornikov</a:t>
            </a:r>
          </a:p>
          <a:p>
            <a:r>
              <a:rPr lang="sl-SI" altLang="sl-SI"/>
              <a:t>Kljub grožnjam in oborožitvi JLA se pripadniki učnega centra niso vdali </a:t>
            </a:r>
          </a:p>
          <a:p>
            <a:r>
              <a:rPr lang="sl-SI" altLang="sl-SI"/>
              <a:t>V podporo vojski so z demonstracijami prispevali tudi Mariborčani in zaradi nasilnega vedenja je pod kolesi oklepnika umrla prva civilna žrtev  Josef Simčik</a:t>
            </a:r>
          </a:p>
          <a:p>
            <a:r>
              <a:rPr lang="sl-SI" altLang="sl-SI">
                <a:hlinkClick r:id="rId2"/>
              </a:rPr>
              <a:t>https://www.youtube.com/watch?v=C98P5jKlfS4</a:t>
            </a:r>
            <a:endParaRPr lang="sl-SI" altLang="sl-SI"/>
          </a:p>
          <a:p>
            <a:r>
              <a:rPr lang="sl-SI" altLang="sl-SI"/>
              <a:t>Dogodki v Pekrah 2:40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vsebine 1">
            <a:extLst>
              <a:ext uri="{FF2B5EF4-FFF2-40B4-BE49-F238E27FC236}">
                <a16:creationId xmlns:a16="http://schemas.microsoft.com/office/drawing/2014/main" id="{7B204E42-2B81-4E9A-91BC-C70C6B98B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Protiletalskih sredstev, razen lahkih topov, skoraj ni bilo</a:t>
            </a:r>
          </a:p>
          <a:p>
            <a:r>
              <a:rPr lang="sl-SI" altLang="sl-SI"/>
              <a:t>Tik pred odločilnimi spopadi, 17. junija, je Slovenija dobila pošiljke telekomunikacijskih sredstev</a:t>
            </a:r>
          </a:p>
          <a:p>
            <a:r>
              <a:rPr lang="sl-SI" altLang="sl-SI"/>
              <a:t>21. junija pa so v Slovenijo končno prispele tudi pošiljke orožja in streliva</a:t>
            </a:r>
          </a:p>
          <a:p>
            <a:r>
              <a:rPr lang="sl-SI" altLang="sl-SI"/>
              <a:t>Sposobnost TO-ja za protioklepni boj se je povečala za več kot 100 odstotkov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0D63C4D-7E86-4086-92B7-37E3E0B9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14313"/>
            <a:ext cx="8429625" cy="1643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POMANJKANJE OROŽJA V TO</a:t>
            </a:r>
            <a:endParaRPr lang="sl-SI" dirty="0"/>
          </a:p>
        </p:txBody>
      </p:sp>
      <p:pic>
        <p:nvPicPr>
          <p:cNvPr id="4" name="Slika 3" descr="Armbrust_rocket_launcher_photo_Iraq_OIG.jpg">
            <a:extLst>
              <a:ext uri="{FF2B5EF4-FFF2-40B4-BE49-F238E27FC236}">
                <a16:creationId xmlns:a16="http://schemas.microsoft.com/office/drawing/2014/main" id="{F540513F-8234-4EA9-B62A-D7D3B4D91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jurisna-puska-ak-47-kalasnikov-642x336.jpg">
            <a:extLst>
              <a:ext uri="{FF2B5EF4-FFF2-40B4-BE49-F238E27FC236}">
                <a16:creationId xmlns:a16="http://schemas.microsoft.com/office/drawing/2014/main" id="{FF6B27DA-14E7-42C7-B74D-79C024DDD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8"/>
            <a:ext cx="91455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2">
            <a:extLst>
              <a:ext uri="{FF2B5EF4-FFF2-40B4-BE49-F238E27FC236}">
                <a16:creationId xmlns:a16="http://schemas.microsoft.com/office/drawing/2014/main" id="{13C138AD-9834-4A5E-AA1A-B1B55637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1785938"/>
            <a:ext cx="7756525" cy="3357562"/>
          </a:xfrm>
        </p:spPr>
        <p:txBody>
          <a:bodyPr/>
          <a:lstStyle/>
          <a:p>
            <a:r>
              <a:rPr lang="sl-SI" altLang="sl-SI" sz="8000" b="1"/>
              <a:t>VOJNA ZA SLOVENIJO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grada vsebine 1">
            <a:extLst>
              <a:ext uri="{FF2B5EF4-FFF2-40B4-BE49-F238E27FC236}">
                <a16:creationId xmlns:a16="http://schemas.microsoft.com/office/drawing/2014/main" id="{DC7B6C03-BE70-414B-86AF-C29DDAB4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2500313"/>
            <a:ext cx="7745412" cy="3878262"/>
          </a:xfrm>
        </p:spPr>
        <p:txBody>
          <a:bodyPr/>
          <a:lstStyle/>
          <a:p>
            <a:r>
              <a:rPr lang="sl-SI" altLang="sl-SI"/>
              <a:t>Slovenija je 25.6.1991 sprejela Temeljno ustavno listino o samostojnosti in neodvisnosti Republike Slovenije </a:t>
            </a:r>
          </a:p>
          <a:p>
            <a:r>
              <a:rPr lang="sl-SI" altLang="sl-SI"/>
              <a:t>Neodvisnost Republike Slovenije je bila naslednji dan slovesno razglašena na ljudskem zborovanju na Trgu republike v Ljubljani.</a:t>
            </a:r>
          </a:p>
        </p:txBody>
      </p:sp>
      <p:sp>
        <p:nvSpPr>
          <p:cNvPr id="26627" name="Naslov 2">
            <a:extLst>
              <a:ext uri="{FF2B5EF4-FFF2-40B4-BE49-F238E27FC236}">
                <a16:creationId xmlns:a16="http://schemas.microsoft.com/office/drawing/2014/main" id="{1CFFDBD8-C443-457C-92E2-AF9BDF9B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2500313"/>
          </a:xfrm>
        </p:spPr>
        <p:txBody>
          <a:bodyPr/>
          <a:lstStyle/>
          <a:p>
            <a:r>
              <a:rPr lang="sl-SI" altLang="sl-SI" b="1"/>
              <a:t>RAZGLASITEV NEODVISNOSTI SLOVENIJE</a:t>
            </a:r>
            <a:endParaRPr lang="sl-SI" altLang="sl-SI"/>
          </a:p>
        </p:txBody>
      </p:sp>
      <p:pic>
        <p:nvPicPr>
          <p:cNvPr id="4" name="Slika 3" descr="fotografije-ki-simbolicno-na_13185133110-24240600.jpg">
            <a:extLst>
              <a:ext uri="{FF2B5EF4-FFF2-40B4-BE49-F238E27FC236}">
                <a16:creationId xmlns:a16="http://schemas.microsoft.com/office/drawing/2014/main" id="{EE0F9DAB-3803-4A95-82CF-1315B04E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4381500"/>
            <a:ext cx="40005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vsebine 1">
            <a:extLst>
              <a:ext uri="{FF2B5EF4-FFF2-40B4-BE49-F238E27FC236}">
                <a16:creationId xmlns:a16="http://schemas.microsoft.com/office/drawing/2014/main" id="{B95F8094-0DB2-4769-B733-689A42596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Veselje Slovencev pa je prekinila vest, da so enote JLA zapustile kasarne, da bi preprečile našo neodvisnost</a:t>
            </a:r>
          </a:p>
          <a:p>
            <a:endParaRPr lang="sl-SI" altLang="sl-SI"/>
          </a:p>
        </p:txBody>
      </p:sp>
      <p:sp>
        <p:nvSpPr>
          <p:cNvPr id="27651" name="Naslov 2">
            <a:extLst>
              <a:ext uri="{FF2B5EF4-FFF2-40B4-BE49-F238E27FC236}">
                <a16:creationId xmlns:a16="http://schemas.microsoft.com/office/drawing/2014/main" id="{926CCED5-B518-4A6B-957C-328C61C0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Slika 3" descr="Tank01vojna_za_slo_barikade.jpg">
            <a:extLst>
              <a:ext uri="{FF2B5EF4-FFF2-40B4-BE49-F238E27FC236}">
                <a16:creationId xmlns:a16="http://schemas.microsoft.com/office/drawing/2014/main" id="{BE94895B-C37B-4533-9786-5258F84AB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058943"/>
            <a:ext cx="4633912" cy="37990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vsebine 1">
            <a:extLst>
              <a:ext uri="{FF2B5EF4-FFF2-40B4-BE49-F238E27FC236}">
                <a16:creationId xmlns:a16="http://schemas.microsoft.com/office/drawing/2014/main" id="{C96D7457-14A1-4B85-9C9B-99A8FD50A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Vojaško-policijski nastop je bil v prvi fazi uperjen proti slovenskim mejam in letališču Brnik</a:t>
            </a:r>
          </a:p>
          <a:p>
            <a:r>
              <a:rPr lang="sl-SI" altLang="sl-SI"/>
              <a:t>JLA je najprej pozivala k predaji prehoda, nato je sledila grožnja z orožjem in nazadnje streljanje v bližino prehoda in v centre odpora</a:t>
            </a:r>
          </a:p>
        </p:txBody>
      </p:sp>
      <p:sp>
        <p:nvSpPr>
          <p:cNvPr id="28675" name="Naslov 2">
            <a:extLst>
              <a:ext uri="{FF2B5EF4-FFF2-40B4-BE49-F238E27FC236}">
                <a16:creationId xmlns:a16="http://schemas.microsoft.com/office/drawing/2014/main" id="{8FFE8D2A-84AF-47E8-829F-06E4EB705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ZAČETEK VOJNE</a:t>
            </a:r>
            <a:endParaRPr lang="sl-SI" altLang="sl-SI"/>
          </a:p>
        </p:txBody>
      </p:sp>
      <p:pic>
        <p:nvPicPr>
          <p:cNvPr id="4" name="Slika 3" descr="Teritorialci_so_z_armbrustom_zadeli_tank_v_križišču_pred_MMP_Rožna_Dolina..jpg">
            <a:extLst>
              <a:ext uri="{FF2B5EF4-FFF2-40B4-BE49-F238E27FC236}">
                <a16:creationId xmlns:a16="http://schemas.microsoft.com/office/drawing/2014/main" id="{31DD8739-9D4D-4730-B5D9-001392DAD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84550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57FDDF82-A94B-4D00-8031-7E510308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OZEMELJSKE: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padec Berlinskega zidu-1989 (konec hladne vojne)-združitev V in Z Nemčije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POLITIČNE: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Padci komunističnih sistemov po Evropi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smrt Tita(1980) in Edvarda Kardelja(1979)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Spori med Srbi in Albanci na Kosovu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67" name="Naslov 2">
            <a:extLst>
              <a:ext uri="{FF2B5EF4-FFF2-40B4-BE49-F238E27FC236}">
                <a16:creationId xmlns:a16="http://schemas.microsoft.com/office/drawing/2014/main" id="{4E79C5BD-1711-4972-8BE3-2A035554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400"/>
              <a:t>Spremembe pred osamosvojitvijo</a:t>
            </a:r>
          </a:p>
        </p:txBody>
      </p:sp>
      <p:pic>
        <p:nvPicPr>
          <p:cNvPr id="4" name="Slika 3" descr="Blokovska delitev Evrope do leta 1990.jpg">
            <a:extLst>
              <a:ext uri="{FF2B5EF4-FFF2-40B4-BE49-F238E27FC236}">
                <a16:creationId xmlns:a16="http://schemas.microsoft.com/office/drawing/2014/main" id="{7B8E93FC-D634-4D70-8589-DD8DB0EC0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7215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vsebine 1">
            <a:extLst>
              <a:ext uri="{FF2B5EF4-FFF2-40B4-BE49-F238E27FC236}">
                <a16:creationId xmlns:a16="http://schemas.microsoft.com/office/drawing/2014/main" id="{0AE52CA5-FB19-45DE-8617-0F4D8162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0"/>
            <a:ext cx="7745412" cy="3878263"/>
          </a:xfrm>
        </p:spPr>
        <p:txBody>
          <a:bodyPr/>
          <a:lstStyle/>
          <a:p>
            <a:r>
              <a:rPr lang="sl-SI" altLang="sl-SI"/>
              <a:t>Slovenska vojska in policija sta imeli samo pehotno oborožitev, vendar niti enega tanka, letala ali topniških enot</a:t>
            </a:r>
          </a:p>
          <a:p>
            <a:r>
              <a:rPr lang="sl-SI" altLang="sl-SI"/>
              <a:t>Boju z oklepniki so bili namenjeni ročni raketometi Armbrust, obrambi pred nizko letečimi letali pa prenosne rakete Strela-2M</a:t>
            </a:r>
          </a:p>
        </p:txBody>
      </p:sp>
      <p:pic>
        <p:nvPicPr>
          <p:cNvPr id="29699" name="Slika 5" descr="52635_oran-dernov-ek-l_big.jpg">
            <a:extLst>
              <a:ext uri="{FF2B5EF4-FFF2-40B4-BE49-F238E27FC236}">
                <a16:creationId xmlns:a16="http://schemas.microsoft.com/office/drawing/2014/main" id="{8900010F-7ADF-4C03-9A10-95975A1BE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357438"/>
            <a:ext cx="64293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Slika 4" descr="zolja4.jpg">
            <a:extLst>
              <a:ext uri="{FF2B5EF4-FFF2-40B4-BE49-F238E27FC236}">
                <a16:creationId xmlns:a16="http://schemas.microsoft.com/office/drawing/2014/main" id="{32D43ED2-0893-4F21-829A-ABABA537A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47625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vsebine 1">
            <a:extLst>
              <a:ext uri="{FF2B5EF4-FFF2-40B4-BE49-F238E27FC236}">
                <a16:creationId xmlns:a16="http://schemas.microsoft.com/office/drawing/2014/main" id="{1D9C8490-857D-4383-ADBE-DBEEC62E6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000250"/>
            <a:ext cx="8572500" cy="4643438"/>
          </a:xfrm>
        </p:spPr>
        <p:txBody>
          <a:bodyPr/>
          <a:lstStyle/>
          <a:p>
            <a:r>
              <a:rPr lang="sl-SI" altLang="sl-SI"/>
              <a:t>Vojna za Slovenijo se je začela ob 1:15 ponoči, ko je protiletalska oklepna baterija JLA pri Metliki prestopila državno mejo</a:t>
            </a:r>
          </a:p>
          <a:p>
            <a:r>
              <a:rPr lang="sl-SI" altLang="sl-SI"/>
              <a:t>Ob 2:40 je iz vojašnice na Vrhniki proti letališču Brnik krenil 1. oklepni bataljon</a:t>
            </a:r>
          </a:p>
          <a:p>
            <a:r>
              <a:rPr lang="sl-SI" altLang="sl-SI">
                <a:hlinkClick r:id="rId2"/>
              </a:rPr>
              <a:t>https://www.youtube.com/watch?v=hE6dl0TiwN0</a:t>
            </a:r>
            <a:endParaRPr lang="sl-SI" altLang="sl-SI"/>
          </a:p>
          <a:p>
            <a:r>
              <a:rPr lang="sl-SI" altLang="sl-SI"/>
              <a:t>Kolono oklepnikov, ki je prodirala skozi Belo krajino, je ustavila barikada v Pogancih</a:t>
            </a:r>
          </a:p>
          <a:p>
            <a:r>
              <a:rPr lang="sl-SI" altLang="sl-SI"/>
              <a:t>Ob 10.30 je kolona odpeljala proti Ljubljani, vendar jo je ob 15:45 ustavila zapora na cesti pri Medvedjeku</a:t>
            </a:r>
          </a:p>
        </p:txBody>
      </p:sp>
      <p:sp>
        <p:nvSpPr>
          <p:cNvPr id="30723" name="Naslov 2">
            <a:extLst>
              <a:ext uri="{FF2B5EF4-FFF2-40B4-BE49-F238E27FC236}">
                <a16:creationId xmlns:a16="http://schemas.microsoft.com/office/drawing/2014/main" id="{0FD15A75-7288-446B-BC47-253B2F51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vsebine 1">
            <a:extLst>
              <a:ext uri="{FF2B5EF4-FFF2-40B4-BE49-F238E27FC236}">
                <a16:creationId xmlns:a16="http://schemas.microsoft.com/office/drawing/2014/main" id="{D80C2232-7E98-47F4-B16C-CC36E319E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Oklepni bataljon z Vrhnike je proti Brniku prodiral v dveh kolonah</a:t>
            </a:r>
          </a:p>
          <a:p>
            <a:r>
              <a:rPr lang="sl-SI" altLang="sl-SI"/>
              <a:t>Ena oklepna kolona je prodirala po avtocesti in ljubljanski obvoznici ter skozi Trzin in Mengeš, druga po stari cesti, pri čemer je po pomoti zavila v gozdove na Toškem čelu in pri obračanju na ozki cesti izgubila dva tanka</a:t>
            </a:r>
          </a:p>
        </p:txBody>
      </p:sp>
      <p:sp>
        <p:nvSpPr>
          <p:cNvPr id="31747" name="Naslov 2">
            <a:extLst>
              <a:ext uri="{FF2B5EF4-FFF2-40B4-BE49-F238E27FC236}">
                <a16:creationId xmlns:a16="http://schemas.microsoft.com/office/drawing/2014/main" id="{D716920D-5FB8-48E7-83FD-3DC2DCFE8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Slika 3" descr="slika-600x340-1309070389-587895.jpg">
            <a:extLst>
              <a:ext uri="{FF2B5EF4-FFF2-40B4-BE49-F238E27FC236}">
                <a16:creationId xmlns:a16="http://schemas.microsoft.com/office/drawing/2014/main" id="{643010CB-E10C-4CD7-AE4F-43A4B52E1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8447087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grada vsebine 1">
            <a:extLst>
              <a:ext uri="{FF2B5EF4-FFF2-40B4-BE49-F238E27FC236}">
                <a16:creationId xmlns:a16="http://schemas.microsoft.com/office/drawing/2014/main" id="{A882FA3B-90F7-4E18-B8B3-FD4D7161A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Prvi tanki so prišli na letališče Brnik okoli 5. ure zjutraj</a:t>
            </a:r>
          </a:p>
          <a:p>
            <a:r>
              <a:rPr lang="sl-SI" altLang="sl-SI"/>
              <a:t>enota Teritorialne obrambe jih je napadla okoli 18. ure</a:t>
            </a:r>
          </a:p>
          <a:p>
            <a:r>
              <a:rPr lang="sl-SI" altLang="sl-SI"/>
              <a:t>V Trzinu so za kolono JLA z Vrhnike ostali trije oklepni transporterji in vozilo za zveze</a:t>
            </a:r>
          </a:p>
          <a:p>
            <a:r>
              <a:rPr lang="sl-SI" altLang="sl-SI"/>
              <a:t>Proti večeru so se iz dveh helikopterjev JLA izkrcali pripadniki diverzantskega odreda</a:t>
            </a:r>
          </a:p>
        </p:txBody>
      </p:sp>
      <p:sp>
        <p:nvSpPr>
          <p:cNvPr id="32771" name="Naslov 2">
            <a:extLst>
              <a:ext uri="{FF2B5EF4-FFF2-40B4-BE49-F238E27FC236}">
                <a16:creationId xmlns:a16="http://schemas.microsoft.com/office/drawing/2014/main" id="{ACDBAF9E-EDDE-43C6-BA81-21EF6F0F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Slika 3" descr="60703619.jpg">
            <a:extLst>
              <a:ext uri="{FF2B5EF4-FFF2-40B4-BE49-F238E27FC236}">
                <a16:creationId xmlns:a16="http://schemas.microsoft.com/office/drawing/2014/main" id="{FFA2C64E-FF17-4D8B-97F2-CE5FCDC07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82688"/>
            <a:ext cx="78581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grada vsebine 1">
            <a:extLst>
              <a:ext uri="{FF2B5EF4-FFF2-40B4-BE49-F238E27FC236}">
                <a16:creationId xmlns:a16="http://schemas.microsoft.com/office/drawing/2014/main" id="{5E836571-7E81-4916-82E5-4B71C3D27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Deset tankov je iz Maribora približno ob 9. uri odpeljalo proti Šentilju, pet tankov ter 10 oklepnikov pa proti Dravogradu</a:t>
            </a:r>
          </a:p>
          <a:p>
            <a:r>
              <a:rPr lang="sl-SI" altLang="sl-SI"/>
              <a:t>Kolono, ki je prodirala proti Šentilju, je ustavila branjena barikada v Pesnici</a:t>
            </a:r>
          </a:p>
          <a:p>
            <a:r>
              <a:rPr lang="sl-SI" altLang="sl-SI"/>
              <a:t>Okoli poldneva so jo začeli obstreljevati in jo zažgali</a:t>
            </a:r>
          </a:p>
          <a:p>
            <a:r>
              <a:rPr lang="sl-SI" altLang="sl-SI"/>
              <a:t>Na mostu čez Dravo je bila zavrnjena tankovska kolona </a:t>
            </a:r>
          </a:p>
          <a:p>
            <a:endParaRPr lang="sl-SI" altLang="sl-SI"/>
          </a:p>
        </p:txBody>
      </p:sp>
      <p:sp>
        <p:nvSpPr>
          <p:cNvPr id="33795" name="Naslov 2">
            <a:extLst>
              <a:ext uri="{FF2B5EF4-FFF2-40B4-BE49-F238E27FC236}">
                <a16:creationId xmlns:a16="http://schemas.microsoft.com/office/drawing/2014/main" id="{E5B15D6B-DD82-4542-9684-4405A828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Slika 3" descr="Tank01vojna_za_slo_barikade.jpg">
            <a:extLst>
              <a:ext uri="{FF2B5EF4-FFF2-40B4-BE49-F238E27FC236}">
                <a16:creationId xmlns:a16="http://schemas.microsoft.com/office/drawing/2014/main" id="{FFDC0E55-9975-4159-84FF-8E32CEA03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5750"/>
            <a:ext cx="7643813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grada vsebine 1">
            <a:extLst>
              <a:ext uri="{FF2B5EF4-FFF2-40B4-BE49-F238E27FC236}">
                <a16:creationId xmlns:a16="http://schemas.microsoft.com/office/drawing/2014/main" id="{D2813DBA-86F7-4AC2-B62B-47174F3C1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Zvečer je bil pri vasi Rigonce ustavljen poizkus vdora oklepne kolone JLA</a:t>
            </a:r>
          </a:p>
          <a:p>
            <a:r>
              <a:rPr lang="sl-SI" altLang="sl-SI"/>
              <a:t>Do ostrega spopada s kolono JLA je prišlo v Kosezah pred Ilirsko Bistrico</a:t>
            </a:r>
          </a:p>
          <a:p>
            <a:r>
              <a:rPr lang="sl-SI" altLang="sl-SI"/>
              <a:t>Zvečer so nad Ljubljano sestrelili helikopter JLA, ki ga je upravljal pripadnik TO, da bi TO dostavil hrano</a:t>
            </a:r>
          </a:p>
          <a:p>
            <a:r>
              <a:rPr lang="sl-SI" altLang="sl-SI"/>
              <a:t> V petek so potekali boji še po celi državi</a:t>
            </a:r>
          </a:p>
        </p:txBody>
      </p:sp>
      <p:sp>
        <p:nvSpPr>
          <p:cNvPr id="34819" name="Naslov 2">
            <a:extLst>
              <a:ext uri="{FF2B5EF4-FFF2-40B4-BE49-F238E27FC236}">
                <a16:creationId xmlns:a16="http://schemas.microsoft.com/office/drawing/2014/main" id="{115DE6C2-77BC-4A5B-9D05-A9F50637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Slika 3" descr="634445243435258364rtxfst.jpg">
            <a:extLst>
              <a:ext uri="{FF2B5EF4-FFF2-40B4-BE49-F238E27FC236}">
                <a16:creationId xmlns:a16="http://schemas.microsoft.com/office/drawing/2014/main" id="{864900F6-667A-4F48-983E-74535F596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grada vsebine 1">
            <a:extLst>
              <a:ext uri="{FF2B5EF4-FFF2-40B4-BE49-F238E27FC236}">
                <a16:creationId xmlns:a16="http://schemas.microsoft.com/office/drawing/2014/main" id="{F82ABE71-7D8D-428F-9E65-CD8FE845E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noči s petka na soboto so se predstavniki Slovenije v Zagrebu sestali s tremi zunanjimi ministri Evropske skupnosti in predsednikom ZIS (zvezni izvršni svet)</a:t>
            </a:r>
          </a:p>
          <a:p>
            <a:r>
              <a:rPr lang="sl-SI" altLang="sl-SI"/>
              <a:t>Sprejeli so dogovor o ustavitvi sovražnosti, ki pa je bil tako nejasen, da do njegove uresničitve ni prišlo</a:t>
            </a:r>
          </a:p>
          <a:p>
            <a:endParaRPr lang="sl-SI" altLang="sl-SI"/>
          </a:p>
        </p:txBody>
      </p:sp>
      <p:sp>
        <p:nvSpPr>
          <p:cNvPr id="35843" name="Naslov 2">
            <a:extLst>
              <a:ext uri="{FF2B5EF4-FFF2-40B4-BE49-F238E27FC236}">
                <a16:creationId xmlns:a16="http://schemas.microsoft.com/office/drawing/2014/main" id="{40B9E3B7-FC75-4400-9C94-D6AFFCE6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Slika 3" descr="72527-2.jpg">
            <a:extLst>
              <a:ext uri="{FF2B5EF4-FFF2-40B4-BE49-F238E27FC236}">
                <a16:creationId xmlns:a16="http://schemas.microsoft.com/office/drawing/2014/main" id="{50F4FDC1-67C0-4305-82A8-DFE1D3D6C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0"/>
            <a:ext cx="49815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grada vsebine 1">
            <a:extLst>
              <a:ext uri="{FF2B5EF4-FFF2-40B4-BE49-F238E27FC236}">
                <a16:creationId xmlns:a16="http://schemas.microsoft.com/office/drawing/2014/main" id="{BC36814E-CD3B-41ED-B4D5-DD4B71C53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TO je zasede vse mejne prehode</a:t>
            </a:r>
          </a:p>
          <a:p>
            <a:r>
              <a:rPr lang="sl-SI" altLang="sl-SI"/>
              <a:t>Enote JLA se vračajo v vojašnice in na Hrvaško</a:t>
            </a:r>
          </a:p>
          <a:p>
            <a:r>
              <a:rPr lang="sl-SI" altLang="sl-SI"/>
              <a:t>TO je dovolila umik tankovski koloni z Brnika in oklepni koloni pred Dravogradom</a:t>
            </a:r>
          </a:p>
          <a:p>
            <a:r>
              <a:rPr lang="sl-SI" altLang="sl-SI"/>
              <a:t>Oklepni koloni JLA je dovoljen umik iz Gornje Radgone</a:t>
            </a:r>
          </a:p>
          <a:p>
            <a:endParaRPr lang="sl-SI" altLang="sl-SI"/>
          </a:p>
        </p:txBody>
      </p:sp>
      <p:sp>
        <p:nvSpPr>
          <p:cNvPr id="36867" name="Naslov 2">
            <a:extLst>
              <a:ext uri="{FF2B5EF4-FFF2-40B4-BE49-F238E27FC236}">
                <a16:creationId xmlns:a16="http://schemas.microsoft.com/office/drawing/2014/main" id="{20E62577-5308-4C98-8296-0ABA039A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Četrtek, 4. julija</a:t>
            </a:r>
            <a:endParaRPr lang="sl-SI" altLang="sl-SI"/>
          </a:p>
        </p:txBody>
      </p:sp>
      <p:pic>
        <p:nvPicPr>
          <p:cNvPr id="4" name="Slika 3" descr="52689__andrej-podlogar_big.jpg">
            <a:extLst>
              <a:ext uri="{FF2B5EF4-FFF2-40B4-BE49-F238E27FC236}">
                <a16:creationId xmlns:a16="http://schemas.microsoft.com/office/drawing/2014/main" id="{D2578605-D7C2-4CDA-944E-5C325161E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slov 2">
            <a:extLst>
              <a:ext uri="{FF2B5EF4-FFF2-40B4-BE49-F238E27FC236}">
                <a16:creationId xmlns:a16="http://schemas.microsoft.com/office/drawing/2014/main" id="{AD038B4C-A8CB-4784-A64A-6F8821C1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KONEC VOJNE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grada vsebine 1">
            <a:extLst>
              <a:ext uri="{FF2B5EF4-FFF2-40B4-BE49-F238E27FC236}">
                <a16:creationId xmlns:a16="http://schemas.microsoft.com/office/drawing/2014/main" id="{B57236A0-D646-4D40-8918-C45ED4E2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4395788"/>
          </a:xfrm>
        </p:spPr>
        <p:txBody>
          <a:bodyPr/>
          <a:lstStyle/>
          <a:p>
            <a:r>
              <a:rPr lang="sl-SI" altLang="sl-SI"/>
              <a:t>7.julija 1991 je po posredovanju Evropske skupnosti na Brionih prišlo do pogajanj med Jugoslavijo, Slovenijo in Hrvaško</a:t>
            </a:r>
          </a:p>
          <a:p>
            <a:r>
              <a:rPr lang="sl-SI" altLang="sl-SI"/>
              <a:t>Podpisali so t. i. Brionsko deklaracijo, ki jo je 10. julija potrdila tudi slovenska skupščina</a:t>
            </a:r>
          </a:p>
          <a:p>
            <a:r>
              <a:rPr lang="sl-SI" altLang="sl-SI"/>
              <a:t>Z njo je Slovenija sicer uradno za tri mesece zamrznila osamosvajanje</a:t>
            </a:r>
          </a:p>
          <a:p>
            <a:r>
              <a:rPr lang="sl-SI" altLang="sl-SI"/>
              <a:t>Prve države so medtem že priznale samostojno Slovenijo. 15. januarja 1992 je slovensko državo priznala večina članic Evropske skupnosti</a:t>
            </a:r>
          </a:p>
        </p:txBody>
      </p:sp>
      <p:sp>
        <p:nvSpPr>
          <p:cNvPr id="38915" name="Naslov 2">
            <a:extLst>
              <a:ext uri="{FF2B5EF4-FFF2-40B4-BE49-F238E27FC236}">
                <a16:creationId xmlns:a16="http://schemas.microsoft.com/office/drawing/2014/main" id="{A9E2C4D6-FB84-4180-9A89-9CD09D56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142875"/>
            <a:ext cx="7756525" cy="1714500"/>
          </a:xfrm>
        </p:spPr>
        <p:txBody>
          <a:bodyPr/>
          <a:lstStyle/>
          <a:p>
            <a:r>
              <a:rPr lang="sl-SI" altLang="sl-SI" b="1"/>
              <a:t>BRIONSKA DEKLARACIJA</a:t>
            </a:r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1">
            <a:extLst>
              <a:ext uri="{FF2B5EF4-FFF2-40B4-BE49-F238E27FC236}">
                <a16:creationId xmlns:a16="http://schemas.microsoft.com/office/drawing/2014/main" id="{6F1930D6-AE59-450F-A031-E4847AF34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2247900"/>
            <a:ext cx="7991475" cy="4060825"/>
          </a:xfrm>
        </p:spPr>
        <p:txBody>
          <a:bodyPr/>
          <a:lstStyle/>
          <a:p>
            <a:r>
              <a:rPr lang="sl-SI" altLang="sl-SI"/>
              <a:t>Razprave o položaju Slovencev</a:t>
            </a:r>
          </a:p>
          <a:p>
            <a:endParaRPr lang="sl-SI" altLang="sl-SI"/>
          </a:p>
          <a:p>
            <a:r>
              <a:rPr lang="sl-SI" altLang="sl-SI"/>
              <a:t>Vmešavanje JLA v politiko</a:t>
            </a:r>
          </a:p>
          <a:p>
            <a:endParaRPr lang="sl-SI" altLang="sl-SI"/>
          </a:p>
          <a:p>
            <a:r>
              <a:rPr lang="sl-SI" altLang="sl-SI"/>
              <a:t>1988 vojni svet oceni, da se v Sloveniji odvija protirevolucija s podporo oblasti.</a:t>
            </a:r>
          </a:p>
          <a:p>
            <a:endParaRPr lang="sl-SI" altLang="sl-SI"/>
          </a:p>
          <a:p>
            <a:r>
              <a:rPr lang="sl-SI" altLang="sl-SI"/>
              <a:t>Aretacija četverice (Janša, Tasič, Borštner, Zavrl)</a:t>
            </a:r>
          </a:p>
          <a:p>
            <a:r>
              <a:rPr lang="sl-SI" altLang="sl-SI"/>
              <a:t>Protest ljudstva       odbor za varstvo človekovih pravic</a:t>
            </a:r>
          </a:p>
        </p:txBody>
      </p:sp>
      <p:sp>
        <p:nvSpPr>
          <p:cNvPr id="12291" name="Naslov 2">
            <a:extLst>
              <a:ext uri="{FF2B5EF4-FFF2-40B4-BE49-F238E27FC236}">
                <a16:creationId xmlns:a16="http://schemas.microsoft.com/office/drawing/2014/main" id="{EECD55DA-F347-478A-9218-B8CE40F5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400"/>
              <a:t>Prelomna dejanja za „Slovenijo“</a:t>
            </a:r>
          </a:p>
        </p:txBody>
      </p:sp>
      <p:sp>
        <p:nvSpPr>
          <p:cNvPr id="4" name="Desna puščica 3">
            <a:extLst>
              <a:ext uri="{FF2B5EF4-FFF2-40B4-BE49-F238E27FC236}">
                <a16:creationId xmlns:a16="http://schemas.microsoft.com/office/drawing/2014/main" id="{F255A2BA-163C-4594-982E-A8A2097AA2F1}"/>
              </a:ext>
            </a:extLst>
          </p:cNvPr>
          <p:cNvSpPr/>
          <p:nvPr/>
        </p:nvSpPr>
        <p:spPr>
          <a:xfrm>
            <a:off x="3286125" y="5857875"/>
            <a:ext cx="3603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5" name="Slika 4" descr="obtozenci.jpg">
            <a:extLst>
              <a:ext uri="{FF2B5EF4-FFF2-40B4-BE49-F238E27FC236}">
                <a16:creationId xmlns:a16="http://schemas.microsoft.com/office/drawing/2014/main" id="{6046D3EC-C3D4-4696-BCF3-AD8D5AAF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142984"/>
            <a:ext cx="3128414" cy="263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85CD62E-034C-4E3A-B6AE-2F8F347D5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3714750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1400" b="1">
                <a:solidFill>
                  <a:srgbClr val="226408"/>
                </a:solidFill>
              </a:rPr>
              <a:t>JANŠA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BCD6626-34CD-4D07-B8A6-6616E687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3714750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1400" b="1">
                <a:solidFill>
                  <a:srgbClr val="226408"/>
                </a:solidFill>
              </a:rPr>
              <a:t>TASIČ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9291D4D-D553-4938-9072-F984D0C8B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3714750"/>
            <a:ext cx="128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1200" b="1">
                <a:solidFill>
                  <a:srgbClr val="226408"/>
                </a:solidFill>
              </a:rPr>
              <a:t>BORŠTNER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251DFA0-3E01-4E50-97E9-262F75921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3714750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1400" b="1">
                <a:solidFill>
                  <a:srgbClr val="226408"/>
                </a:solidFill>
              </a:rPr>
              <a:t>ZAVRL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grada vsebine 1">
            <a:extLst>
              <a:ext uri="{FF2B5EF4-FFF2-40B4-BE49-F238E27FC236}">
                <a16:creationId xmlns:a16="http://schemas.microsoft.com/office/drawing/2014/main" id="{E9B68EE2-7949-48CD-9D59-3CA38C101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Predsedstvo Jugoslavije je 18. julija odločilo, da se JLA v treh mesecih z orožjem in opremo umakne iz Slovenije</a:t>
            </a:r>
          </a:p>
          <a:p>
            <a:r>
              <a:rPr lang="sl-SI" altLang="sl-SI"/>
              <a:t>Zadnji vojaki so Slovenijo skozi koprsko pristanišče zapustili v noči s 25. na 26. oktober</a:t>
            </a:r>
          </a:p>
        </p:txBody>
      </p:sp>
      <p:sp>
        <p:nvSpPr>
          <p:cNvPr id="39939" name="Naslov 2">
            <a:extLst>
              <a:ext uri="{FF2B5EF4-FFF2-40B4-BE49-F238E27FC236}">
                <a16:creationId xmlns:a16="http://schemas.microsoft.com/office/drawing/2014/main" id="{87DE2986-A8E7-4F7D-A253-E8A1E241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UMIK JLA</a:t>
            </a:r>
            <a:endParaRPr lang="sl-SI" altLang="sl-SI"/>
          </a:p>
        </p:txBody>
      </p:sp>
      <p:pic>
        <p:nvPicPr>
          <p:cNvPr id="4" name="Slika 3" descr="64800689_koper-26-10-1991-26-oktober-1991-zadnji-vojaki-s-svojo-opremo-se-vkrcavajo-na-ladjo-galeb-ker-zapuscajo-ozemlje-slovenije-v-luki-koper.jpg">
            <a:extLst>
              <a:ext uri="{FF2B5EF4-FFF2-40B4-BE49-F238E27FC236}">
                <a16:creationId xmlns:a16="http://schemas.microsoft.com/office/drawing/2014/main" id="{FE50C5A1-8CB1-4E78-B41A-7BD2B85E6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638"/>
            <a:ext cx="9144000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grada vsebine 1">
            <a:extLst>
              <a:ext uri="{FF2B5EF4-FFF2-40B4-BE49-F238E27FC236}">
                <a16:creationId xmlns:a16="http://schemas.microsoft.com/office/drawing/2014/main" id="{09C649C4-09AE-43D3-9F84-46E0A520C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Grb Slovenije ima obliko ščita. V sredini ščita je na modri podlagi lik Triglava v beli barvi, pod njim sta dve valoviti modri črti, ki ponazarjata morje in reke, nad njim pa so v obliki navzdol obrnjenega trikotnika razporejene tri zlate šesterokrake zvezde. Ščit je ob stranicah rdeče obrobljen. Grb se oblikuje po določenem geometrijskem in barvnem pravilu.</a:t>
            </a:r>
          </a:p>
        </p:txBody>
      </p:sp>
      <p:sp>
        <p:nvSpPr>
          <p:cNvPr id="40963" name="Naslov 2">
            <a:extLst>
              <a:ext uri="{FF2B5EF4-FFF2-40B4-BE49-F238E27FC236}">
                <a16:creationId xmlns:a16="http://schemas.microsoft.com/office/drawing/2014/main" id="{27D2EFC9-E5EA-42BB-B549-0B612AAF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SLOVENIJA</a:t>
            </a:r>
            <a:endParaRPr lang="sl-SI" altLang="sl-SI"/>
          </a:p>
        </p:txBody>
      </p:sp>
      <p:pic>
        <p:nvPicPr>
          <p:cNvPr id="4" name="Slika 3" descr="slovenia_coat_of_arms_3d_by_syndikata_np-d355lc1.gif">
            <a:extLst>
              <a:ext uri="{FF2B5EF4-FFF2-40B4-BE49-F238E27FC236}">
                <a16:creationId xmlns:a16="http://schemas.microsoft.com/office/drawing/2014/main" id="{885D92C2-7565-44F4-94B8-3D5794E80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928813"/>
            <a:ext cx="38814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grada vsebine 1">
            <a:extLst>
              <a:ext uri="{FF2B5EF4-FFF2-40B4-BE49-F238E27FC236}">
                <a16:creationId xmlns:a16="http://schemas.microsoft.com/office/drawing/2014/main" id="{A4842A05-F97D-43AE-945E-9086EED8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Zastava Slovenije je belo-modro-rdeča slovenska narodna zastava z grbom Slovenije. Razmerje med širino in dolžino zastave je ena proti dve.</a:t>
            </a:r>
          </a:p>
          <a:p>
            <a:r>
              <a:rPr lang="sl-SI" altLang="sl-SI"/>
              <a:t>Barve zastave gredo po vrstnem redu: bela, modra, rdeča.</a:t>
            </a:r>
          </a:p>
          <a:p>
            <a:r>
              <a:rPr lang="sl-SI" altLang="sl-SI"/>
              <a:t>Vsaka barva zavzema po širini tretjino prostora zastave. Grb je v levem gornjem delu zastave tako, da sega z eno polovico v belo polje, z drugo pa v modro.</a:t>
            </a:r>
          </a:p>
          <a:p>
            <a:endParaRPr lang="sl-SI" altLang="sl-SI"/>
          </a:p>
        </p:txBody>
      </p:sp>
      <p:sp>
        <p:nvSpPr>
          <p:cNvPr id="41987" name="Naslov 2">
            <a:extLst>
              <a:ext uri="{FF2B5EF4-FFF2-40B4-BE49-F238E27FC236}">
                <a16:creationId xmlns:a16="http://schemas.microsoft.com/office/drawing/2014/main" id="{F8076ADB-396B-473B-97EF-7E09E89D3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1988" name="Slika 3" descr="3dflags_svn0001-0003a.gif">
            <a:extLst>
              <a:ext uri="{FF2B5EF4-FFF2-40B4-BE49-F238E27FC236}">
                <a16:creationId xmlns:a16="http://schemas.microsoft.com/office/drawing/2014/main" id="{889676F9-7BEB-4EEF-8C37-CDD85204D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27860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Slika 4" descr="3dflags_svn0001-0003a.gif">
            <a:extLst>
              <a:ext uri="{FF2B5EF4-FFF2-40B4-BE49-F238E27FC236}">
                <a16:creationId xmlns:a16="http://schemas.microsoft.com/office/drawing/2014/main" id="{DA7FAB97-D44A-4567-B2B7-79ECE35A7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7875" y="0"/>
            <a:ext cx="27860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2118388F-AF4C-449C-AA94-92F08E95C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928813"/>
            <a:ext cx="7747000" cy="4786312"/>
          </a:xfrm>
        </p:spPr>
        <p:txBody>
          <a:bodyPr rtlCol="0">
            <a:normAutofit lnSpcReduction="1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Himna je sedma kitica pesmi Franceta Prešerna (1800-1849) </a:t>
            </a:r>
            <a:r>
              <a:rPr lang="sl-SI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Zdravljica</a:t>
            </a: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na melodijo iz zborovske istoimenske skladbe skladatelja Stanka Premrla (1880-1965).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            Žive naj vsi narodi</a:t>
            </a:r>
          </a:p>
          <a:p>
            <a:pPr marL="365760" indent="-36576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        ki hrepene dočakat' dan,</a:t>
            </a:r>
          </a:p>
          <a:p>
            <a:pPr marL="365760" indent="-36576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           da koder sonce hodi,</a:t>
            </a:r>
          </a:p>
          <a:p>
            <a:pPr marL="365760" indent="-36576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      prepir iz sveta bo pregnan,</a:t>
            </a:r>
          </a:p>
          <a:p>
            <a:pPr marL="365760" indent="-36576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                    da rojak</a:t>
            </a:r>
          </a:p>
          <a:p>
            <a:pPr marL="365760" indent="-36576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                prost bo vsak,</a:t>
            </a:r>
          </a:p>
          <a:p>
            <a:pPr marL="365760" indent="-36576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          ne vrag, le sosed bo mejak!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011" name="Naslov 2">
            <a:extLst>
              <a:ext uri="{FF2B5EF4-FFF2-40B4-BE49-F238E27FC236}">
                <a16:creationId xmlns:a16="http://schemas.microsoft.com/office/drawing/2014/main" id="{D82A102F-0EF8-4CEC-8C69-C111A256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D2C523DA-9C7E-4497-9C94-DCF30B299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8813"/>
            <a:ext cx="9144000" cy="4929187"/>
          </a:xfrm>
        </p:spPr>
        <p:txBody>
          <a:bodyPr rtlCol="0">
            <a:normAutofit fontScale="62500" lnSpcReduction="2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sl-SI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http://www.rtvslo.si/slovenija/10-dni-vojne-za-slovenijo/55798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http://www.gibanje-ops.com/prispevki-razlicnih-avtorjev/41-prispevki-razlicnih-avtorjev/569-vojna-za-slovenijo-plod-tajnega-dogovora-kuan-miloevi-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https://www.youtube.com/watch?v=FlCFnUygMYs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https://www.youtube.com/watch?v=hE6dl0TiwN0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https://www.youtube.com/watch?v=3k54E5icadQ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https://www.youtube.com/watch?v=ux8IZvn3EVI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https://www.youtube.com/watch?v=922hOvmyQX0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https://www.youtube.com/watch?v=VTEtrkp1IHw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10"/>
              </a:rPr>
              <a:t>https://www.youtube.com/watch?v=rEfTOZiHQ7I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11"/>
              </a:rPr>
              <a:t>http://sl.wikipedia.org/wiki/Slovenska_osamosvojitvena_vojna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12"/>
              </a:rPr>
              <a:t>http://www.zvvs.si/?stran=1991&amp;id=21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13"/>
              </a:rPr>
              <a:t>http://www.rtvslo.si/osamosvojitev/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14"/>
              </a:rPr>
              <a:t>http://www.tu-je.si/clanki/zgodovina/49-osamosvojitev-slovenije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15"/>
              </a:rPr>
              <a:t>http://www.vlada.si/o_sloveniji/politicni_sistem/drzavni_simboli/</a:t>
            </a: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KNJIGE:</a:t>
            </a:r>
            <a:endParaRPr lang="sl-SI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Tomaž Kladnik: Slovenska vojska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Zgodovina v šoli, zavod republike Slovenije za šolstvo, Ljubljana 2006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Andrej Vovko, Slovenska kronika XX. Stoletja, zveza zgodovinskih društev Slovenije, Ljubljana 1999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035" name="Naslov 2">
            <a:extLst>
              <a:ext uri="{FF2B5EF4-FFF2-40B4-BE49-F238E27FC236}">
                <a16:creationId xmlns:a16="http://schemas.microsoft.com/office/drawing/2014/main" id="{2B3D7C70-DDF6-4D17-96FC-7812E2B0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VIRI IN LITERATURA</a:t>
            </a:r>
            <a:endParaRPr lang="sl-SI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69134AA8-97EB-4A6F-94D8-4D6FA7EF7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1989, 8.5. – opozicijske stranke predstavijo deklaracijo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Zahteva po suvereni samostojni državi z svobodnim odločanjem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Prebral: Tone Pavček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Drugo ime- odprta seja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predsedstva ZSMS</a:t>
            </a:r>
          </a:p>
        </p:txBody>
      </p:sp>
      <p:sp>
        <p:nvSpPr>
          <p:cNvPr id="13315" name="Naslov 1">
            <a:extLst>
              <a:ext uri="{FF2B5EF4-FFF2-40B4-BE49-F238E27FC236}">
                <a16:creationId xmlns:a16="http://schemas.microsoft.com/office/drawing/2014/main" id="{090FCF5B-06CF-4E3A-A13C-6E8880D4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400" b="1"/>
              <a:t>MAJNIŠKA DEKLARACIJA</a:t>
            </a:r>
          </a:p>
        </p:txBody>
      </p:sp>
      <p:pic>
        <p:nvPicPr>
          <p:cNvPr id="5" name="Slika 4" descr="275px-Majniska_deklaracija_1989.jpg">
            <a:extLst>
              <a:ext uri="{FF2B5EF4-FFF2-40B4-BE49-F238E27FC236}">
                <a16:creationId xmlns:a16="http://schemas.microsoft.com/office/drawing/2014/main" id="{DAC71300-916C-454E-8C1A-1F31F4523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0"/>
            <a:ext cx="4600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2">
            <a:extLst>
              <a:ext uri="{FF2B5EF4-FFF2-40B4-BE49-F238E27FC236}">
                <a16:creationId xmlns:a16="http://schemas.microsoft.com/office/drawing/2014/main" id="{C3E905DC-0271-4B7C-BFC7-E4BD13887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1989, dec.: prve večstrankarske volitve po  52 letih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r>
              <a:rPr lang="sl-SI" altLang="sl-SI"/>
              <a:t>Zmaga stranka DEMOS-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predsednik vlade Lojze Peterle</a:t>
            </a:r>
          </a:p>
          <a:p>
            <a:endParaRPr lang="sl-SI" altLang="sl-SI"/>
          </a:p>
          <a:p>
            <a:r>
              <a:rPr lang="sl-SI" altLang="sl-SI"/>
              <a:t>Predsednik predsedstva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postane Milan Kučan</a:t>
            </a:r>
          </a:p>
          <a:p>
            <a:endParaRPr lang="sl-SI" altLang="sl-SI"/>
          </a:p>
        </p:txBody>
      </p:sp>
      <p:sp>
        <p:nvSpPr>
          <p:cNvPr id="14339" name="Naslov 1">
            <a:extLst>
              <a:ext uri="{FF2B5EF4-FFF2-40B4-BE49-F238E27FC236}">
                <a16:creationId xmlns:a16="http://schemas.microsoft.com/office/drawing/2014/main" id="{32E4E403-ED45-4C58-B475-26B229DA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569913"/>
            <a:ext cx="7756525" cy="1358900"/>
          </a:xfrm>
        </p:spPr>
        <p:txBody>
          <a:bodyPr/>
          <a:lstStyle/>
          <a:p>
            <a:r>
              <a:rPr lang="sl-SI" altLang="sl-SI" sz="4400" b="1"/>
              <a:t>VEČSTRANKARSKE VOLITVE</a:t>
            </a:r>
          </a:p>
        </p:txBody>
      </p:sp>
      <p:pic>
        <p:nvPicPr>
          <p:cNvPr id="4" name="Slika 3" descr="volitve 1990 4.jpg">
            <a:extLst>
              <a:ext uri="{FF2B5EF4-FFF2-40B4-BE49-F238E27FC236}">
                <a16:creationId xmlns:a16="http://schemas.microsoft.com/office/drawing/2014/main" id="{7E077E72-5E53-47ED-9419-C27D7AC26F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928934"/>
            <a:ext cx="3298177" cy="27860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Slika 4" descr="64922412_1990_show.jpg">
            <a:extLst>
              <a:ext uri="{FF2B5EF4-FFF2-40B4-BE49-F238E27FC236}">
                <a16:creationId xmlns:a16="http://schemas.microsoft.com/office/drawing/2014/main" id="{1BEB1CF5-C993-4E92-993C-9574BC065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242157"/>
            <a:ext cx="3619488" cy="1615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1">
            <a:extLst>
              <a:ext uri="{FF2B5EF4-FFF2-40B4-BE49-F238E27FC236}">
                <a16:creationId xmlns:a16="http://schemas.microsoft.com/office/drawing/2014/main" id="{82154FF6-046D-4BE9-9108-6938DAAD5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Januarja 1990 komandant TO zahteva podatke o oborožitvi TO</a:t>
            </a:r>
          </a:p>
          <a:p>
            <a:endParaRPr lang="sl-SI" altLang="sl-SI"/>
          </a:p>
          <a:p>
            <a:r>
              <a:rPr lang="sl-SI" altLang="sl-SI"/>
              <a:t>15. maja začnejo s premikom orožja v skladišča JLA</a:t>
            </a:r>
          </a:p>
          <a:p>
            <a:endParaRPr lang="sl-SI" altLang="sl-SI"/>
          </a:p>
          <a:p>
            <a:r>
              <a:rPr lang="sl-SI" altLang="sl-SI"/>
              <a:t>Operacijo izpeljujejo brez vednosti vodstva republike</a:t>
            </a:r>
          </a:p>
        </p:txBody>
      </p:sp>
      <p:sp>
        <p:nvSpPr>
          <p:cNvPr id="15363" name="Naslov 2">
            <a:extLst>
              <a:ext uri="{FF2B5EF4-FFF2-40B4-BE49-F238E27FC236}">
                <a16:creationId xmlns:a16="http://schemas.microsoft.com/office/drawing/2014/main" id="{DC102E3D-D73A-4407-9E91-02B9A262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928813"/>
          </a:xfrm>
        </p:spPr>
        <p:txBody>
          <a:bodyPr/>
          <a:lstStyle/>
          <a:p>
            <a:r>
              <a:rPr lang="sl-SI" altLang="sl-SI" sz="4800" b="1"/>
              <a:t>RAZOROŽITEV TERITROTIALNE OBRAMBE</a:t>
            </a:r>
            <a:endParaRPr lang="sl-SI" altLang="sl-SI" sz="4800"/>
          </a:p>
        </p:txBody>
      </p:sp>
      <p:pic>
        <p:nvPicPr>
          <p:cNvPr id="4" name="Slika 3" descr="komandantto.jpg">
            <a:extLst>
              <a:ext uri="{FF2B5EF4-FFF2-40B4-BE49-F238E27FC236}">
                <a16:creationId xmlns:a16="http://schemas.microsoft.com/office/drawing/2014/main" id="{2D13AEFE-1071-4CB0-ABAD-B544A6277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643063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FC121C6-1B69-415E-A6D8-BA7B6B24A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5857875"/>
            <a:ext cx="3643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3200" b="1">
                <a:solidFill>
                  <a:srgbClr val="226408"/>
                </a:solidFill>
              </a:rPr>
              <a:t>IVAN HOČEVAR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1">
            <a:extLst>
              <a:ext uri="{FF2B5EF4-FFF2-40B4-BE49-F238E27FC236}">
                <a16:creationId xmlns:a16="http://schemas.microsoft.com/office/drawing/2014/main" id="{C1B3CEF8-F043-40A1-9175-5E09B7E7F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Slovenska javnost se je na odvzem burno odzvala</a:t>
            </a:r>
          </a:p>
          <a:p>
            <a:r>
              <a:rPr lang="sl-SI" altLang="sl-SI"/>
              <a:t>Ivan Hočevar je pojasnjeval, da gre le za varnostni ukrep</a:t>
            </a:r>
          </a:p>
          <a:p>
            <a:r>
              <a:rPr lang="sl-SI" altLang="sl-SI"/>
              <a:t>19. maja vse občine dobijo brzojavko o prekinitvi ukazov in s tem ohranijo 30% orožja</a:t>
            </a:r>
          </a:p>
        </p:txBody>
      </p:sp>
      <p:sp>
        <p:nvSpPr>
          <p:cNvPr id="16387" name="Naslov 2">
            <a:extLst>
              <a:ext uri="{FF2B5EF4-FFF2-40B4-BE49-F238E27FC236}">
                <a16:creationId xmlns:a16="http://schemas.microsoft.com/office/drawing/2014/main" id="{20FF8FC7-6191-44D2-B49E-26D24551D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785938"/>
          </a:xfrm>
        </p:spPr>
        <p:txBody>
          <a:bodyPr/>
          <a:lstStyle/>
          <a:p>
            <a:r>
              <a:rPr lang="sl-SI" altLang="sl-SI"/>
              <a:t>UPOR PROTI ODVZEMU OROŽJA TO</a:t>
            </a:r>
          </a:p>
        </p:txBody>
      </p:sp>
      <p:pic>
        <p:nvPicPr>
          <p:cNvPr id="4" name="Slika 3" descr="odvozorozja.jpg">
            <a:extLst>
              <a:ext uri="{FF2B5EF4-FFF2-40B4-BE49-F238E27FC236}">
                <a16:creationId xmlns:a16="http://schemas.microsoft.com/office/drawing/2014/main" id="{1C14B443-D1EC-4961-B19B-91A8122B9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143380"/>
            <a:ext cx="393423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PoljeZBesedilom 4">
            <a:extLst>
              <a:ext uri="{FF2B5EF4-FFF2-40B4-BE49-F238E27FC236}">
                <a16:creationId xmlns:a16="http://schemas.microsoft.com/office/drawing/2014/main" id="{18B0038F-7406-4A33-9913-ABCB6CDC2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5657850"/>
            <a:ext cx="2786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l-SI" altLang="sl-SI" sz="2400" b="1">
                <a:solidFill>
                  <a:srgbClr val="226408"/>
                </a:solidFill>
              </a:rPr>
              <a:t>Šentjur pri Celju</a:t>
            </a:r>
          </a:p>
          <a:p>
            <a:r>
              <a:rPr lang="sl-SI" altLang="sl-SI" sz="2400" b="1">
                <a:solidFill>
                  <a:srgbClr val="226408"/>
                </a:solidFill>
              </a:rPr>
              <a:t>19. maj </a:t>
            </a:r>
          </a:p>
          <a:p>
            <a:endParaRPr lang="sl-SI" altLang="sl-SI" sz="2400" b="1">
              <a:solidFill>
                <a:srgbClr val="22640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1">
            <a:extLst>
              <a:ext uri="{FF2B5EF4-FFF2-40B4-BE49-F238E27FC236}">
                <a16:creationId xmlns:a16="http://schemas.microsoft.com/office/drawing/2014/main" id="{B139B3F2-094A-4869-9F21-2BA86C240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4610100"/>
          </a:xfrm>
        </p:spPr>
        <p:txBody>
          <a:bodyPr/>
          <a:lstStyle/>
          <a:p>
            <a:r>
              <a:rPr lang="sl-SI" altLang="sl-SI"/>
              <a:t>Poleti 1990 je potekalo intenzivno obveščevalno delo</a:t>
            </a:r>
          </a:p>
          <a:p>
            <a:endParaRPr lang="sl-SI" altLang="sl-SI"/>
          </a:p>
          <a:p>
            <a:r>
              <a:rPr lang="sl-SI" altLang="sl-SI"/>
              <a:t>24-urni nadzor nad vsemi objekti, enotami, urjenji in premiki JLA</a:t>
            </a:r>
          </a:p>
          <a:p>
            <a:endParaRPr lang="sl-SI" altLang="sl-SI"/>
          </a:p>
          <a:p>
            <a:r>
              <a:rPr lang="sl-SI" altLang="sl-SI"/>
              <a:t>Po 2 pripadnika TO sta v civilnih oblekah patruljirala v okolici vseh vojaških objektov in opazovala vse premike enot in jih vsake pol ure iz telefonske govorilnice poročala vodstvu TO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55F4189-20C7-4917-8BDE-109904B0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800" b="1" dirty="0"/>
              <a:t>INTENZIVNA OBVEŠČEVALNA DEJAVNOST</a:t>
            </a:r>
            <a:endParaRPr lang="sl-SI" dirty="0"/>
          </a:p>
        </p:txBody>
      </p:sp>
      <p:pic>
        <p:nvPicPr>
          <p:cNvPr id="4" name="Slika 3" descr="obvšč.JPG">
            <a:extLst>
              <a:ext uri="{FF2B5EF4-FFF2-40B4-BE49-F238E27FC236}">
                <a16:creationId xmlns:a16="http://schemas.microsoft.com/office/drawing/2014/main" id="{9757D7CB-B9B6-491C-A1FE-42E36BE48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0"/>
            <a:ext cx="7510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2">
            <a:extLst>
              <a:ext uri="{FF2B5EF4-FFF2-40B4-BE49-F238E27FC236}">
                <a16:creationId xmlns:a16="http://schemas.microsoft.com/office/drawing/2014/main" id="{7B131A00-D3F7-49AE-8B77-43E148C2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143000"/>
            <a:ext cx="7756525" cy="4073525"/>
          </a:xfrm>
        </p:spPr>
        <p:txBody>
          <a:bodyPr/>
          <a:lstStyle/>
          <a:p>
            <a:r>
              <a:rPr lang="sl-SI" altLang="sl-SI"/>
              <a:t>DOGAJANJA PRED OSAMOSVOJITVIJO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da platnica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da platnic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da platnic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i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1304</Words>
  <Application>Microsoft Office PowerPoint</Application>
  <PresentationFormat>On-screen Show (4:3)</PresentationFormat>
  <Paragraphs>176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Book Antiqua</vt:lpstr>
      <vt:lpstr>Wingdings</vt:lpstr>
      <vt:lpstr>Trda platnica</vt:lpstr>
      <vt:lpstr>OSAMOSVOJITEV SLOVENIJE </vt:lpstr>
      <vt:lpstr>Spremembe pred osamosvojitvijo</vt:lpstr>
      <vt:lpstr>Prelomna dejanja za „Slovenijo“</vt:lpstr>
      <vt:lpstr>MAJNIŠKA DEKLARACIJA</vt:lpstr>
      <vt:lpstr>VEČSTRANKARSKE VOLITVE</vt:lpstr>
      <vt:lpstr>RAZOROŽITEV TERITROTIALNE OBRAMBE</vt:lpstr>
      <vt:lpstr>UPOR PROTI ODVZEMU OROŽJA TO</vt:lpstr>
      <vt:lpstr>INTENZIVNA OBVEŠČEVALNA DEJAVNOST</vt:lpstr>
      <vt:lpstr>DOGAJANJA PRED OSAMOSVOJITVIJO</vt:lpstr>
      <vt:lpstr>ZASEDBA REPUBLIŠKEGA ŠTABA TO</vt:lpstr>
      <vt:lpstr>USTANOVITEV SLOVENSKE VOJSKE</vt:lpstr>
      <vt:lpstr>PLEBISCIT ZA SAMOSTOJNO IN NEODVISNO SLOVENIJO</vt:lpstr>
      <vt:lpstr>DNEVI PRED NAPADOM JLA</vt:lpstr>
      <vt:lpstr>PowerPoint Presentation</vt:lpstr>
      <vt:lpstr>POMANJKANJE OROŽJA V TO</vt:lpstr>
      <vt:lpstr>VOJNA ZA SLOVENIJO</vt:lpstr>
      <vt:lpstr>RAZGLASITEV NEODVISNOSTI SLOVENIJE</vt:lpstr>
      <vt:lpstr>PowerPoint Presentation</vt:lpstr>
      <vt:lpstr>ZAČETEK VOJNE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Četrtek, 4. julija</vt:lpstr>
      <vt:lpstr>KONEC VOJNE</vt:lpstr>
      <vt:lpstr>BRIONSKA DEKLARACIJA</vt:lpstr>
      <vt:lpstr>UMIK JLA</vt:lpstr>
      <vt:lpstr>SLOVENIJA</vt:lpstr>
      <vt:lpstr>PowerPoint Presentation</vt:lpstr>
      <vt:lpstr>PowerPoint Presentation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2019-06-03T09:16:05Z</dcterms:created>
  <dcterms:modified xsi:type="dcterms:W3CDTF">2019-06-03T09:16:05Z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