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6600"/>
    <a:srgbClr val="FF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152" d="100"/>
          <a:sy n="152" d="100"/>
        </p:scale>
        <p:origin x="10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>
            <a:extLst>
              <a:ext uri="{FF2B5EF4-FFF2-40B4-BE49-F238E27FC236}">
                <a16:creationId xmlns:a16="http://schemas.microsoft.com/office/drawing/2014/main" id="{47DE3416-479A-4E20-96C2-278D649073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179" name="Rectangle 3">
              <a:extLst>
                <a:ext uri="{FF2B5EF4-FFF2-40B4-BE49-F238E27FC236}">
                  <a16:creationId xmlns:a16="http://schemas.microsoft.com/office/drawing/2014/main" id="{BA87BA78-958B-4866-8D19-724ACDA000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50180" name="Rectangle 4">
              <a:extLst>
                <a:ext uri="{FF2B5EF4-FFF2-40B4-BE49-F238E27FC236}">
                  <a16:creationId xmlns:a16="http://schemas.microsoft.com/office/drawing/2014/main" id="{E4BD6F65-6005-4B28-B4BA-6B891E2E04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0181" name="Group 5">
              <a:extLst>
                <a:ext uri="{FF2B5EF4-FFF2-40B4-BE49-F238E27FC236}">
                  <a16:creationId xmlns:a16="http://schemas.microsoft.com/office/drawing/2014/main" id="{0F52F1AF-EC54-49B0-A057-4CD111030F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0182" name="Rectangle 6">
                <a:extLst>
                  <a:ext uri="{FF2B5EF4-FFF2-40B4-BE49-F238E27FC236}">
                    <a16:creationId xmlns:a16="http://schemas.microsoft.com/office/drawing/2014/main" id="{9FBD98DA-B6D8-4632-9B7E-3DB0B6C7F09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3" name="Rectangle 7">
                <a:extLst>
                  <a:ext uri="{FF2B5EF4-FFF2-40B4-BE49-F238E27FC236}">
                    <a16:creationId xmlns:a16="http://schemas.microsoft.com/office/drawing/2014/main" id="{BAC7D65B-D43E-4376-9783-760D47698CE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4" name="Rectangle 8">
                <a:extLst>
                  <a:ext uri="{FF2B5EF4-FFF2-40B4-BE49-F238E27FC236}">
                    <a16:creationId xmlns:a16="http://schemas.microsoft.com/office/drawing/2014/main" id="{D9CA5ABC-1A36-4B60-AB3D-24EDB21C886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5" name="Rectangle 9">
                <a:extLst>
                  <a:ext uri="{FF2B5EF4-FFF2-40B4-BE49-F238E27FC236}">
                    <a16:creationId xmlns:a16="http://schemas.microsoft.com/office/drawing/2014/main" id="{703F187F-731E-4086-BAD9-1F9C6AE5AB5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6" name="Rectangle 10">
                <a:extLst>
                  <a:ext uri="{FF2B5EF4-FFF2-40B4-BE49-F238E27FC236}">
                    <a16:creationId xmlns:a16="http://schemas.microsoft.com/office/drawing/2014/main" id="{03317928-10DD-4C3E-B5C6-94136C2EA9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7" name="Rectangle 11">
                <a:extLst>
                  <a:ext uri="{FF2B5EF4-FFF2-40B4-BE49-F238E27FC236}">
                    <a16:creationId xmlns:a16="http://schemas.microsoft.com/office/drawing/2014/main" id="{1202A1FE-5FF0-4280-8A0E-9A5DDBB9F6A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8" name="Rectangle 12">
                <a:extLst>
                  <a:ext uri="{FF2B5EF4-FFF2-40B4-BE49-F238E27FC236}">
                    <a16:creationId xmlns:a16="http://schemas.microsoft.com/office/drawing/2014/main" id="{77886DC1-6B57-4C8C-8186-BD31D0817A9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9" name="Rectangle 13">
                <a:extLst>
                  <a:ext uri="{FF2B5EF4-FFF2-40B4-BE49-F238E27FC236}">
                    <a16:creationId xmlns:a16="http://schemas.microsoft.com/office/drawing/2014/main" id="{C31F0D05-362B-4B74-B8E0-C810DD9E8D6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90" name="Rectangle 14">
                <a:extLst>
                  <a:ext uri="{FF2B5EF4-FFF2-40B4-BE49-F238E27FC236}">
                    <a16:creationId xmlns:a16="http://schemas.microsoft.com/office/drawing/2014/main" id="{373BCFD5-1CD9-44CA-AE72-F7E88B93474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91" name="Rectangle 15">
                <a:extLst>
                  <a:ext uri="{FF2B5EF4-FFF2-40B4-BE49-F238E27FC236}">
                    <a16:creationId xmlns:a16="http://schemas.microsoft.com/office/drawing/2014/main" id="{4AE5315B-DD50-4CFC-B0A9-AE73E73CED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 altLang="sl-SI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0192" name="Rectangle 16">
            <a:extLst>
              <a:ext uri="{FF2B5EF4-FFF2-40B4-BE49-F238E27FC236}">
                <a16:creationId xmlns:a16="http://schemas.microsoft.com/office/drawing/2014/main" id="{068F7EAF-270B-416C-BFAE-29C8F9A14B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0193" name="Rectangle 17">
            <a:extLst>
              <a:ext uri="{FF2B5EF4-FFF2-40B4-BE49-F238E27FC236}">
                <a16:creationId xmlns:a16="http://schemas.microsoft.com/office/drawing/2014/main" id="{0D8AB197-5921-4191-82DA-4DD10D7BBB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0194" name="Rectangle 18">
            <a:extLst>
              <a:ext uri="{FF2B5EF4-FFF2-40B4-BE49-F238E27FC236}">
                <a16:creationId xmlns:a16="http://schemas.microsoft.com/office/drawing/2014/main" id="{87916394-B357-43AC-98EB-1CA891ADED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A3133E-6074-47A5-9F6D-3EFF7170C680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50195" name="Rectangle 19">
            <a:extLst>
              <a:ext uri="{FF2B5EF4-FFF2-40B4-BE49-F238E27FC236}">
                <a16:creationId xmlns:a16="http://schemas.microsoft.com/office/drawing/2014/main" id="{EBCD99C3-E465-4698-9D3D-8A8FA5DFC5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altLang="sl-SI" noProof="0"/>
              <a:t>Click to edit Master title style</a:t>
            </a:r>
          </a:p>
        </p:txBody>
      </p:sp>
      <p:sp>
        <p:nvSpPr>
          <p:cNvPr id="50196" name="Rectangle 20">
            <a:extLst>
              <a:ext uri="{FF2B5EF4-FFF2-40B4-BE49-F238E27FC236}">
                <a16:creationId xmlns:a16="http://schemas.microsoft.com/office/drawing/2014/main" id="{309B29D3-65D5-4932-BFD3-BC1AB9B9CD4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GB" altLang="sl-SI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C572-6803-40E8-8698-2BFB7AA81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F4B86F-1921-40B0-8308-9C8CF9DCB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AB8CC-A592-4B2D-8F30-119C8C8E34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C6D2E2-9975-41AB-94BF-ACBB613565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00CD16-AA2A-4CD6-A949-BFFE9C912999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DC712B-675A-42EB-89ED-569CC99DC53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60317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870B0D-1B07-4ACC-89A6-E3A0A19C1D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268B9-0E67-4D1D-AEC7-2B3DA9926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44B61C-6461-435A-8A5F-9DEFBFD4EF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58F9C-2E79-4B4E-B8EF-663AEA1B4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84F2D4-AC6C-4CBF-B449-4180C37E46D3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50CF3-2FED-498F-B561-986A519E6AB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220306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37F90-02B5-44DE-B81D-CD243145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BD2A4-34E9-40D1-95E5-93997AC4C3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6CAE40D-898D-4214-8BB0-38814417FA24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B02A5-9C44-4D72-98DF-7A67650B0B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4AED-E27F-4650-98D8-712B4B968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D8C95E-490C-4700-9CD2-2B5ACE6321AC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92F1FD-761A-46AE-99DF-354015EF2DD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94275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39088-3C63-4C9A-BCFD-523B65646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8070-708E-484E-8F4F-7D5064A67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CE9F5-D84C-415F-AD39-588537E617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07FFF-C4B6-40C3-890B-5B86CE0439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4C3408-FEB8-41D7-B30B-06C5799FC8AE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8D4A5D-3830-4D58-84F9-7D514C3E249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00140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823D2-B040-423B-9C6A-08BA2F17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F8A85-3B31-4E6F-8D04-631D9A503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B1004-46DF-413D-8596-9B391886E6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97FCF-D873-4BC6-B3CC-0F521AC83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19A246-9938-4C67-88C3-15C7D587CE85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9A0B6F-C5C6-4A08-8A3E-C79B9F1467B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82790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4C1D-54CF-4E9E-987C-5121C5744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0142-EED4-4615-8C23-C91477894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19AB4-0CF3-4DC9-8618-CB3B321CC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EE568-7A99-43CB-AE3B-1929CAF134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C78D2-FFED-49EE-A301-6E657DC3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52E7EF-4288-4984-952F-53FB7C309A11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AB245-FB2F-4EB7-A349-8E73EAA809B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2629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65A74-06E8-48E2-8373-62C8C3DF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36C27-FE38-4F14-AD58-6CEA22899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01ED7-EA20-4209-8B24-6B1480932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94093B-C482-4019-BB14-B82A57CC07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ECA7A-57EA-41D8-B6EF-17FE40FAA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ECE4000-2535-415C-BBD6-C3A01B2384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FE269E-01FC-4496-8F8E-946A316AA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226D9-AB9A-4E9F-94CF-13AC5D4F3ECC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54A28A6-73A5-4581-A4CE-B1CEF80825B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67162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0993-7280-47C6-9D3A-39DD1F0C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453F44-FFC7-4826-8528-456E7238F2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C3380-9C00-41EF-867A-EFA2DCEF64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C18333-90DA-4BA2-8F44-9B059E4354AE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E26FA-01FC-42AB-8DA9-341E3DCB050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7800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F0921E-35D7-41C5-B754-566108D34E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24C7B7-5A6D-46FA-BDED-EA294A855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FC213E-ACB8-4AE2-97CF-3F732758EA00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F8805-6205-46D9-8404-C4F926A1C52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21441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D85B-BA1C-4F81-B99F-7AE0B6826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45FD7-63B8-4630-A532-F9C1673A7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9B117-377B-4930-8A34-E094A52EB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C8E1-125C-4C23-B120-C49890993A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22397-5698-4463-9BD3-19F4699C9F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5B7116-9F22-4753-8528-CF907F7D93EA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B6AA57-D78E-4397-9E25-22E0A590212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36788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2679-9965-4A50-9F40-D8850F5F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09716-FE8F-4658-B3D5-59B53178C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B592C-0900-4BE1-9B84-A20BD3874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33E7-E6B2-40A7-A3FF-27A975762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AE214-2071-4260-821F-03AE76300D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CBFB4D-D0BD-487E-AB16-C363F6239B42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C4CAA0-5073-40B4-A520-B9811C99848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8824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2BA5C57-A29D-4E45-915B-9CDFFEABCA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GB" altLang="sl-SI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2890091-BF66-4144-B423-DA4FF0F83A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E7558448-0642-482B-8D66-119D5A024585}" type="slidenum">
              <a:rPr lang="en-GB" altLang="sl-SI"/>
              <a:pPr/>
              <a:t>‹#›</a:t>
            </a:fld>
            <a:endParaRPr lang="en-GB" altLang="sl-SI"/>
          </a:p>
        </p:txBody>
      </p:sp>
      <p:grpSp>
        <p:nvGrpSpPr>
          <p:cNvPr id="49156" name="Group 4">
            <a:extLst>
              <a:ext uri="{FF2B5EF4-FFF2-40B4-BE49-F238E27FC236}">
                <a16:creationId xmlns:a16="http://schemas.microsoft.com/office/drawing/2014/main" id="{8D23CF8B-B986-461C-93EF-29B90B68306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9157" name="Rectangle 5">
              <a:extLst>
                <a:ext uri="{FF2B5EF4-FFF2-40B4-BE49-F238E27FC236}">
                  <a16:creationId xmlns:a16="http://schemas.microsoft.com/office/drawing/2014/main" id="{F8CDC714-3B6A-49AD-9277-FDBBD8675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49158" name="Rectangle 6">
              <a:extLst>
                <a:ext uri="{FF2B5EF4-FFF2-40B4-BE49-F238E27FC236}">
                  <a16:creationId xmlns:a16="http://schemas.microsoft.com/office/drawing/2014/main" id="{A1BDD717-1680-4281-A78F-675395D21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49159" name="Rectangle 7">
              <a:extLst>
                <a:ext uri="{FF2B5EF4-FFF2-40B4-BE49-F238E27FC236}">
                  <a16:creationId xmlns:a16="http://schemas.microsoft.com/office/drawing/2014/main" id="{7B72FBA5-2168-450B-AB6A-D8F744376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solidFill>
                  <a:schemeClr val="hlink"/>
                </a:solidFill>
              </a:endParaRPr>
            </a:p>
          </p:txBody>
        </p:sp>
        <p:sp>
          <p:nvSpPr>
            <p:cNvPr id="49160" name="Rectangle 8">
              <a:extLst>
                <a:ext uri="{FF2B5EF4-FFF2-40B4-BE49-F238E27FC236}">
                  <a16:creationId xmlns:a16="http://schemas.microsoft.com/office/drawing/2014/main" id="{CAE15992-B617-4BD1-BE72-D189D3F2F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solidFill>
                  <a:schemeClr val="hlink"/>
                </a:solidFill>
              </a:endParaRPr>
            </a:p>
          </p:txBody>
        </p:sp>
        <p:sp>
          <p:nvSpPr>
            <p:cNvPr id="49161" name="Rectangle 9">
              <a:extLst>
                <a:ext uri="{FF2B5EF4-FFF2-40B4-BE49-F238E27FC236}">
                  <a16:creationId xmlns:a16="http://schemas.microsoft.com/office/drawing/2014/main" id="{08D1E6F7-1273-4338-A373-F3710FFDA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solidFill>
                  <a:schemeClr val="accent2"/>
                </a:solidFill>
              </a:endParaRPr>
            </a:p>
          </p:txBody>
        </p:sp>
        <p:sp>
          <p:nvSpPr>
            <p:cNvPr id="49162" name="Rectangle 10">
              <a:extLst>
                <a:ext uri="{FF2B5EF4-FFF2-40B4-BE49-F238E27FC236}">
                  <a16:creationId xmlns:a16="http://schemas.microsoft.com/office/drawing/2014/main" id="{575A9CEA-24EC-403A-A2E3-9DEC75305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solidFill>
                  <a:schemeClr val="hlink"/>
                </a:solidFill>
              </a:endParaRPr>
            </a:p>
          </p:txBody>
        </p:sp>
        <p:sp>
          <p:nvSpPr>
            <p:cNvPr id="49163" name="Rectangle 11">
              <a:extLst>
                <a:ext uri="{FF2B5EF4-FFF2-40B4-BE49-F238E27FC236}">
                  <a16:creationId xmlns:a16="http://schemas.microsoft.com/office/drawing/2014/main" id="{56336EA7-416E-4558-93A5-E646D1019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49164" name="Rectangle 12">
              <a:extLst>
                <a:ext uri="{FF2B5EF4-FFF2-40B4-BE49-F238E27FC236}">
                  <a16:creationId xmlns:a16="http://schemas.microsoft.com/office/drawing/2014/main" id="{671BAE7B-B848-4C61-8C00-C94C52C7C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solidFill>
                  <a:schemeClr val="accent2"/>
                </a:solidFill>
              </a:endParaRPr>
            </a:p>
          </p:txBody>
        </p:sp>
        <p:sp>
          <p:nvSpPr>
            <p:cNvPr id="49165" name="Rectangle 13">
              <a:extLst>
                <a:ext uri="{FF2B5EF4-FFF2-40B4-BE49-F238E27FC236}">
                  <a16:creationId xmlns:a16="http://schemas.microsoft.com/office/drawing/2014/main" id="{32B30861-FC60-4167-9C72-2ECFCE082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solidFill>
                  <a:schemeClr val="accent2"/>
                </a:solidFill>
              </a:endParaRPr>
            </a:p>
          </p:txBody>
        </p:sp>
      </p:grpSp>
      <p:sp>
        <p:nvSpPr>
          <p:cNvPr id="49166" name="Rectangle 14">
            <a:extLst>
              <a:ext uri="{FF2B5EF4-FFF2-40B4-BE49-F238E27FC236}">
                <a16:creationId xmlns:a16="http://schemas.microsoft.com/office/drawing/2014/main" id="{DBD63968-EE5B-472F-AF3F-FFFCE7007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Master title style</a:t>
            </a:r>
          </a:p>
        </p:txBody>
      </p:sp>
      <p:sp>
        <p:nvSpPr>
          <p:cNvPr id="49167" name="Rectangle 15">
            <a:extLst>
              <a:ext uri="{FF2B5EF4-FFF2-40B4-BE49-F238E27FC236}">
                <a16:creationId xmlns:a16="http://schemas.microsoft.com/office/drawing/2014/main" id="{326611E9-7DA3-4BCD-A9E6-5649FC6EF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Master text styles</a:t>
            </a:r>
          </a:p>
          <a:p>
            <a:pPr lvl="1"/>
            <a:r>
              <a:rPr lang="en-GB" altLang="sl-SI"/>
              <a:t>Second level</a:t>
            </a:r>
          </a:p>
          <a:p>
            <a:pPr lvl="2"/>
            <a:r>
              <a:rPr lang="en-GB" altLang="sl-SI"/>
              <a:t>Third level</a:t>
            </a:r>
          </a:p>
          <a:p>
            <a:pPr lvl="3"/>
            <a:r>
              <a:rPr lang="en-GB" altLang="sl-SI"/>
              <a:t>Fourth level</a:t>
            </a:r>
          </a:p>
          <a:p>
            <a:pPr lvl="4"/>
            <a:r>
              <a:rPr lang="en-GB" altLang="sl-SI"/>
              <a:t>Fifth level</a:t>
            </a:r>
          </a:p>
        </p:txBody>
      </p:sp>
      <p:sp>
        <p:nvSpPr>
          <p:cNvPr id="49168" name="Rectangle 16">
            <a:extLst>
              <a:ext uri="{FF2B5EF4-FFF2-40B4-BE49-F238E27FC236}">
                <a16:creationId xmlns:a16="http://schemas.microsoft.com/office/drawing/2014/main" id="{8007A519-7E03-4BB8-B443-0760D23064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hr.wikipedia.org/w/index.php?title=Hiryu&amp;action=edit" TargetMode="External"/><Relationship Id="rId7" Type="http://schemas.openxmlformats.org/officeDocument/2006/relationships/hyperlink" Target="http://hr.wikipedia.org/w/index.php?title=Zuikaku&amp;action=edit" TargetMode="External"/><Relationship Id="rId2" Type="http://schemas.openxmlformats.org/officeDocument/2006/relationships/hyperlink" Target="http://hr.wikipedia.org/w/index.php?title=Akagi&amp;action=ed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/index.php?title=Soryu&amp;action=edit" TargetMode="External"/><Relationship Id="rId5" Type="http://schemas.openxmlformats.org/officeDocument/2006/relationships/hyperlink" Target="http://hr.wikipedia.org/w/index.php?title=Shokaku&amp;action=edit" TargetMode="External"/><Relationship Id="rId4" Type="http://schemas.openxmlformats.org/officeDocument/2006/relationships/hyperlink" Target="http://hr.wikipedia.org/w/index.php?title=Kaga&amp;action=edi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get_video.m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6FF5B28-69A7-4475-B0EB-304CE0E925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95513" y="2060575"/>
            <a:ext cx="7804150" cy="2247900"/>
          </a:xfrm>
        </p:spPr>
        <p:txBody>
          <a:bodyPr/>
          <a:lstStyle/>
          <a:p>
            <a:r>
              <a:rPr lang="sl-SI" altLang="sl-SI" sz="5400">
                <a:latin typeface="Georgia" panose="02040502050405020303" pitchFamily="18" charset="0"/>
              </a:rPr>
              <a:t>PEARL HARBOR</a:t>
            </a:r>
            <a:endParaRPr lang="en-GB" altLang="sl-SI" sz="5400">
              <a:latin typeface="Georgia" panose="02040502050405020303" pitchFamily="18" charset="0"/>
            </a:endParaRP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F6259783-9786-4DAD-8ACE-29689797C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6216650"/>
            <a:ext cx="4572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sz="1600" b="1"/>
              <a:t>Predmet: zgodovina</a:t>
            </a:r>
          </a:p>
          <a:p>
            <a:endParaRPr lang="sl-SI" altLang="sl-SI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6F351ECB-812D-43BF-BCA2-C7707CC91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eorgia" panose="02040502050405020303" pitchFamily="18" charset="0"/>
              </a:rPr>
              <a:t>ŠKODA</a:t>
            </a:r>
            <a:endParaRPr lang="en-GB" altLang="sl-SI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Georgia" panose="02040502050405020303" pitchFamily="18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50D53DE-0183-40E6-81D7-6F999CFB0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Japonci so potopili ali začanso onesposobili  kar 8 bojnih velikank, tri rušilce, tri križarke  in osem pomožnih ladij, vsega skupaj 300 000 ton ladjevja 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Uničili so 188 ameriških letal, poškodovali so ji 159 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Dan po napadu so našteli 2335 mrtvih, precej težjih ranjencev pa je umrlo še v naslednjih dneh 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Japonci so izgubili le 29 letal, eno večjo in 5 pritlikavih podmornic, ki niso dosegle nobenega uspeha, in so imeli skupno 185 mrtvih</a:t>
            </a:r>
            <a:endParaRPr lang="en-GB" altLang="sl-SI" sz="2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FAF715DA-C75C-46F6-890C-A5159C269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latin typeface="Georgia" panose="02040502050405020303" pitchFamily="18" charset="0"/>
              </a:rPr>
              <a:t>POSLEDICE NAPADA</a:t>
            </a:r>
            <a:r>
              <a:rPr lang="en-GB" altLang="sl-SI"/>
              <a:t> 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8DC3491-D6F3-4B2B-B389-B2835ACC4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ZDA so napovedale vojno Japonski</a:t>
            </a:r>
            <a:r>
              <a:rPr lang="en-GB" altLang="sl-SI" sz="2800"/>
              <a:t> </a:t>
            </a:r>
            <a:endParaRPr lang="sl-SI" altLang="sl-SI" sz="2800"/>
          </a:p>
          <a:p>
            <a:r>
              <a:rPr lang="sl-SI" altLang="sl-SI" sz="2800"/>
              <a:t>11.decembra sta v skladu s trojnim paktom tudi Nemčija in Italija napovedali vojno ZDA</a:t>
            </a:r>
            <a:r>
              <a:rPr lang="en-GB" altLang="sl-SI" sz="2800"/>
              <a:t> </a:t>
            </a:r>
            <a:endParaRPr lang="sl-SI" altLang="sl-SI" sz="2800"/>
          </a:p>
          <a:p>
            <a:r>
              <a:rPr lang="sl-SI" altLang="sl-SI" sz="2800"/>
              <a:t>Evropska vojna se je razplamtela v svetovno vojno</a:t>
            </a:r>
            <a:r>
              <a:rPr lang="en-GB" altLang="sl-SI" sz="28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9" name="Rectangle 7">
            <a:extLst>
              <a:ext uri="{FF2B5EF4-FFF2-40B4-BE49-F238E27FC236}">
                <a16:creationId xmlns:a16="http://schemas.microsoft.com/office/drawing/2014/main" id="{12CC4696-DC06-449F-8050-C6480D7034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24200" y="476250"/>
            <a:ext cx="6019800" cy="2209800"/>
          </a:xfrm>
          <a:noFill/>
          <a:ln/>
        </p:spPr>
        <p:txBody>
          <a:bodyPr/>
          <a:lstStyle/>
          <a:p>
            <a:r>
              <a:rPr lang="sl-SI" altLang="sl-SI">
                <a:solidFill>
                  <a:schemeClr val="bg2"/>
                </a:solidFill>
                <a:latin typeface="Georgia" panose="02040502050405020303" pitchFamily="18" charset="0"/>
              </a:rPr>
              <a:t>ZAKLJUČEK</a:t>
            </a:r>
            <a:br>
              <a:rPr lang="sl-SI" altLang="sl-SI">
                <a:solidFill>
                  <a:schemeClr val="bg2"/>
                </a:solidFill>
              </a:rPr>
            </a:br>
            <a:endParaRPr lang="en-GB" altLang="sl-SI">
              <a:solidFill>
                <a:schemeClr val="bg2"/>
              </a:solidFill>
            </a:endParaRPr>
          </a:p>
        </p:txBody>
      </p:sp>
      <p:sp>
        <p:nvSpPr>
          <p:cNvPr id="100360" name="Rectangle 8">
            <a:extLst>
              <a:ext uri="{FF2B5EF4-FFF2-40B4-BE49-F238E27FC236}">
                <a16:creationId xmlns:a16="http://schemas.microsoft.com/office/drawing/2014/main" id="{7C4E074C-11A0-4F83-AF3C-6E7412B46B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59113" y="1700213"/>
            <a:ext cx="5083175" cy="2376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200">
                <a:solidFill>
                  <a:schemeClr val="bg1"/>
                </a:solidFill>
              </a:rPr>
              <a:t>Japonska akcija proti Pearl Harborju je uspela – Japonci so ameriško ladjevje izločili iz boja in si zagotovili prosto pot do surovin v južni Aziji. Pearl Harbor ostaja še naprej pomembno ameriško pomorsko oporišče, saj Japonci ne poškodujejo ladjedelnic in velikanskih naftnih rezervoarjev, v katerih je več kot pol milijarde litrov goriva.</a:t>
            </a:r>
          </a:p>
          <a:p>
            <a:pPr>
              <a:lnSpc>
                <a:spcPct val="80000"/>
              </a:lnSpc>
            </a:pPr>
            <a:r>
              <a:rPr lang="en-GB" altLang="sl-SI" sz="22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/>
      <p:bldP spid="10036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58C1BD9-E18E-4F84-B704-AC25B1544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VZROKI ZA NAPAD</a:t>
            </a:r>
            <a:endParaRPr lang="en-GB" altLang="sl-SI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8AB4DDB-7587-40CC-A179-216B15E24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570788" cy="4256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Japonski napad na Pearl Harbor, 7.4.1941 je označil začetek vojne na Pacifiku med 2. svetovno vojno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 Japonska je začela priključevati ozemlje Kitajske brez odobritve ZDA in evropskih kolonialnih sil</a:t>
            </a:r>
          </a:p>
          <a:p>
            <a:pPr>
              <a:lnSpc>
                <a:spcPct val="90000"/>
              </a:lnSpc>
            </a:pPr>
            <a:r>
              <a:rPr lang="en-GB" altLang="sl-SI" sz="2400"/>
              <a:t> </a:t>
            </a:r>
            <a:r>
              <a:rPr lang="sl-SI" altLang="sl-SI" sz="2400"/>
              <a:t>Amerika se je odločila zaračunati embargo na uvoz goriva</a:t>
            </a:r>
            <a:r>
              <a:rPr lang="en-GB" altLang="sl-SI" sz="2400"/>
              <a:t> </a:t>
            </a:r>
            <a:endParaRPr lang="sl-SI" altLang="sl-SI" sz="2400"/>
          </a:p>
          <a:p>
            <a:pPr>
              <a:lnSpc>
                <a:spcPct val="90000"/>
              </a:lnSpc>
            </a:pPr>
            <a:r>
              <a:rPr lang="sl-SI" altLang="sl-SI" sz="2400"/>
              <a:t>Nizozemska ni smela dovajati goriva katero je bilo potrebno Japoncem za obstoj v vojni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Japonci se niso hoteli umakniti iz ozemlja Kitajske in vojna je bila neizbežna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400"/>
          </a:p>
          <a:p>
            <a:pPr>
              <a:lnSpc>
                <a:spcPct val="90000"/>
              </a:lnSpc>
            </a:pPr>
            <a:endParaRPr lang="en-GB" altLang="sl-SI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721A321-320A-4E6F-A1EA-1C1BD22A9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PRIPRAVE PRED NAPADOM</a:t>
            </a:r>
            <a:endParaRPr lang="en-GB" altLang="sl-SI" b="1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E32FB12-9B24-412E-8C7F-73CE928AF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941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Japonci spustili svoje najnovejše in najsmrtonosnejše orožje – mini podmornice, katere so skrivali v pravih velikih podmornicah Japonske kraljeve flote</a:t>
            </a:r>
            <a:r>
              <a:rPr lang="en-GB" altLang="sl-SI" sz="2400"/>
              <a:t> </a:t>
            </a:r>
            <a:endParaRPr lang="sl-SI" altLang="sl-SI" sz="2400"/>
          </a:p>
          <a:p>
            <a:pPr>
              <a:lnSpc>
                <a:spcPct val="90000"/>
              </a:lnSpc>
            </a:pPr>
            <a:r>
              <a:rPr lang="sl-SI" altLang="sl-SI" sz="2400"/>
              <a:t>Skrbno so pripravljali akcijo napada zračnih sil na ameriško pomorsko bazo Pearl Harbor</a:t>
            </a:r>
          </a:p>
          <a:p>
            <a:pPr>
              <a:lnSpc>
                <a:spcPct val="90000"/>
              </a:lnSpc>
            </a:pPr>
            <a:r>
              <a:rPr lang="en-GB" altLang="sl-SI" sz="2400"/>
              <a:t> </a:t>
            </a:r>
            <a:r>
              <a:rPr lang="sl-SI" altLang="sl-SI" sz="2400"/>
              <a:t>Za ta napad so se japonski piloti urili zelo dolgo, medtem pa so njihovi vohuni omogočili podatke o položaju, postavitvi ameriškega ladjevja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V obrambo so američani koncentrirali večino svojih bojnih ladij kot obrambo za napad na Filipine.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Britanija, ki pa je še bolj podcenjevala Japonsko mornarico in zračne sile pa je v Hong Kong poslala okrepitve, katere ob začetku vojne ni mogla oskrbovati</a:t>
            </a:r>
            <a:r>
              <a:rPr lang="en-GB" altLang="sl-SI" sz="24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>
            <a:extLst>
              <a:ext uri="{FF2B5EF4-FFF2-40B4-BE49-F238E27FC236}">
                <a16:creationId xmlns:a16="http://schemas.microsoft.com/office/drawing/2014/main" id="{19F91582-274D-499B-9976-F572A6C553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80400" cy="5329238"/>
          </a:xfrm>
        </p:spPr>
        <p:txBody>
          <a:bodyPr/>
          <a:lstStyle/>
          <a:p>
            <a:r>
              <a:rPr lang="sl-SI" altLang="sl-SI" sz="2400"/>
              <a:t>Japonska flota se je pomikala proti Havajem v geografskih širinah nemogoče plovbe (zaradi močnih vetrov in visokih valov)</a:t>
            </a:r>
          </a:p>
          <a:p>
            <a:r>
              <a:rPr lang="sl-SI" altLang="sl-SI" sz="2400"/>
              <a:t> S tem je hotela prikriti premik njihove močne mornarice (6 velikih letalonosilk </a:t>
            </a:r>
            <a:r>
              <a:rPr lang="sl-SI" altLang="sl-SI" sz="2400">
                <a:hlinkClick r:id="rId2" tooltip="Akagi"/>
              </a:rPr>
              <a:t>Akagi</a:t>
            </a:r>
            <a:r>
              <a:rPr lang="sl-SI" altLang="sl-SI" sz="2400"/>
              <a:t>, </a:t>
            </a:r>
            <a:r>
              <a:rPr lang="sl-SI" altLang="sl-SI" sz="2400">
                <a:hlinkClick r:id="rId3" tooltip="Hiryu"/>
              </a:rPr>
              <a:t>Hiryu</a:t>
            </a:r>
            <a:r>
              <a:rPr lang="sl-SI" altLang="sl-SI" sz="2400"/>
              <a:t>, </a:t>
            </a:r>
            <a:r>
              <a:rPr lang="sl-SI" altLang="sl-SI" sz="2400">
                <a:hlinkClick r:id="rId4" tooltip="Kaga"/>
              </a:rPr>
              <a:t>Kaga</a:t>
            </a:r>
            <a:r>
              <a:rPr lang="sl-SI" altLang="sl-SI" sz="2400"/>
              <a:t>, </a:t>
            </a:r>
            <a:r>
              <a:rPr lang="sl-SI" altLang="sl-SI" sz="2400">
                <a:hlinkClick r:id="rId5" tooltip="Shokaku"/>
              </a:rPr>
              <a:t>Shokaku</a:t>
            </a:r>
            <a:r>
              <a:rPr lang="sl-SI" altLang="sl-SI" sz="2400"/>
              <a:t>, </a:t>
            </a:r>
            <a:r>
              <a:rPr lang="sl-SI" altLang="sl-SI" sz="2400">
                <a:hlinkClick r:id="rId6" tooltip="Soryu"/>
              </a:rPr>
              <a:t>Soryu</a:t>
            </a:r>
            <a:r>
              <a:rPr lang="sl-SI" altLang="sl-SI" sz="2400"/>
              <a:t> i </a:t>
            </a:r>
            <a:r>
              <a:rPr lang="sl-SI" altLang="sl-SI" sz="2400">
                <a:hlinkClick r:id="rId7" tooltip="Zuikaku"/>
              </a:rPr>
              <a:t>Zuikaku</a:t>
            </a:r>
            <a:r>
              <a:rPr lang="sl-SI" altLang="sl-SI" sz="2400"/>
              <a:t>, dve bojni ladji, dve težki križarki, ena lahka križarka, rušilci, tankerji in podmornice, vsega 31ladij)</a:t>
            </a:r>
          </a:p>
          <a:p>
            <a:r>
              <a:rPr lang="sl-SI" altLang="sl-SI" sz="2400"/>
              <a:t>Tega velikega ladevja na vsej poti ni opazila nobena ladja,nobeno letalo</a:t>
            </a:r>
            <a:endParaRPr lang="en-GB" altLang="sl-SI" sz="2400"/>
          </a:p>
        </p:txBody>
      </p:sp>
      <p:pic>
        <p:nvPicPr>
          <p:cNvPr id="56324" name="Picture 4" descr="akagi">
            <a:extLst>
              <a:ext uri="{FF2B5EF4-FFF2-40B4-BE49-F238E27FC236}">
                <a16:creationId xmlns:a16="http://schemas.microsoft.com/office/drawing/2014/main" id="{B79BE5DA-3F31-4CFB-B3A6-676FB189A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149725"/>
            <a:ext cx="360045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Rectangle 6">
            <a:extLst>
              <a:ext uri="{FF2B5EF4-FFF2-40B4-BE49-F238E27FC236}">
                <a16:creationId xmlns:a16="http://schemas.microsoft.com/office/drawing/2014/main" id="{ECD9EB93-0F28-4D02-B8FE-A0C333F32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0200" y="5805488"/>
            <a:ext cx="1965325" cy="647700"/>
          </a:xfrm>
        </p:spPr>
        <p:txBody>
          <a:bodyPr/>
          <a:lstStyle/>
          <a:p>
            <a:r>
              <a:rPr lang="sl-SI" altLang="sl-SI" sz="1800"/>
              <a:t>Akagi</a:t>
            </a:r>
            <a:endParaRPr lang="en-GB" altLang="sl-SI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/>
      <p:bldP spid="563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61" name="Picture 17" descr="shokaku">
            <a:extLst>
              <a:ext uri="{FF2B5EF4-FFF2-40B4-BE49-F238E27FC236}">
                <a16:creationId xmlns:a16="http://schemas.microsoft.com/office/drawing/2014/main" id="{B2028624-37BC-4F79-B836-B1DEAD65C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2952750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64" name="Rectangle 20">
            <a:extLst>
              <a:ext uri="{FF2B5EF4-FFF2-40B4-BE49-F238E27FC236}">
                <a16:creationId xmlns:a16="http://schemas.microsoft.com/office/drawing/2014/main" id="{51C5E6A2-1BF0-4759-8E29-DACE15697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63938" y="2133600"/>
            <a:ext cx="2746375" cy="523875"/>
          </a:xfrm>
        </p:spPr>
        <p:txBody>
          <a:bodyPr/>
          <a:lstStyle/>
          <a:p>
            <a:r>
              <a:rPr lang="sl-SI" altLang="sl-SI" sz="2000"/>
              <a:t>Shokaku</a:t>
            </a:r>
            <a:endParaRPr lang="en-GB" altLang="sl-SI" sz="2000"/>
          </a:p>
        </p:txBody>
      </p:sp>
      <p:pic>
        <p:nvPicPr>
          <p:cNvPr id="57367" name="Picture 23" descr="Kaga">
            <a:extLst>
              <a:ext uri="{FF2B5EF4-FFF2-40B4-BE49-F238E27FC236}">
                <a16:creationId xmlns:a16="http://schemas.microsoft.com/office/drawing/2014/main" id="{D9299EAA-B030-481F-BD39-E8DD5DEAC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81300"/>
            <a:ext cx="705643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68" name="Rectangle 24">
            <a:extLst>
              <a:ext uri="{FF2B5EF4-FFF2-40B4-BE49-F238E27FC236}">
                <a16:creationId xmlns:a16="http://schemas.microsoft.com/office/drawing/2014/main" id="{81E91D22-E654-443D-9B02-7762746DA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4076700"/>
            <a:ext cx="27463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 sz="2000"/>
              <a:t>Kaga</a:t>
            </a:r>
            <a:endParaRPr lang="en-GB" altLang="sl-SI" sz="2000"/>
          </a:p>
        </p:txBody>
      </p:sp>
      <p:pic>
        <p:nvPicPr>
          <p:cNvPr id="57369" name="Picture 25">
            <a:extLst>
              <a:ext uri="{FF2B5EF4-FFF2-40B4-BE49-F238E27FC236}">
                <a16:creationId xmlns:a16="http://schemas.microsoft.com/office/drawing/2014/main" id="{B7E14FE7-764B-4086-8AC4-83C69C6D0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89488"/>
            <a:ext cx="6840538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70" name="Rectangle 26">
            <a:extLst>
              <a:ext uri="{FF2B5EF4-FFF2-40B4-BE49-F238E27FC236}">
                <a16:creationId xmlns:a16="http://schemas.microsoft.com/office/drawing/2014/main" id="{27C85A9F-6956-48AD-8827-2F4C6497F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6165850"/>
            <a:ext cx="27463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 sz="2000"/>
              <a:t>Hiryu</a:t>
            </a:r>
            <a:endParaRPr lang="en-GB" altLang="sl-SI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4" grpId="0"/>
      <p:bldP spid="57368" grpId="0"/>
      <p:bldP spid="573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65887FE-8317-49CB-99E3-8607AA06C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8229600" cy="1371600"/>
          </a:xfrm>
        </p:spPr>
        <p:txBody>
          <a:bodyPr/>
          <a:lstStyle/>
          <a:p>
            <a:r>
              <a:rPr lang="sl-SI" altLang="sl-SI" b="1">
                <a:solidFill>
                  <a:srgbClr val="FFFFCC"/>
                </a:solidFill>
              </a:rPr>
              <a:t>POTEK NAPADA</a:t>
            </a:r>
            <a:endParaRPr lang="en-GB" altLang="sl-SI" b="1">
              <a:solidFill>
                <a:srgbClr val="FFFFCC"/>
              </a:solidFill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06691A1-8929-4265-97E9-AFD787AEA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Prvo so se v oporišče skušale prebiti male podmornice a jim to ni uspelo</a:t>
            </a:r>
          </a:p>
          <a:p>
            <a:pPr marL="533400" indent="-533400">
              <a:lnSpc>
                <a:spcPct val="80000"/>
              </a:lnSpc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7.53 Japonsko letalstvo napadlo oporišče</a:t>
            </a:r>
          </a:p>
          <a:p>
            <a:pPr marL="533400" indent="-533400">
              <a:lnSpc>
                <a:spcPct val="80000"/>
              </a:lnSpc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8.55 drugi napad, ki se je končal kakor se je začel – z zmago Japonske</a:t>
            </a:r>
          </a:p>
          <a:p>
            <a:pPr marL="533400" indent="-533400">
              <a:lnSpc>
                <a:spcPct val="80000"/>
              </a:lnSpc>
            </a:pPr>
            <a:r>
              <a:rPr lang="en-GB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7:30 Fuchida poletel južno od letalonosilke Akagi, in povzdignilo se je: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40 bomberjev s torpedi, pod poveljstvom poročnika Murata 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51 bombnikov pod poveljstvom poročnika Kakuichija Takahashija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43 lovcev pod poveljstvom poročnika Shigeruja Itaya 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49 bombnikov s torpedi pod vodstvom Fuchide </a:t>
            </a:r>
          </a:p>
          <a:p>
            <a:pPr marL="533400" indent="-533400">
              <a:lnSpc>
                <a:spcPct val="80000"/>
              </a:lnSpc>
            </a:pPr>
            <a:r>
              <a:rPr lang="sl-SI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Poleteli so proti otoku Oahu. Fuchida je dal signal, da naj presenetijo z napadom</a:t>
            </a:r>
            <a:r>
              <a:rPr lang="en-GB" altLang="sl-SI" sz="2000" b="1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sl-SI" altLang="sl-SI" sz="2000" b="1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sl-SI" altLang="sl-SI" sz="2000"/>
              <a:t> </a:t>
            </a:r>
            <a:endParaRPr lang="en-GB" altLang="sl-SI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>
            <a:extLst>
              <a:ext uri="{FF2B5EF4-FFF2-40B4-BE49-F238E27FC236}">
                <a16:creationId xmlns:a16="http://schemas.microsoft.com/office/drawing/2014/main" id="{D30EE9C4-8EAC-4813-A191-2B190FEF2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Prva letala, ki so prispela k otoku Oahu, so bili lovci Zero</a:t>
            </a:r>
            <a:r>
              <a:rPr lang="en-GB" altLang="sl-SI" sz="2000"/>
              <a:t> </a:t>
            </a: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Njihova naloga je bila: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000"/>
              <a:t>1.Onesposobiti vsa letališča v primeru, če bi bili ameriški lovci pripravljeni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000"/>
              <a:t>2.Uničiti morebitna ameriška letala v zraku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Nekaj minut po prvem bombnem napadu</a:t>
            </a:r>
            <a:r>
              <a:rPr lang="en-GB" altLang="sl-SI" sz="2000"/>
              <a:t> </a:t>
            </a:r>
            <a:r>
              <a:rPr lang="sl-SI" altLang="sl-SI" sz="2000"/>
              <a:t>so spustili v vodo prva torpeda</a:t>
            </a:r>
            <a:r>
              <a:rPr lang="en-GB" altLang="sl-SI" sz="2000"/>
              <a:t> </a:t>
            </a: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Bojna ladja Nevada je imela nekaj strojnic, ki so uspele sestreliti nekaj letal, preden bi ta v vodo spustila torpeda</a:t>
            </a:r>
          </a:p>
          <a:p>
            <a:pPr>
              <a:lnSpc>
                <a:spcPct val="80000"/>
              </a:lnSpc>
            </a:pPr>
            <a:r>
              <a:rPr lang="en-GB" altLang="sl-SI" sz="2000"/>
              <a:t> </a:t>
            </a:r>
            <a:r>
              <a:rPr lang="sl-SI" altLang="sl-SI" sz="2000"/>
              <a:t>Ko so se letala s torpedi vračala po bombe na letalonosilke, se je Oklahoma počasi obrnila, toda od vse škode ki jo je imela na sebi, se je zvrnila v zaliv</a:t>
            </a:r>
            <a:r>
              <a:rPr lang="en-GB" altLang="sl-SI" sz="2000"/>
              <a:t> </a:t>
            </a:r>
            <a:endParaRPr lang="sl-SI" altLang="sl-SI" sz="2000"/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Fuchida je priletel s svojimi težkimi bombniki nad bojne ladje: </a:t>
            </a:r>
            <a:r>
              <a:rPr lang="en-GB" altLang="sl-SI" sz="2000"/>
              <a:t> </a:t>
            </a:r>
            <a:r>
              <a:rPr lang="sl-SI" altLang="sl-SI" sz="2000"/>
              <a:t>Tennessee, Maryland, West Virginia, Arizona in Vestal so bile zadete v nekaj minutah</a:t>
            </a:r>
            <a:r>
              <a:rPr lang="en-GB" altLang="sl-SI" sz="2000"/>
              <a:t> </a:t>
            </a:r>
            <a:endParaRPr lang="sl-SI" altLang="sl-SI" sz="2000"/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sl-SI" sz="2000"/>
              <a:t> </a:t>
            </a:r>
            <a:endParaRPr lang="sl-SI" altLang="sl-SI" sz="2000"/>
          </a:p>
          <a:p>
            <a:pPr>
              <a:lnSpc>
                <a:spcPct val="80000"/>
              </a:lnSpc>
            </a:pPr>
            <a:endParaRPr lang="en-GB" altLang="sl-SI" sz="2000"/>
          </a:p>
        </p:txBody>
      </p:sp>
      <p:pic>
        <p:nvPicPr>
          <p:cNvPr id="85000" name="Picture 8">
            <a:extLst>
              <a:ext uri="{FF2B5EF4-FFF2-40B4-BE49-F238E27FC236}">
                <a16:creationId xmlns:a16="http://schemas.microsoft.com/office/drawing/2014/main" id="{931FC150-BF9E-425C-9454-3EA38C018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868863"/>
            <a:ext cx="2232025" cy="176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001" name="Rectangle 9">
            <a:extLst>
              <a:ext uri="{FF2B5EF4-FFF2-40B4-BE49-F238E27FC236}">
                <a16:creationId xmlns:a16="http://schemas.microsoft.com/office/drawing/2014/main" id="{4D08443A-8721-4918-A90A-B570354F7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6237288"/>
            <a:ext cx="95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altLang="sl-SI"/>
              <a:t>Arizona</a:t>
            </a:r>
            <a:endParaRPr lang="en-GB" altLang="sl-SI"/>
          </a:p>
        </p:txBody>
      </p:sp>
      <p:pic>
        <p:nvPicPr>
          <p:cNvPr id="85002" name="Picture 10">
            <a:extLst>
              <a:ext uri="{FF2B5EF4-FFF2-40B4-BE49-F238E27FC236}">
                <a16:creationId xmlns:a16="http://schemas.microsoft.com/office/drawing/2014/main" id="{0CF7F20C-0841-4B1E-BD66-CE5FD1221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425"/>
            <a:ext cx="338455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003" name="Rectangle 11">
            <a:extLst>
              <a:ext uri="{FF2B5EF4-FFF2-40B4-BE49-F238E27FC236}">
                <a16:creationId xmlns:a16="http://schemas.microsoft.com/office/drawing/2014/main" id="{40F69CEC-2FA7-4A0B-86DC-598D8DA65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623728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/>
              <a:t>Vestal</a:t>
            </a:r>
            <a:endParaRPr lang="en-GB" alt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  <p:bldP spid="85001" grpId="0"/>
      <p:bldP spid="850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9" name="Rectangle 15">
            <a:extLst>
              <a:ext uri="{FF2B5EF4-FFF2-40B4-BE49-F238E27FC236}">
                <a16:creationId xmlns:a16="http://schemas.microsoft.com/office/drawing/2014/main" id="{359435B4-968B-4C7C-99BA-CDA55894D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29600" cy="5616575"/>
          </a:xfrm>
        </p:spPr>
        <p:txBody>
          <a:bodyPr/>
          <a:lstStyle/>
          <a:p>
            <a:r>
              <a:rPr lang="sl-SI" altLang="sl-SI" sz="2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Prvi val japonskih letal je bil nad ciljem skoraj polno uro</a:t>
            </a:r>
          </a:p>
          <a:p>
            <a:r>
              <a:rPr lang="sl-SI" altLang="sl-SI" sz="2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8:40 pa so se nad vzhodno obalo otoka Oahu pojavila že letala drugega japonskega vala</a:t>
            </a:r>
            <a:r>
              <a:rPr lang="en-GB" altLang="sl-SI" sz="2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 </a:t>
            </a:r>
            <a:endParaRPr lang="sl-SI" altLang="sl-SI" sz="28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r>
              <a:rPr lang="sl-SI" altLang="sl-SI" sz="2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V naslednjih minutah drugega vala, so japonski lovci Zero, pobili še zadnje vojake, ki so plavali v morju in so se hoteli rešiti</a:t>
            </a:r>
          </a:p>
          <a:p>
            <a:r>
              <a:rPr lang="sl-SI" altLang="sl-SI" sz="2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Ameriškim lovcem P-40 je uspelo sestreliti le nekaj japonskih letal</a:t>
            </a:r>
          </a:p>
          <a:p>
            <a:r>
              <a:rPr lang="sl-SI" altLang="sl-SI" sz="2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Japonsko ladevje se je napotilo proti domu. Spotoma je del ladij naslednjega dne obstreljeval še otok Wate</a:t>
            </a:r>
            <a:r>
              <a:rPr lang="en-GB" altLang="sl-SI" sz="28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 </a:t>
            </a:r>
            <a:endParaRPr lang="sl-SI" altLang="sl-SI" sz="2800" b="1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endParaRPr lang="en-GB" altLang="sl-SI" sz="2800" b="1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8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8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8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8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5">
            <a:extLst>
              <a:ext uri="{FF2B5EF4-FFF2-40B4-BE49-F238E27FC236}">
                <a16:creationId xmlns:a16="http://schemas.microsoft.com/office/drawing/2014/main" id="{CB99C048-FD1A-4C29-ABD0-6E306A1FA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71600"/>
          </a:xfrm>
        </p:spPr>
        <p:txBody>
          <a:bodyPr/>
          <a:lstStyle/>
          <a:p>
            <a:r>
              <a:rPr lang="sl-SI" altLang="sl-SI">
                <a:latin typeface="Georgia" panose="02040502050405020303" pitchFamily="18" charset="0"/>
              </a:rPr>
              <a:t>     Napad na Pearl Harbor</a:t>
            </a:r>
            <a:endParaRPr lang="en-GB" altLang="sl-SI">
              <a:latin typeface="Georgia" panose="02040502050405020303" pitchFamily="18" charset="0"/>
            </a:endParaRPr>
          </a:p>
        </p:txBody>
      </p:sp>
      <p:pic>
        <p:nvPicPr>
          <p:cNvPr id="109578" name="get_video.mpg">
            <a:hlinkClick r:id="" action="ppaction://media"/>
            <a:extLst>
              <a:ext uri="{FF2B5EF4-FFF2-40B4-BE49-F238E27FC236}">
                <a16:creationId xmlns:a16="http://schemas.microsoft.com/office/drawing/2014/main" id="{B8D41E52-9B57-41A2-9B3E-C5E2A1335BD1}"/>
              </a:ext>
            </a:extLst>
          </p:cNvPr>
          <p:cNvPicPr>
            <a:picLocks noGrp="1" noRot="1" noChangeAspect="1" noChangeArrowheads="1"/>
          </p:cNvPicPr>
          <p:nvPr>
            <p:ph type="media" sz="half" idx="2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412875"/>
            <a:ext cx="6553200" cy="53625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481" fill="hold"/>
                                        <p:tgtEl>
                                          <p:spTgt spid="1095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957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9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95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7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761</Words>
  <Application>Microsoft Office PowerPoint</Application>
  <PresentationFormat>On-screen Show (4:3)</PresentationFormat>
  <Paragraphs>63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Georgia</vt:lpstr>
      <vt:lpstr>Times New Roman</vt:lpstr>
      <vt:lpstr>Wingdings</vt:lpstr>
      <vt:lpstr>Pixel</vt:lpstr>
      <vt:lpstr>PEARL HARBOR</vt:lpstr>
      <vt:lpstr>VZROKI ZA NAPAD</vt:lpstr>
      <vt:lpstr>PRIPRAVE PRED NAPADOM</vt:lpstr>
      <vt:lpstr>Akagi</vt:lpstr>
      <vt:lpstr>Shokaku</vt:lpstr>
      <vt:lpstr>POTEK NAPADA</vt:lpstr>
      <vt:lpstr>PowerPoint Presentation</vt:lpstr>
      <vt:lpstr>PowerPoint Presentation</vt:lpstr>
      <vt:lpstr>     Napad na Pearl Harbor</vt:lpstr>
      <vt:lpstr>ŠKODA</vt:lpstr>
      <vt:lpstr>POSLEDICE NAPADA </vt:lpstr>
      <vt:lpstr>ZAKLJUČEK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2019-06-03T09:16:07Z</dcterms:created>
  <dcterms:modified xsi:type="dcterms:W3CDTF">2019-06-03T09:16:07Z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