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2" autoAdjust="0"/>
  </p:normalViewPr>
  <p:slideViewPr>
    <p:cSldViewPr>
      <p:cViewPr varScale="1">
        <p:scale>
          <a:sx n="71" d="100"/>
          <a:sy n="71" d="100"/>
        </p:scale>
        <p:origin x="-13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6C7069-C9A1-4D06-B3FA-EFF2B2B603C8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9016750F-D268-4B35-81EB-0C4CCC127E10}">
      <dgm:prSet phldrT="[besedilo]" custT="1"/>
      <dgm:spPr>
        <a:solidFill>
          <a:schemeClr val="accent1"/>
        </a:solidFill>
      </dgm:spPr>
      <dgm:t>
        <a:bodyPr/>
        <a:lstStyle/>
        <a:p>
          <a:r>
            <a:rPr lang="sl-SI" sz="2800" b="1" dirty="0">
              <a:solidFill>
                <a:srgbClr val="C00000"/>
              </a:solidFill>
            </a:rPr>
            <a:t>IMPERIALIZEM</a:t>
          </a:r>
        </a:p>
      </dgm:t>
    </dgm:pt>
    <dgm:pt modelId="{46C31D1A-DAEC-4D0D-8CEB-49475036C4CD}" type="parTrans" cxnId="{AD077BF2-8DB0-4DC0-9B1E-0C775DF660C3}">
      <dgm:prSet/>
      <dgm:spPr/>
      <dgm:t>
        <a:bodyPr/>
        <a:lstStyle/>
        <a:p>
          <a:endParaRPr lang="sl-SI"/>
        </a:p>
      </dgm:t>
    </dgm:pt>
    <dgm:pt modelId="{943A935F-475B-47C3-B12B-BA7431F6C206}" type="sibTrans" cxnId="{AD077BF2-8DB0-4DC0-9B1E-0C775DF660C3}">
      <dgm:prSet/>
      <dgm:spPr/>
      <dgm:t>
        <a:bodyPr/>
        <a:lstStyle/>
        <a:p>
          <a:endParaRPr lang="sl-SI"/>
        </a:p>
      </dgm:t>
    </dgm:pt>
    <dgm:pt modelId="{35BA0E26-CE9E-4136-A061-53515DC8A546}">
      <dgm:prSet phldrT="[besedilo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sl-SI" sz="1600" b="1" dirty="0"/>
            <a:t>SUROVINE, NOVI TRGI, CENENA DELOVNA SILA</a:t>
          </a:r>
        </a:p>
      </dgm:t>
    </dgm:pt>
    <dgm:pt modelId="{32AB23E4-DA9B-4150-A546-45707C6C83D1}" type="parTrans" cxnId="{6147A6B3-63B0-40C2-91EA-CD1CA494DFD2}">
      <dgm:prSet/>
      <dgm:spPr/>
      <dgm:t>
        <a:bodyPr/>
        <a:lstStyle/>
        <a:p>
          <a:endParaRPr lang="sl-SI"/>
        </a:p>
      </dgm:t>
    </dgm:pt>
    <dgm:pt modelId="{0FB267FB-943E-4A5E-A263-C73137CC6CA6}" type="sibTrans" cxnId="{6147A6B3-63B0-40C2-91EA-CD1CA494DFD2}">
      <dgm:prSet/>
      <dgm:spPr/>
      <dgm:t>
        <a:bodyPr/>
        <a:lstStyle/>
        <a:p>
          <a:endParaRPr lang="sl-SI"/>
        </a:p>
      </dgm:t>
    </dgm:pt>
    <dgm:pt modelId="{98918B23-6749-4C5E-AB60-6E14FF5D7EC3}">
      <dgm:prSet phldrT="[besedilo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sl-SI" sz="1600" b="1" dirty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l-SI" sz="1600" b="1" dirty="0"/>
            <a:t>BOJ ZA KOLONIJE V AFRIKI IN AZIJI</a:t>
          </a:r>
        </a:p>
        <a:p>
          <a:pPr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1600" dirty="0"/>
        </a:p>
      </dgm:t>
    </dgm:pt>
    <dgm:pt modelId="{E7005614-6A20-4CFC-9468-9ABAE61571E4}" type="parTrans" cxnId="{1084392D-9547-4E91-B880-81C85286BE3B}">
      <dgm:prSet/>
      <dgm:spPr/>
      <dgm:t>
        <a:bodyPr/>
        <a:lstStyle/>
        <a:p>
          <a:endParaRPr lang="sl-SI"/>
        </a:p>
      </dgm:t>
    </dgm:pt>
    <dgm:pt modelId="{30EFE24C-D6D4-4D1F-8275-E9C2A5906283}" type="sibTrans" cxnId="{1084392D-9547-4E91-B880-81C85286BE3B}">
      <dgm:prSet/>
      <dgm:spPr/>
      <dgm:t>
        <a:bodyPr/>
        <a:lstStyle/>
        <a:p>
          <a:endParaRPr lang="sl-SI"/>
        </a:p>
      </dgm:t>
    </dgm:pt>
    <dgm:pt modelId="{D8E4EA5E-2E2F-4AD1-A435-5E4AB796FD53}">
      <dgm:prSet phldrT="[besedil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sl-SI" sz="2000" dirty="0"/>
            <a:t>STARIM KOLONIALNIM SILAM SE PRIDRUŽIJO NOVE</a:t>
          </a:r>
        </a:p>
      </dgm:t>
    </dgm:pt>
    <dgm:pt modelId="{A78B5943-229F-4FFE-9654-7C9E36631BD4}" type="parTrans" cxnId="{6417F017-4084-4DE4-8029-9B921C2A4951}">
      <dgm:prSet/>
      <dgm:spPr/>
      <dgm:t>
        <a:bodyPr/>
        <a:lstStyle/>
        <a:p>
          <a:endParaRPr lang="sl-SI"/>
        </a:p>
      </dgm:t>
    </dgm:pt>
    <dgm:pt modelId="{B962DE3C-0EAE-4377-A708-1F74B6B47E6D}" type="sibTrans" cxnId="{6417F017-4084-4DE4-8029-9B921C2A4951}">
      <dgm:prSet/>
      <dgm:spPr/>
      <dgm:t>
        <a:bodyPr/>
        <a:lstStyle/>
        <a:p>
          <a:endParaRPr lang="sl-SI"/>
        </a:p>
      </dgm:t>
    </dgm:pt>
    <dgm:pt modelId="{EBBE4222-942F-4224-81DF-26F1095332C9}">
      <dgm:prSet phldrT="[besedilo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sl-SI" sz="1600" b="1" dirty="0"/>
            <a:t>VELIKA BRITANIJA, FRANCIJA, NIZOZEMSKA, BELGIJA</a:t>
          </a:r>
          <a:r>
            <a:rPr lang="sl-SI" sz="1300" dirty="0"/>
            <a:t>	</a:t>
          </a:r>
        </a:p>
      </dgm:t>
    </dgm:pt>
    <dgm:pt modelId="{E994EEE0-DFF0-467A-A1F8-7065C54603F6}" type="parTrans" cxnId="{6F4F99E1-E18E-41A8-9F98-5785E83136CE}">
      <dgm:prSet/>
      <dgm:spPr/>
      <dgm:t>
        <a:bodyPr/>
        <a:lstStyle/>
        <a:p>
          <a:endParaRPr lang="sl-SI"/>
        </a:p>
      </dgm:t>
    </dgm:pt>
    <dgm:pt modelId="{10FB9468-D3F0-4335-AE9E-0555541847AD}" type="sibTrans" cxnId="{6F4F99E1-E18E-41A8-9F98-5785E83136CE}">
      <dgm:prSet/>
      <dgm:spPr/>
      <dgm:t>
        <a:bodyPr/>
        <a:lstStyle/>
        <a:p>
          <a:endParaRPr lang="sl-SI"/>
        </a:p>
      </dgm:t>
    </dgm:pt>
    <dgm:pt modelId="{BFDD0933-F53E-4354-8DCD-737EDE397D64}">
      <dgm:prSet phldrT="[besedilo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sl-SI" sz="1600" b="1" dirty="0"/>
            <a:t>NEMČIJA, ITALIJA, ZDA, JAPONSKA</a:t>
          </a:r>
        </a:p>
      </dgm:t>
    </dgm:pt>
    <dgm:pt modelId="{7C6AF191-EDDD-451C-AB9B-F99C2AB1F33D}" type="parTrans" cxnId="{ED3D0EF1-BECF-4202-B304-7A966FDC7A28}">
      <dgm:prSet/>
      <dgm:spPr/>
      <dgm:t>
        <a:bodyPr/>
        <a:lstStyle/>
        <a:p>
          <a:endParaRPr lang="sl-SI"/>
        </a:p>
      </dgm:t>
    </dgm:pt>
    <dgm:pt modelId="{364069D6-624E-4B93-8976-B99466290771}" type="sibTrans" cxnId="{ED3D0EF1-BECF-4202-B304-7A966FDC7A28}">
      <dgm:prSet/>
      <dgm:spPr/>
      <dgm:t>
        <a:bodyPr/>
        <a:lstStyle/>
        <a:p>
          <a:endParaRPr lang="sl-SI"/>
        </a:p>
      </dgm:t>
    </dgm:pt>
    <dgm:pt modelId="{BE3C570E-357D-40B3-8FB5-5F0101E85D56}">
      <dgm:prSet phldrT="[besedilo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sl-SI" sz="2000" dirty="0"/>
            <a:t>KRIŽANJE INTERESOV</a:t>
          </a:r>
        </a:p>
      </dgm:t>
    </dgm:pt>
    <dgm:pt modelId="{BCFEC1E1-B8B9-47F6-B6AE-C22D4A3B175A}" type="parTrans" cxnId="{DEBCBE36-56D1-48EB-AB2F-FDAE1DEEAEE2}">
      <dgm:prSet/>
      <dgm:spPr/>
      <dgm:t>
        <a:bodyPr/>
        <a:lstStyle/>
        <a:p>
          <a:endParaRPr lang="sl-SI"/>
        </a:p>
      </dgm:t>
    </dgm:pt>
    <dgm:pt modelId="{F015EFD9-D3D4-4CF5-B777-458C883B9853}" type="sibTrans" cxnId="{DEBCBE36-56D1-48EB-AB2F-FDAE1DEEAEE2}">
      <dgm:prSet/>
      <dgm:spPr/>
      <dgm:t>
        <a:bodyPr/>
        <a:lstStyle/>
        <a:p>
          <a:endParaRPr lang="sl-SI"/>
        </a:p>
      </dgm:t>
    </dgm:pt>
    <dgm:pt modelId="{9B2F9EBB-31AE-4342-9521-A358226A3FF5}">
      <dgm:prSet phldrT="[besedilo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sl-SI" sz="1600" b="1" dirty="0"/>
            <a:t>OSMANSKO CESARSTVO, BOSNA IN HERCEGOVINA, JADRAN</a:t>
          </a:r>
          <a:r>
            <a:rPr lang="sl-SI" sz="1300" b="1" dirty="0"/>
            <a:t>	</a:t>
          </a:r>
        </a:p>
      </dgm:t>
    </dgm:pt>
    <dgm:pt modelId="{F415C9AC-81B4-4BA6-A9C8-42E6DA534573}" type="parTrans" cxnId="{38134FD2-2FA4-4083-85BD-D1D6E1116450}">
      <dgm:prSet/>
      <dgm:spPr/>
      <dgm:t>
        <a:bodyPr/>
        <a:lstStyle/>
        <a:p>
          <a:endParaRPr lang="sl-SI"/>
        </a:p>
      </dgm:t>
    </dgm:pt>
    <dgm:pt modelId="{05B9A77F-FA5A-4756-A797-43D3E37A3FDF}" type="sibTrans" cxnId="{38134FD2-2FA4-4083-85BD-D1D6E1116450}">
      <dgm:prSet/>
      <dgm:spPr/>
      <dgm:t>
        <a:bodyPr/>
        <a:lstStyle/>
        <a:p>
          <a:endParaRPr lang="sl-SI"/>
        </a:p>
      </dgm:t>
    </dgm:pt>
    <dgm:pt modelId="{D62C7C92-E290-4D9E-AC37-77FB93D8710A}">
      <dgm:prSet phldrT="[besedilo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sl-SI" sz="1600" b="1" dirty="0"/>
            <a:t>NAFTA, GEOGRAFSKA LEGA, DOSTOP DO MORJA</a:t>
          </a:r>
        </a:p>
      </dgm:t>
    </dgm:pt>
    <dgm:pt modelId="{6C38BA87-56C3-47A4-921B-05C6C5458F91}" type="parTrans" cxnId="{2B5EFED6-5B2F-4D3A-80A9-FB8E9CE366D9}">
      <dgm:prSet/>
      <dgm:spPr/>
      <dgm:t>
        <a:bodyPr/>
        <a:lstStyle/>
        <a:p>
          <a:endParaRPr lang="sl-SI"/>
        </a:p>
      </dgm:t>
    </dgm:pt>
    <dgm:pt modelId="{C10111DA-DB6E-49AD-81D8-9E1D7A207DDB}" type="sibTrans" cxnId="{2B5EFED6-5B2F-4D3A-80A9-FB8E9CE366D9}">
      <dgm:prSet/>
      <dgm:spPr/>
      <dgm:t>
        <a:bodyPr/>
        <a:lstStyle/>
        <a:p>
          <a:endParaRPr lang="sl-SI"/>
        </a:p>
      </dgm:t>
    </dgm:pt>
    <dgm:pt modelId="{033AB235-FE6C-467E-9DCF-482FC882AA42}">
      <dgm:prSet phldrT="[besedilo]" custT="1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sl-SI" sz="2000" b="1" dirty="0">
              <a:solidFill>
                <a:srgbClr val="C00000"/>
              </a:solidFill>
            </a:rPr>
            <a:t>JE POLITIČNA IN GOSPODARSKA NADVLADA EVROPSKIH DRŽAV NAD TUJIM OZEMLJEM.</a:t>
          </a:r>
        </a:p>
      </dgm:t>
    </dgm:pt>
    <dgm:pt modelId="{8C61131F-40A3-4B5E-81C4-8D7E94E64EB0}" type="parTrans" cxnId="{E75313B4-2764-42F3-B5BB-24E4FF591314}">
      <dgm:prSet/>
      <dgm:spPr/>
      <dgm:t>
        <a:bodyPr/>
        <a:lstStyle/>
        <a:p>
          <a:endParaRPr lang="sl-SI"/>
        </a:p>
      </dgm:t>
    </dgm:pt>
    <dgm:pt modelId="{B47403EA-C8D1-4DE3-A899-32265A97F5C4}" type="sibTrans" cxnId="{E75313B4-2764-42F3-B5BB-24E4FF591314}">
      <dgm:prSet/>
      <dgm:spPr/>
      <dgm:t>
        <a:bodyPr/>
        <a:lstStyle/>
        <a:p>
          <a:endParaRPr lang="sl-SI"/>
        </a:p>
      </dgm:t>
    </dgm:pt>
    <dgm:pt modelId="{73962FF3-1991-4AC5-BD02-7B29146F72AA}" type="pres">
      <dgm:prSet presAssocID="{0C6C7069-C9A1-4D06-B3FA-EFF2B2B603C8}" presName="Name0" presStyleCnt="0">
        <dgm:presLayoutVars>
          <dgm:dir/>
          <dgm:animLvl val="lvl"/>
          <dgm:resizeHandles val="exact"/>
        </dgm:presLayoutVars>
      </dgm:prSet>
      <dgm:spPr/>
    </dgm:pt>
    <dgm:pt modelId="{D62E0399-7490-4C3F-A281-AF12F23AD610}" type="pres">
      <dgm:prSet presAssocID="{033AB235-FE6C-467E-9DCF-482FC882AA42}" presName="boxAndChildren" presStyleCnt="0"/>
      <dgm:spPr/>
    </dgm:pt>
    <dgm:pt modelId="{AA90D244-5D88-4A68-B39D-2D0462D9E0E0}" type="pres">
      <dgm:prSet presAssocID="{033AB235-FE6C-467E-9DCF-482FC882AA42}" presName="parentTextBox" presStyleLbl="node1" presStyleIdx="0" presStyleCnt="4" custLinFactNeighborY="-943"/>
      <dgm:spPr/>
    </dgm:pt>
    <dgm:pt modelId="{2503C0DB-1BBD-45CE-8AD1-D44AB51B94CE}" type="pres">
      <dgm:prSet presAssocID="{F015EFD9-D3D4-4CF5-B777-458C883B9853}" presName="sp" presStyleCnt="0"/>
      <dgm:spPr/>
    </dgm:pt>
    <dgm:pt modelId="{61BC2D4E-38FC-435F-9395-C1B668A078AD}" type="pres">
      <dgm:prSet presAssocID="{BE3C570E-357D-40B3-8FB5-5F0101E85D56}" presName="arrowAndChildren" presStyleCnt="0"/>
      <dgm:spPr/>
    </dgm:pt>
    <dgm:pt modelId="{3E52D82C-005A-4107-B9C8-9E04039FD6FD}" type="pres">
      <dgm:prSet presAssocID="{BE3C570E-357D-40B3-8FB5-5F0101E85D56}" presName="parentTextArrow" presStyleLbl="node1" presStyleIdx="0" presStyleCnt="4"/>
      <dgm:spPr/>
    </dgm:pt>
    <dgm:pt modelId="{6E0BD976-8FFF-440B-840F-6B2C59361B9E}" type="pres">
      <dgm:prSet presAssocID="{BE3C570E-357D-40B3-8FB5-5F0101E85D56}" presName="arrow" presStyleLbl="node1" presStyleIdx="1" presStyleCnt="4"/>
      <dgm:spPr/>
    </dgm:pt>
    <dgm:pt modelId="{7E3D3FED-B6A3-4B79-960B-1A9696A0AC02}" type="pres">
      <dgm:prSet presAssocID="{BE3C570E-357D-40B3-8FB5-5F0101E85D56}" presName="descendantArrow" presStyleCnt="0"/>
      <dgm:spPr/>
    </dgm:pt>
    <dgm:pt modelId="{8656DACC-58E1-4D68-83C0-39E9FD2D5BF8}" type="pres">
      <dgm:prSet presAssocID="{9B2F9EBB-31AE-4342-9521-A358226A3FF5}" presName="childTextArrow" presStyleLbl="fgAccFollowNode1" presStyleIdx="0" presStyleCnt="6">
        <dgm:presLayoutVars>
          <dgm:bulletEnabled val="1"/>
        </dgm:presLayoutVars>
      </dgm:prSet>
      <dgm:spPr/>
    </dgm:pt>
    <dgm:pt modelId="{F4267A58-DAE0-484A-9E82-01E6275E6E30}" type="pres">
      <dgm:prSet presAssocID="{D62C7C92-E290-4D9E-AC37-77FB93D8710A}" presName="childTextArrow" presStyleLbl="fgAccFollowNode1" presStyleIdx="1" presStyleCnt="6">
        <dgm:presLayoutVars>
          <dgm:bulletEnabled val="1"/>
        </dgm:presLayoutVars>
      </dgm:prSet>
      <dgm:spPr/>
    </dgm:pt>
    <dgm:pt modelId="{240A7A24-DEC1-4B80-B376-2EB71353D0F8}" type="pres">
      <dgm:prSet presAssocID="{B962DE3C-0EAE-4377-A708-1F74B6B47E6D}" presName="sp" presStyleCnt="0"/>
      <dgm:spPr/>
    </dgm:pt>
    <dgm:pt modelId="{CAF22BA9-A530-44D0-BC89-3FFC29D0D976}" type="pres">
      <dgm:prSet presAssocID="{D8E4EA5E-2E2F-4AD1-A435-5E4AB796FD53}" presName="arrowAndChildren" presStyleCnt="0"/>
      <dgm:spPr/>
    </dgm:pt>
    <dgm:pt modelId="{FAE6348C-73A2-42AC-959B-A9CE373E1C95}" type="pres">
      <dgm:prSet presAssocID="{D8E4EA5E-2E2F-4AD1-A435-5E4AB796FD53}" presName="parentTextArrow" presStyleLbl="node1" presStyleIdx="1" presStyleCnt="4"/>
      <dgm:spPr/>
    </dgm:pt>
    <dgm:pt modelId="{000C5BAD-9FE5-4DB2-B73F-991657D8D5C8}" type="pres">
      <dgm:prSet presAssocID="{D8E4EA5E-2E2F-4AD1-A435-5E4AB796FD53}" presName="arrow" presStyleLbl="node1" presStyleIdx="2" presStyleCnt="4" custLinFactNeighborY="-943"/>
      <dgm:spPr/>
    </dgm:pt>
    <dgm:pt modelId="{EBA6551F-5547-40DB-8AEF-D2DD6953C320}" type="pres">
      <dgm:prSet presAssocID="{D8E4EA5E-2E2F-4AD1-A435-5E4AB796FD53}" presName="descendantArrow" presStyleCnt="0"/>
      <dgm:spPr/>
    </dgm:pt>
    <dgm:pt modelId="{D680BBFD-5D89-4E0A-A52B-74DFC115FFEF}" type="pres">
      <dgm:prSet presAssocID="{EBBE4222-942F-4224-81DF-26F1095332C9}" presName="childTextArrow" presStyleLbl="fgAccFollowNode1" presStyleIdx="2" presStyleCnt="6">
        <dgm:presLayoutVars>
          <dgm:bulletEnabled val="1"/>
        </dgm:presLayoutVars>
      </dgm:prSet>
      <dgm:spPr/>
    </dgm:pt>
    <dgm:pt modelId="{D7666C88-44C7-4025-B65A-C1F83DAE713F}" type="pres">
      <dgm:prSet presAssocID="{BFDD0933-F53E-4354-8DCD-737EDE397D64}" presName="childTextArrow" presStyleLbl="fgAccFollowNode1" presStyleIdx="3" presStyleCnt="6">
        <dgm:presLayoutVars>
          <dgm:bulletEnabled val="1"/>
        </dgm:presLayoutVars>
      </dgm:prSet>
      <dgm:spPr/>
    </dgm:pt>
    <dgm:pt modelId="{072DC792-09F9-42D3-B1C2-7AB589E96EE4}" type="pres">
      <dgm:prSet presAssocID="{943A935F-475B-47C3-B12B-BA7431F6C206}" presName="sp" presStyleCnt="0"/>
      <dgm:spPr/>
    </dgm:pt>
    <dgm:pt modelId="{4ED0D20B-1490-4B5E-AEDF-F73835ADE5B7}" type="pres">
      <dgm:prSet presAssocID="{9016750F-D268-4B35-81EB-0C4CCC127E10}" presName="arrowAndChildren" presStyleCnt="0"/>
      <dgm:spPr/>
    </dgm:pt>
    <dgm:pt modelId="{29E580F9-E3DF-4883-B015-BDAC15188850}" type="pres">
      <dgm:prSet presAssocID="{9016750F-D268-4B35-81EB-0C4CCC127E10}" presName="parentTextArrow" presStyleLbl="node1" presStyleIdx="2" presStyleCnt="4"/>
      <dgm:spPr/>
    </dgm:pt>
    <dgm:pt modelId="{0A6429B1-3C2E-4907-8E7D-F3AFF2EF670B}" type="pres">
      <dgm:prSet presAssocID="{9016750F-D268-4B35-81EB-0C4CCC127E10}" presName="arrow" presStyleLbl="node1" presStyleIdx="3" presStyleCnt="4" custLinFactNeighborX="-8269" custLinFactNeighborY="-4709"/>
      <dgm:spPr/>
    </dgm:pt>
    <dgm:pt modelId="{AC77211A-E946-4FEE-8EA8-42EC6049701E}" type="pres">
      <dgm:prSet presAssocID="{9016750F-D268-4B35-81EB-0C4CCC127E10}" presName="descendantArrow" presStyleCnt="0"/>
      <dgm:spPr/>
    </dgm:pt>
    <dgm:pt modelId="{F26A1B50-9D08-4D2F-A033-D6117349C870}" type="pres">
      <dgm:prSet presAssocID="{35BA0E26-CE9E-4136-A061-53515DC8A546}" presName="childTextArrow" presStyleLbl="fgAccFollowNode1" presStyleIdx="4" presStyleCnt="6">
        <dgm:presLayoutVars>
          <dgm:bulletEnabled val="1"/>
        </dgm:presLayoutVars>
      </dgm:prSet>
      <dgm:spPr/>
    </dgm:pt>
    <dgm:pt modelId="{CE7A9FF4-AC3D-420A-9B22-362BD3C99163}" type="pres">
      <dgm:prSet presAssocID="{98918B23-6749-4C5E-AB60-6E14FF5D7EC3}" presName="childTextArrow" presStyleLbl="fgAccFollowNode1" presStyleIdx="5" presStyleCnt="6" custLinFactNeighborX="4155" custLinFactNeighborY="3381">
        <dgm:presLayoutVars>
          <dgm:bulletEnabled val="1"/>
        </dgm:presLayoutVars>
      </dgm:prSet>
      <dgm:spPr/>
    </dgm:pt>
  </dgm:ptLst>
  <dgm:cxnLst>
    <dgm:cxn modelId="{6CB53B0E-8850-4DD2-B2A0-4885DF7559FF}" type="presOf" srcId="{9B2F9EBB-31AE-4342-9521-A358226A3FF5}" destId="{8656DACC-58E1-4D68-83C0-39E9FD2D5BF8}" srcOrd="0" destOrd="0" presId="urn:microsoft.com/office/officeart/2005/8/layout/process4"/>
    <dgm:cxn modelId="{6417F017-4084-4DE4-8029-9B921C2A4951}" srcId="{0C6C7069-C9A1-4D06-B3FA-EFF2B2B603C8}" destId="{D8E4EA5E-2E2F-4AD1-A435-5E4AB796FD53}" srcOrd="1" destOrd="0" parTransId="{A78B5943-229F-4FFE-9654-7C9E36631BD4}" sibTransId="{B962DE3C-0EAE-4377-A708-1F74B6B47E6D}"/>
    <dgm:cxn modelId="{43F5561E-D1B2-47C3-B465-A1A6A1401F21}" type="presOf" srcId="{98918B23-6749-4C5E-AB60-6E14FF5D7EC3}" destId="{CE7A9FF4-AC3D-420A-9B22-362BD3C99163}" srcOrd="0" destOrd="0" presId="urn:microsoft.com/office/officeart/2005/8/layout/process4"/>
    <dgm:cxn modelId="{1084392D-9547-4E91-B880-81C85286BE3B}" srcId="{9016750F-D268-4B35-81EB-0C4CCC127E10}" destId="{98918B23-6749-4C5E-AB60-6E14FF5D7EC3}" srcOrd="1" destOrd="0" parTransId="{E7005614-6A20-4CFC-9468-9ABAE61571E4}" sibTransId="{30EFE24C-D6D4-4D1F-8275-E9C2A5906283}"/>
    <dgm:cxn modelId="{60F8C933-01A6-496A-AEE5-E3812F0E79BC}" type="presOf" srcId="{D8E4EA5E-2E2F-4AD1-A435-5E4AB796FD53}" destId="{FAE6348C-73A2-42AC-959B-A9CE373E1C95}" srcOrd="0" destOrd="0" presId="urn:microsoft.com/office/officeart/2005/8/layout/process4"/>
    <dgm:cxn modelId="{DEBCBE36-56D1-48EB-AB2F-FDAE1DEEAEE2}" srcId="{0C6C7069-C9A1-4D06-B3FA-EFF2B2B603C8}" destId="{BE3C570E-357D-40B3-8FB5-5F0101E85D56}" srcOrd="2" destOrd="0" parTransId="{BCFEC1E1-B8B9-47F6-B6AE-C22D4A3B175A}" sibTransId="{F015EFD9-D3D4-4CF5-B777-458C883B9853}"/>
    <dgm:cxn modelId="{1A2A0260-ABA3-4C27-969A-040BBF8859B5}" type="presOf" srcId="{BFDD0933-F53E-4354-8DCD-737EDE397D64}" destId="{D7666C88-44C7-4025-B65A-C1F83DAE713F}" srcOrd="0" destOrd="0" presId="urn:microsoft.com/office/officeart/2005/8/layout/process4"/>
    <dgm:cxn modelId="{B238F144-2289-4A57-93D7-760042105A7A}" type="presOf" srcId="{D62C7C92-E290-4D9E-AC37-77FB93D8710A}" destId="{F4267A58-DAE0-484A-9E82-01E6275E6E30}" srcOrd="0" destOrd="0" presId="urn:microsoft.com/office/officeart/2005/8/layout/process4"/>
    <dgm:cxn modelId="{C7DFBB51-61D9-437F-85EC-22CAD15736FD}" type="presOf" srcId="{D8E4EA5E-2E2F-4AD1-A435-5E4AB796FD53}" destId="{000C5BAD-9FE5-4DB2-B73F-991657D8D5C8}" srcOrd="1" destOrd="0" presId="urn:microsoft.com/office/officeart/2005/8/layout/process4"/>
    <dgm:cxn modelId="{CA471872-9D1A-4817-9EEE-0DB5C786B534}" type="presOf" srcId="{EBBE4222-942F-4224-81DF-26F1095332C9}" destId="{D680BBFD-5D89-4E0A-A52B-74DFC115FFEF}" srcOrd="0" destOrd="0" presId="urn:microsoft.com/office/officeart/2005/8/layout/process4"/>
    <dgm:cxn modelId="{B035A455-535D-4495-B0B9-DD05A2556716}" type="presOf" srcId="{9016750F-D268-4B35-81EB-0C4CCC127E10}" destId="{29E580F9-E3DF-4883-B015-BDAC15188850}" srcOrd="0" destOrd="0" presId="urn:microsoft.com/office/officeart/2005/8/layout/process4"/>
    <dgm:cxn modelId="{FDD55488-636F-4013-9343-FE82F1C4F1A9}" type="presOf" srcId="{35BA0E26-CE9E-4136-A061-53515DC8A546}" destId="{F26A1B50-9D08-4D2F-A033-D6117349C870}" srcOrd="0" destOrd="0" presId="urn:microsoft.com/office/officeart/2005/8/layout/process4"/>
    <dgm:cxn modelId="{415F5390-BE3B-47CA-92D9-0AA5D5061DC6}" type="presOf" srcId="{033AB235-FE6C-467E-9DCF-482FC882AA42}" destId="{AA90D244-5D88-4A68-B39D-2D0462D9E0E0}" srcOrd="0" destOrd="0" presId="urn:microsoft.com/office/officeart/2005/8/layout/process4"/>
    <dgm:cxn modelId="{A37780A9-8449-4B74-AF1B-C4F8DCAB38D6}" type="presOf" srcId="{9016750F-D268-4B35-81EB-0C4CCC127E10}" destId="{0A6429B1-3C2E-4907-8E7D-F3AFF2EF670B}" srcOrd="1" destOrd="0" presId="urn:microsoft.com/office/officeart/2005/8/layout/process4"/>
    <dgm:cxn modelId="{20D9B3B2-9C41-4D7D-8B7C-FC65F75ED6E6}" type="presOf" srcId="{0C6C7069-C9A1-4D06-B3FA-EFF2B2B603C8}" destId="{73962FF3-1991-4AC5-BD02-7B29146F72AA}" srcOrd="0" destOrd="0" presId="urn:microsoft.com/office/officeart/2005/8/layout/process4"/>
    <dgm:cxn modelId="{6147A6B3-63B0-40C2-91EA-CD1CA494DFD2}" srcId="{9016750F-D268-4B35-81EB-0C4CCC127E10}" destId="{35BA0E26-CE9E-4136-A061-53515DC8A546}" srcOrd="0" destOrd="0" parTransId="{32AB23E4-DA9B-4150-A546-45707C6C83D1}" sibTransId="{0FB267FB-943E-4A5E-A263-C73137CC6CA6}"/>
    <dgm:cxn modelId="{E75313B4-2764-42F3-B5BB-24E4FF591314}" srcId="{0C6C7069-C9A1-4D06-B3FA-EFF2B2B603C8}" destId="{033AB235-FE6C-467E-9DCF-482FC882AA42}" srcOrd="3" destOrd="0" parTransId="{8C61131F-40A3-4B5E-81C4-8D7E94E64EB0}" sibTransId="{B47403EA-C8D1-4DE3-A899-32265A97F5C4}"/>
    <dgm:cxn modelId="{46FB07B9-CCA9-46FB-AC0A-7C491A09B498}" type="presOf" srcId="{BE3C570E-357D-40B3-8FB5-5F0101E85D56}" destId="{3E52D82C-005A-4107-B9C8-9E04039FD6FD}" srcOrd="0" destOrd="0" presId="urn:microsoft.com/office/officeart/2005/8/layout/process4"/>
    <dgm:cxn modelId="{FC150EC8-7327-4793-9850-023F229DDE8F}" type="presOf" srcId="{BE3C570E-357D-40B3-8FB5-5F0101E85D56}" destId="{6E0BD976-8FFF-440B-840F-6B2C59361B9E}" srcOrd="1" destOrd="0" presId="urn:microsoft.com/office/officeart/2005/8/layout/process4"/>
    <dgm:cxn modelId="{38134FD2-2FA4-4083-85BD-D1D6E1116450}" srcId="{BE3C570E-357D-40B3-8FB5-5F0101E85D56}" destId="{9B2F9EBB-31AE-4342-9521-A358226A3FF5}" srcOrd="0" destOrd="0" parTransId="{F415C9AC-81B4-4BA6-A9C8-42E6DA534573}" sibTransId="{05B9A77F-FA5A-4756-A797-43D3E37A3FDF}"/>
    <dgm:cxn modelId="{2B5EFED6-5B2F-4D3A-80A9-FB8E9CE366D9}" srcId="{BE3C570E-357D-40B3-8FB5-5F0101E85D56}" destId="{D62C7C92-E290-4D9E-AC37-77FB93D8710A}" srcOrd="1" destOrd="0" parTransId="{6C38BA87-56C3-47A4-921B-05C6C5458F91}" sibTransId="{C10111DA-DB6E-49AD-81D8-9E1D7A207DDB}"/>
    <dgm:cxn modelId="{6F4F99E1-E18E-41A8-9F98-5785E83136CE}" srcId="{D8E4EA5E-2E2F-4AD1-A435-5E4AB796FD53}" destId="{EBBE4222-942F-4224-81DF-26F1095332C9}" srcOrd="0" destOrd="0" parTransId="{E994EEE0-DFF0-467A-A1F8-7065C54603F6}" sibTransId="{10FB9468-D3F0-4335-AE9E-0555541847AD}"/>
    <dgm:cxn modelId="{ED3D0EF1-BECF-4202-B304-7A966FDC7A28}" srcId="{D8E4EA5E-2E2F-4AD1-A435-5E4AB796FD53}" destId="{BFDD0933-F53E-4354-8DCD-737EDE397D64}" srcOrd="1" destOrd="0" parTransId="{7C6AF191-EDDD-451C-AB9B-F99C2AB1F33D}" sibTransId="{364069D6-624E-4B93-8976-B99466290771}"/>
    <dgm:cxn modelId="{AD077BF2-8DB0-4DC0-9B1E-0C775DF660C3}" srcId="{0C6C7069-C9A1-4D06-B3FA-EFF2B2B603C8}" destId="{9016750F-D268-4B35-81EB-0C4CCC127E10}" srcOrd="0" destOrd="0" parTransId="{46C31D1A-DAEC-4D0D-8CEB-49475036C4CD}" sibTransId="{943A935F-475B-47C3-B12B-BA7431F6C206}"/>
    <dgm:cxn modelId="{CE15079F-A148-4E7D-81CF-0B297B77AF15}" type="presParOf" srcId="{73962FF3-1991-4AC5-BD02-7B29146F72AA}" destId="{D62E0399-7490-4C3F-A281-AF12F23AD610}" srcOrd="0" destOrd="0" presId="urn:microsoft.com/office/officeart/2005/8/layout/process4"/>
    <dgm:cxn modelId="{F81A38FC-4BB0-4DEA-BA7C-9E2A9D5119AF}" type="presParOf" srcId="{D62E0399-7490-4C3F-A281-AF12F23AD610}" destId="{AA90D244-5D88-4A68-B39D-2D0462D9E0E0}" srcOrd="0" destOrd="0" presId="urn:microsoft.com/office/officeart/2005/8/layout/process4"/>
    <dgm:cxn modelId="{D09122C9-DBC2-4F25-B4D2-F3E9012F7744}" type="presParOf" srcId="{73962FF3-1991-4AC5-BD02-7B29146F72AA}" destId="{2503C0DB-1BBD-45CE-8AD1-D44AB51B94CE}" srcOrd="1" destOrd="0" presId="urn:microsoft.com/office/officeart/2005/8/layout/process4"/>
    <dgm:cxn modelId="{F432496E-4724-460D-8CE5-4056A139D4CF}" type="presParOf" srcId="{73962FF3-1991-4AC5-BD02-7B29146F72AA}" destId="{61BC2D4E-38FC-435F-9395-C1B668A078AD}" srcOrd="2" destOrd="0" presId="urn:microsoft.com/office/officeart/2005/8/layout/process4"/>
    <dgm:cxn modelId="{7B4BADA7-5BF2-472B-902E-ACDDA8DD4AB2}" type="presParOf" srcId="{61BC2D4E-38FC-435F-9395-C1B668A078AD}" destId="{3E52D82C-005A-4107-B9C8-9E04039FD6FD}" srcOrd="0" destOrd="0" presId="urn:microsoft.com/office/officeart/2005/8/layout/process4"/>
    <dgm:cxn modelId="{CA43A37F-0161-466D-9669-3E0511E764A9}" type="presParOf" srcId="{61BC2D4E-38FC-435F-9395-C1B668A078AD}" destId="{6E0BD976-8FFF-440B-840F-6B2C59361B9E}" srcOrd="1" destOrd="0" presId="urn:microsoft.com/office/officeart/2005/8/layout/process4"/>
    <dgm:cxn modelId="{7C95FA35-CF5A-4610-BA60-35FE0CF13710}" type="presParOf" srcId="{61BC2D4E-38FC-435F-9395-C1B668A078AD}" destId="{7E3D3FED-B6A3-4B79-960B-1A9696A0AC02}" srcOrd="2" destOrd="0" presId="urn:microsoft.com/office/officeart/2005/8/layout/process4"/>
    <dgm:cxn modelId="{22A2D44D-0BF1-4075-B1E2-4449A9763DE8}" type="presParOf" srcId="{7E3D3FED-B6A3-4B79-960B-1A9696A0AC02}" destId="{8656DACC-58E1-4D68-83C0-39E9FD2D5BF8}" srcOrd="0" destOrd="0" presId="urn:microsoft.com/office/officeart/2005/8/layout/process4"/>
    <dgm:cxn modelId="{8D5312F5-63CC-401C-9A91-4B1B9935A241}" type="presParOf" srcId="{7E3D3FED-B6A3-4B79-960B-1A9696A0AC02}" destId="{F4267A58-DAE0-484A-9E82-01E6275E6E30}" srcOrd="1" destOrd="0" presId="urn:microsoft.com/office/officeart/2005/8/layout/process4"/>
    <dgm:cxn modelId="{4B570B29-3AFE-4388-B1B5-4E347E5B3D70}" type="presParOf" srcId="{73962FF3-1991-4AC5-BD02-7B29146F72AA}" destId="{240A7A24-DEC1-4B80-B376-2EB71353D0F8}" srcOrd="3" destOrd="0" presId="urn:microsoft.com/office/officeart/2005/8/layout/process4"/>
    <dgm:cxn modelId="{6362E114-73D5-4F99-8D9A-0D608E046D29}" type="presParOf" srcId="{73962FF3-1991-4AC5-BD02-7B29146F72AA}" destId="{CAF22BA9-A530-44D0-BC89-3FFC29D0D976}" srcOrd="4" destOrd="0" presId="urn:microsoft.com/office/officeart/2005/8/layout/process4"/>
    <dgm:cxn modelId="{D8A7C603-7E2A-44CC-BB0C-70910575FC66}" type="presParOf" srcId="{CAF22BA9-A530-44D0-BC89-3FFC29D0D976}" destId="{FAE6348C-73A2-42AC-959B-A9CE373E1C95}" srcOrd="0" destOrd="0" presId="urn:microsoft.com/office/officeart/2005/8/layout/process4"/>
    <dgm:cxn modelId="{B392F133-4EE0-45BB-B6AC-9436F98820B5}" type="presParOf" srcId="{CAF22BA9-A530-44D0-BC89-3FFC29D0D976}" destId="{000C5BAD-9FE5-4DB2-B73F-991657D8D5C8}" srcOrd="1" destOrd="0" presId="urn:microsoft.com/office/officeart/2005/8/layout/process4"/>
    <dgm:cxn modelId="{1C0E7A10-E9AE-466D-A588-B5C134A3AB66}" type="presParOf" srcId="{CAF22BA9-A530-44D0-BC89-3FFC29D0D976}" destId="{EBA6551F-5547-40DB-8AEF-D2DD6953C320}" srcOrd="2" destOrd="0" presId="urn:microsoft.com/office/officeart/2005/8/layout/process4"/>
    <dgm:cxn modelId="{6DC48B86-79F9-4768-85F2-90484D706B4C}" type="presParOf" srcId="{EBA6551F-5547-40DB-8AEF-D2DD6953C320}" destId="{D680BBFD-5D89-4E0A-A52B-74DFC115FFEF}" srcOrd="0" destOrd="0" presId="urn:microsoft.com/office/officeart/2005/8/layout/process4"/>
    <dgm:cxn modelId="{32C579F2-31CF-47C9-A8A8-44CB6FC92FAE}" type="presParOf" srcId="{EBA6551F-5547-40DB-8AEF-D2DD6953C320}" destId="{D7666C88-44C7-4025-B65A-C1F83DAE713F}" srcOrd="1" destOrd="0" presId="urn:microsoft.com/office/officeart/2005/8/layout/process4"/>
    <dgm:cxn modelId="{852C5803-F4DA-4BCE-89EB-6702873C9A9F}" type="presParOf" srcId="{73962FF3-1991-4AC5-BD02-7B29146F72AA}" destId="{072DC792-09F9-42D3-B1C2-7AB589E96EE4}" srcOrd="5" destOrd="0" presId="urn:microsoft.com/office/officeart/2005/8/layout/process4"/>
    <dgm:cxn modelId="{9739D18E-5272-477E-B331-23E6B6012882}" type="presParOf" srcId="{73962FF3-1991-4AC5-BD02-7B29146F72AA}" destId="{4ED0D20B-1490-4B5E-AEDF-F73835ADE5B7}" srcOrd="6" destOrd="0" presId="urn:microsoft.com/office/officeart/2005/8/layout/process4"/>
    <dgm:cxn modelId="{7B274C51-109D-4883-9905-5C87A35C1802}" type="presParOf" srcId="{4ED0D20B-1490-4B5E-AEDF-F73835ADE5B7}" destId="{29E580F9-E3DF-4883-B015-BDAC15188850}" srcOrd="0" destOrd="0" presId="urn:microsoft.com/office/officeart/2005/8/layout/process4"/>
    <dgm:cxn modelId="{47348FB8-7561-47E1-9649-70B2FF623618}" type="presParOf" srcId="{4ED0D20B-1490-4B5E-AEDF-F73835ADE5B7}" destId="{0A6429B1-3C2E-4907-8E7D-F3AFF2EF670B}" srcOrd="1" destOrd="0" presId="urn:microsoft.com/office/officeart/2005/8/layout/process4"/>
    <dgm:cxn modelId="{718BF44F-8A89-4EA1-88AA-4C5629759A3D}" type="presParOf" srcId="{4ED0D20B-1490-4B5E-AEDF-F73835ADE5B7}" destId="{AC77211A-E946-4FEE-8EA8-42EC6049701E}" srcOrd="2" destOrd="0" presId="urn:microsoft.com/office/officeart/2005/8/layout/process4"/>
    <dgm:cxn modelId="{23C1E3E0-1649-444C-8489-FB0AB45137D8}" type="presParOf" srcId="{AC77211A-E946-4FEE-8EA8-42EC6049701E}" destId="{F26A1B50-9D08-4D2F-A033-D6117349C870}" srcOrd="0" destOrd="0" presId="urn:microsoft.com/office/officeart/2005/8/layout/process4"/>
    <dgm:cxn modelId="{C4D6A07B-2CB1-4AEA-BD5B-8BFAD5977A75}" type="presParOf" srcId="{AC77211A-E946-4FEE-8EA8-42EC6049701E}" destId="{CE7A9FF4-AC3D-420A-9B22-362BD3C99163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90D244-5D88-4A68-B39D-2D0462D9E0E0}">
      <dsp:nvSpPr>
        <dsp:cNvPr id="0" name=""/>
        <dsp:cNvSpPr/>
      </dsp:nvSpPr>
      <dsp:spPr>
        <a:xfrm>
          <a:off x="0" y="4420523"/>
          <a:ext cx="8640960" cy="969101"/>
        </a:xfrm>
        <a:prstGeom prst="rect">
          <a:avLst/>
        </a:prstGeom>
        <a:solidFill>
          <a:schemeClr val="tx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b="1" kern="1200" dirty="0">
              <a:solidFill>
                <a:srgbClr val="C00000"/>
              </a:solidFill>
            </a:rPr>
            <a:t>JE POLITIČNA IN GOSPODARSKA NADVLADA EVROPSKIH DRŽAV NAD TUJIM OZEMLJEM.</a:t>
          </a:r>
        </a:p>
      </dsp:txBody>
      <dsp:txXfrm>
        <a:off x="0" y="4420523"/>
        <a:ext cx="8640960" cy="969101"/>
      </dsp:txXfrm>
    </dsp:sp>
    <dsp:sp modelId="{6E0BD976-8FFF-440B-840F-6B2C59361B9E}">
      <dsp:nvSpPr>
        <dsp:cNvPr id="0" name=""/>
        <dsp:cNvSpPr/>
      </dsp:nvSpPr>
      <dsp:spPr>
        <a:xfrm rot="10800000">
          <a:off x="0" y="2953720"/>
          <a:ext cx="8640960" cy="1490478"/>
        </a:xfrm>
        <a:prstGeom prst="upArrowCallou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kern="1200" dirty="0"/>
            <a:t>KRIŽANJE INTERESOV</a:t>
          </a:r>
        </a:p>
      </dsp:txBody>
      <dsp:txXfrm rot="-10800000">
        <a:off x="0" y="2953720"/>
        <a:ext cx="8640960" cy="523157"/>
      </dsp:txXfrm>
    </dsp:sp>
    <dsp:sp modelId="{8656DACC-58E1-4D68-83C0-39E9FD2D5BF8}">
      <dsp:nvSpPr>
        <dsp:cNvPr id="0" name=""/>
        <dsp:cNvSpPr/>
      </dsp:nvSpPr>
      <dsp:spPr>
        <a:xfrm>
          <a:off x="0" y="3476878"/>
          <a:ext cx="4320480" cy="445653"/>
        </a:xfrm>
        <a:prstGeom prst="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b="1" kern="1200" dirty="0"/>
            <a:t>OSMANSKO CESARSTVO, BOSNA IN HERCEGOVINA, JADRAN</a:t>
          </a:r>
          <a:r>
            <a:rPr lang="sl-SI" sz="1300" b="1" kern="1200" dirty="0"/>
            <a:t>	</a:t>
          </a:r>
        </a:p>
      </dsp:txBody>
      <dsp:txXfrm>
        <a:off x="0" y="3476878"/>
        <a:ext cx="4320480" cy="445653"/>
      </dsp:txXfrm>
    </dsp:sp>
    <dsp:sp modelId="{F4267A58-DAE0-484A-9E82-01E6275E6E30}">
      <dsp:nvSpPr>
        <dsp:cNvPr id="0" name=""/>
        <dsp:cNvSpPr/>
      </dsp:nvSpPr>
      <dsp:spPr>
        <a:xfrm>
          <a:off x="4320480" y="3476878"/>
          <a:ext cx="4320480" cy="445653"/>
        </a:xfrm>
        <a:prstGeom prst="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b="1" kern="1200" dirty="0"/>
            <a:t>NAFTA, GEOGRAFSKA LEGA, DOSTOP DO MORJA</a:t>
          </a:r>
        </a:p>
      </dsp:txBody>
      <dsp:txXfrm>
        <a:off x="4320480" y="3476878"/>
        <a:ext cx="4320480" cy="445653"/>
      </dsp:txXfrm>
    </dsp:sp>
    <dsp:sp modelId="{000C5BAD-9FE5-4DB2-B73F-991657D8D5C8}">
      <dsp:nvSpPr>
        <dsp:cNvPr id="0" name=""/>
        <dsp:cNvSpPr/>
      </dsp:nvSpPr>
      <dsp:spPr>
        <a:xfrm rot="10800000">
          <a:off x="0" y="1463722"/>
          <a:ext cx="8640960" cy="1490478"/>
        </a:xfrm>
        <a:prstGeom prst="upArrowCallou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kern="1200" dirty="0"/>
            <a:t>STARIM KOLONIALNIM SILAM SE PRIDRUŽIJO NOVE</a:t>
          </a:r>
        </a:p>
      </dsp:txBody>
      <dsp:txXfrm rot="-10800000">
        <a:off x="0" y="1463722"/>
        <a:ext cx="8640960" cy="523157"/>
      </dsp:txXfrm>
    </dsp:sp>
    <dsp:sp modelId="{D680BBFD-5D89-4E0A-A52B-74DFC115FFEF}">
      <dsp:nvSpPr>
        <dsp:cNvPr id="0" name=""/>
        <dsp:cNvSpPr/>
      </dsp:nvSpPr>
      <dsp:spPr>
        <a:xfrm>
          <a:off x="0" y="2000936"/>
          <a:ext cx="4320480" cy="445653"/>
        </a:xfrm>
        <a:prstGeom prst="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b="1" kern="1200" dirty="0"/>
            <a:t>VELIKA BRITANIJA, FRANCIJA, NIZOZEMSKA, BELGIJA</a:t>
          </a:r>
          <a:r>
            <a:rPr lang="sl-SI" sz="1300" kern="1200" dirty="0"/>
            <a:t>	</a:t>
          </a:r>
        </a:p>
      </dsp:txBody>
      <dsp:txXfrm>
        <a:off x="0" y="2000936"/>
        <a:ext cx="4320480" cy="445653"/>
      </dsp:txXfrm>
    </dsp:sp>
    <dsp:sp modelId="{D7666C88-44C7-4025-B65A-C1F83DAE713F}">
      <dsp:nvSpPr>
        <dsp:cNvPr id="0" name=""/>
        <dsp:cNvSpPr/>
      </dsp:nvSpPr>
      <dsp:spPr>
        <a:xfrm>
          <a:off x="4320480" y="2000936"/>
          <a:ext cx="4320480" cy="445653"/>
        </a:xfrm>
        <a:prstGeom prst="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b="1" kern="1200" dirty="0"/>
            <a:t>NEMČIJA, ITALIJA, ZDA, JAPONSKA</a:t>
          </a:r>
        </a:p>
      </dsp:txBody>
      <dsp:txXfrm>
        <a:off x="4320480" y="2000936"/>
        <a:ext cx="4320480" cy="445653"/>
      </dsp:txXfrm>
    </dsp:sp>
    <dsp:sp modelId="{0A6429B1-3C2E-4907-8E7D-F3AFF2EF670B}">
      <dsp:nvSpPr>
        <dsp:cNvPr id="0" name=""/>
        <dsp:cNvSpPr/>
      </dsp:nvSpPr>
      <dsp:spPr>
        <a:xfrm rot="10800000">
          <a:off x="0" y="0"/>
          <a:ext cx="8640960" cy="1490478"/>
        </a:xfrm>
        <a:prstGeom prst="upArrowCallou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800" b="1" kern="1200" dirty="0">
              <a:solidFill>
                <a:srgbClr val="C00000"/>
              </a:solidFill>
            </a:rPr>
            <a:t>IMPERIALIZEM</a:t>
          </a:r>
        </a:p>
      </dsp:txBody>
      <dsp:txXfrm rot="-10800000">
        <a:off x="0" y="0"/>
        <a:ext cx="8640960" cy="523157"/>
      </dsp:txXfrm>
    </dsp:sp>
    <dsp:sp modelId="{F26A1B50-9D08-4D2F-A033-D6117349C870}">
      <dsp:nvSpPr>
        <dsp:cNvPr id="0" name=""/>
        <dsp:cNvSpPr/>
      </dsp:nvSpPr>
      <dsp:spPr>
        <a:xfrm>
          <a:off x="0" y="524994"/>
          <a:ext cx="4320480" cy="445653"/>
        </a:xfrm>
        <a:prstGeom prst="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b="1" kern="1200" dirty="0"/>
            <a:t>SUROVINE, NOVI TRGI, CENENA DELOVNA SILA</a:t>
          </a:r>
        </a:p>
      </dsp:txBody>
      <dsp:txXfrm>
        <a:off x="0" y="524994"/>
        <a:ext cx="4320480" cy="445653"/>
      </dsp:txXfrm>
    </dsp:sp>
    <dsp:sp modelId="{CE7A9FF4-AC3D-420A-9B22-362BD3C99163}">
      <dsp:nvSpPr>
        <dsp:cNvPr id="0" name=""/>
        <dsp:cNvSpPr/>
      </dsp:nvSpPr>
      <dsp:spPr>
        <a:xfrm>
          <a:off x="4320480" y="540061"/>
          <a:ext cx="4320480" cy="445653"/>
        </a:xfrm>
        <a:prstGeom prst="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sl-SI" sz="1600" b="1" kern="1200" dirty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l-SI" sz="1600" b="1" kern="1200" dirty="0"/>
            <a:t>BOJ ZA KOLONIJE V AFRIKI IN AZIJI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l-SI" sz="1600" kern="1200" dirty="0"/>
        </a:p>
      </dsp:txBody>
      <dsp:txXfrm>
        <a:off x="4320480" y="540061"/>
        <a:ext cx="4320480" cy="4456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>
            <a:extLst>
              <a:ext uri="{FF2B5EF4-FFF2-40B4-BE49-F238E27FC236}">
                <a16:creationId xmlns:a16="http://schemas.microsoft.com/office/drawing/2014/main" id="{A470B923-D318-44FD-B89C-3E14DB3D5B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>
            <a:extLst>
              <a:ext uri="{FF2B5EF4-FFF2-40B4-BE49-F238E27FC236}">
                <a16:creationId xmlns:a16="http://schemas.microsoft.com/office/drawing/2014/main" id="{3C8EC6F2-D3BD-452F-A22A-C012D9F1851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2FF17F0-A000-4C2D-918D-F7A45BDD6C02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4" name="Ograda stranske slike 3">
            <a:extLst>
              <a:ext uri="{FF2B5EF4-FFF2-40B4-BE49-F238E27FC236}">
                <a16:creationId xmlns:a16="http://schemas.microsoft.com/office/drawing/2014/main" id="{F0463C30-6583-4E36-972E-A7F178B62A0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l-SI" noProof="0"/>
          </a:p>
        </p:txBody>
      </p:sp>
      <p:sp>
        <p:nvSpPr>
          <p:cNvPr id="5" name="Ograda opomb 4">
            <a:extLst>
              <a:ext uri="{FF2B5EF4-FFF2-40B4-BE49-F238E27FC236}">
                <a16:creationId xmlns:a16="http://schemas.microsoft.com/office/drawing/2014/main" id="{AF346D26-9744-4B9D-A0C3-3BCCB80200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noProof="0"/>
              <a:t>Kliknite, če želite urediti sloge besedila matrice</a:t>
            </a:r>
          </a:p>
          <a:p>
            <a:pPr lvl="1"/>
            <a:r>
              <a:rPr lang="sl-SI" noProof="0"/>
              <a:t>Druga raven</a:t>
            </a:r>
          </a:p>
          <a:p>
            <a:pPr lvl="2"/>
            <a:r>
              <a:rPr lang="sl-SI" noProof="0"/>
              <a:t>Tretja raven</a:t>
            </a:r>
          </a:p>
          <a:p>
            <a:pPr lvl="3"/>
            <a:r>
              <a:rPr lang="sl-SI" noProof="0"/>
              <a:t>Četrta raven</a:t>
            </a:r>
          </a:p>
          <a:p>
            <a:pPr lvl="4"/>
            <a:r>
              <a:rPr lang="sl-SI" noProof="0"/>
              <a:t>Peta raven</a:t>
            </a:r>
          </a:p>
        </p:txBody>
      </p:sp>
      <p:sp>
        <p:nvSpPr>
          <p:cNvPr id="6" name="Ograda noge 5">
            <a:extLst>
              <a:ext uri="{FF2B5EF4-FFF2-40B4-BE49-F238E27FC236}">
                <a16:creationId xmlns:a16="http://schemas.microsoft.com/office/drawing/2014/main" id="{C4FCCBFC-BE8B-4943-88EE-E75B310EF8D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>
            <a:extLst>
              <a:ext uri="{FF2B5EF4-FFF2-40B4-BE49-F238E27FC236}">
                <a16:creationId xmlns:a16="http://schemas.microsoft.com/office/drawing/2014/main" id="{EA57E754-8F86-44BF-BE6B-C55970C785E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0538DFD-EC49-4DB3-96E6-EDAF5E8B1276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Ograda stranske slike 1">
            <a:extLst>
              <a:ext uri="{FF2B5EF4-FFF2-40B4-BE49-F238E27FC236}">
                <a16:creationId xmlns:a16="http://schemas.microsoft.com/office/drawing/2014/main" id="{93BE8CEC-C038-4909-A81C-088AA8B4A23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Ograda opomb 2">
            <a:extLst>
              <a:ext uri="{FF2B5EF4-FFF2-40B4-BE49-F238E27FC236}">
                <a16:creationId xmlns:a16="http://schemas.microsoft.com/office/drawing/2014/main" id="{A9631D49-0885-4AF2-9AEC-3A30C6060DA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sl-SI" altLang="sl-SI"/>
              <a:t>Če bi bile na voljo fotografije, bi dala te, namesto naštevanja novosti</a:t>
            </a:r>
          </a:p>
        </p:txBody>
      </p:sp>
      <p:sp>
        <p:nvSpPr>
          <p:cNvPr id="11268" name="Ograda številke diapozitiva 3">
            <a:extLst>
              <a:ext uri="{FF2B5EF4-FFF2-40B4-BE49-F238E27FC236}">
                <a16:creationId xmlns:a16="http://schemas.microsoft.com/office/drawing/2014/main" id="{9613E47D-8C1C-4566-9ABB-6D26608A39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B9231C8-C01D-45AF-AC81-D87B840EA33F}" type="slidenum">
              <a:rPr lang="sl-SI" altLang="sl-SI"/>
              <a:pPr/>
              <a:t>2</a:t>
            </a:fld>
            <a:endParaRPr lang="sl-SI" altLang="sl-S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grada stranske slike 1">
            <a:extLst>
              <a:ext uri="{FF2B5EF4-FFF2-40B4-BE49-F238E27FC236}">
                <a16:creationId xmlns:a16="http://schemas.microsoft.com/office/drawing/2014/main" id="{D09CB4F1-2C91-453F-858D-8F10569CA8F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Ograda opomb 2">
            <a:extLst>
              <a:ext uri="{FF2B5EF4-FFF2-40B4-BE49-F238E27FC236}">
                <a16:creationId xmlns:a16="http://schemas.microsoft.com/office/drawing/2014/main" id="{67BD08CD-8D0F-46AC-B074-F0A96A75A98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sl-SI" altLang="sl-SI"/>
              <a:t>Pride vstavljen zemljevid DZ str. 7</a:t>
            </a:r>
          </a:p>
          <a:p>
            <a:pPr>
              <a:spcBef>
                <a:spcPct val="0"/>
              </a:spcBef>
            </a:pPr>
            <a:endParaRPr lang="sl-SI" altLang="sl-SI"/>
          </a:p>
        </p:txBody>
      </p:sp>
      <p:sp>
        <p:nvSpPr>
          <p:cNvPr id="12292" name="Ograda številke diapozitiva 3">
            <a:extLst>
              <a:ext uri="{FF2B5EF4-FFF2-40B4-BE49-F238E27FC236}">
                <a16:creationId xmlns:a16="http://schemas.microsoft.com/office/drawing/2014/main" id="{C830D332-AFC2-4063-8669-9EBEE9EB164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C28F73C-DBD6-4915-91BB-070B5E537800}" type="slidenum">
              <a:rPr lang="sl-SI" altLang="sl-SI"/>
              <a:pPr/>
              <a:t>4</a:t>
            </a:fld>
            <a:endParaRPr lang="sl-SI" alt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C0C916E5-8271-4893-9E06-7CF7106BE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5CC83-88A8-4F45-BB45-C94588F11748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30573F13-1A18-4006-B0BD-0CC20152A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4BC6B16B-E82F-46B0-B1DA-446702C65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366CAB-9C4A-4B41-9728-21A21B9262D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85012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637FF29B-BEE9-44AA-BE35-FEA27D6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7C7D3-D8AC-4F62-B0E2-DF06D132A897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E381C8EA-17F1-41F8-AA0D-E03FE5EED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9C02A8B6-358D-4610-9A8A-96751840A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25EE4D-A267-4A24-B598-F3C6D8B96B4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310654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50064FCB-7FE7-4E35-9AD2-5CD4E2BDE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C7C7E-7562-4B98-A803-C87F15F26567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B7CA81B5-D937-4321-91F8-5D5E3014D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0BDFEC6B-3981-4CEB-B3BE-5739FFB86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1C5A9D-A671-429E-BEF5-6A96BE6EE57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224090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A2798C85-100F-4595-843E-3B9E23986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8FCAE-8822-446D-B94B-8E2DA080E9E8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CDCC471C-20FA-41C0-A93E-980AE9F13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1C4DE399-CEA8-4AAB-9A65-A7EE0D548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163830-9783-4236-8F64-46F3C66194B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021095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157504D3-BCDF-4E05-8FDB-A2A3310FE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10FB7-24CA-4AC5-9876-285FDFEC057F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1B796EB6-8B49-4B54-AAFD-E37EE1A00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511A4649-B8BA-490B-9D84-A4D2574B4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44A35C-A20D-43D3-8CF0-1F85676C932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09132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datuma 3">
            <a:extLst>
              <a:ext uri="{FF2B5EF4-FFF2-40B4-BE49-F238E27FC236}">
                <a16:creationId xmlns:a16="http://schemas.microsoft.com/office/drawing/2014/main" id="{DED42AB2-6051-49B5-AE12-751842387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CE5B6-9CEB-42A5-B83B-0ACC3E880E8D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4">
            <a:extLst>
              <a:ext uri="{FF2B5EF4-FFF2-40B4-BE49-F238E27FC236}">
                <a16:creationId xmlns:a16="http://schemas.microsoft.com/office/drawing/2014/main" id="{97619929-BB05-4FA2-A60A-4FE54BD19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>
            <a:extLst>
              <a:ext uri="{FF2B5EF4-FFF2-40B4-BE49-F238E27FC236}">
                <a16:creationId xmlns:a16="http://schemas.microsoft.com/office/drawing/2014/main" id="{0D8ADC87-90C7-4A96-9088-21EA08D60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BD5CA-2BDD-451A-9566-43456690A3F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35122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grada datuma 3">
            <a:extLst>
              <a:ext uri="{FF2B5EF4-FFF2-40B4-BE49-F238E27FC236}">
                <a16:creationId xmlns:a16="http://schemas.microsoft.com/office/drawing/2014/main" id="{717B5E94-458E-49F1-8BAC-D998B7438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0D2A3-244D-407E-86EF-23DCE40BE23C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8" name="Ograda noge 4">
            <a:extLst>
              <a:ext uri="{FF2B5EF4-FFF2-40B4-BE49-F238E27FC236}">
                <a16:creationId xmlns:a16="http://schemas.microsoft.com/office/drawing/2014/main" id="{8D806AED-69B4-40DD-BE19-0E985880A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5">
            <a:extLst>
              <a:ext uri="{FF2B5EF4-FFF2-40B4-BE49-F238E27FC236}">
                <a16:creationId xmlns:a16="http://schemas.microsoft.com/office/drawing/2014/main" id="{2F4E6C69-8E2F-4E11-88F2-8D6F2F757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6E29CC-ABBC-4E07-B136-3D9025C2D2D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635357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datuma 3">
            <a:extLst>
              <a:ext uri="{FF2B5EF4-FFF2-40B4-BE49-F238E27FC236}">
                <a16:creationId xmlns:a16="http://schemas.microsoft.com/office/drawing/2014/main" id="{891B418A-67FA-40F1-BFCD-696B0E42B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70E61-F36E-4B2C-A438-7BDCC81A7679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4" name="Ograda noge 4">
            <a:extLst>
              <a:ext uri="{FF2B5EF4-FFF2-40B4-BE49-F238E27FC236}">
                <a16:creationId xmlns:a16="http://schemas.microsoft.com/office/drawing/2014/main" id="{6D48E8CE-0A66-4F44-B066-1EBE33E75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5">
            <a:extLst>
              <a:ext uri="{FF2B5EF4-FFF2-40B4-BE49-F238E27FC236}">
                <a16:creationId xmlns:a16="http://schemas.microsoft.com/office/drawing/2014/main" id="{CF6909E4-C50C-4409-8B0A-9AF5AFF22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7C9DC4-BA8D-47AA-B2A6-C7E284DCF81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848050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3">
            <a:extLst>
              <a:ext uri="{FF2B5EF4-FFF2-40B4-BE49-F238E27FC236}">
                <a16:creationId xmlns:a16="http://schemas.microsoft.com/office/drawing/2014/main" id="{B76C1F9E-3075-452A-89E4-948110557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0CE8E-972F-4FD1-97F8-6E1FC1C11E82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3" name="Ograda noge 4">
            <a:extLst>
              <a:ext uri="{FF2B5EF4-FFF2-40B4-BE49-F238E27FC236}">
                <a16:creationId xmlns:a16="http://schemas.microsoft.com/office/drawing/2014/main" id="{7E927AEB-EEA5-4626-B910-2AE4E991E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5">
            <a:extLst>
              <a:ext uri="{FF2B5EF4-FFF2-40B4-BE49-F238E27FC236}">
                <a16:creationId xmlns:a16="http://schemas.microsoft.com/office/drawing/2014/main" id="{E6D424BF-9F41-449C-B354-981B3C26B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C7C6B3-28D9-44A8-AE6C-5F484F6E0EB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29120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3">
            <a:extLst>
              <a:ext uri="{FF2B5EF4-FFF2-40B4-BE49-F238E27FC236}">
                <a16:creationId xmlns:a16="http://schemas.microsoft.com/office/drawing/2014/main" id="{ACC361F0-1D88-4A76-9841-4566DC9ED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81497-1B28-400C-8661-E46521D4F157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4">
            <a:extLst>
              <a:ext uri="{FF2B5EF4-FFF2-40B4-BE49-F238E27FC236}">
                <a16:creationId xmlns:a16="http://schemas.microsoft.com/office/drawing/2014/main" id="{B1146241-D7B2-4069-A50D-146B357AC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>
            <a:extLst>
              <a:ext uri="{FF2B5EF4-FFF2-40B4-BE49-F238E27FC236}">
                <a16:creationId xmlns:a16="http://schemas.microsoft.com/office/drawing/2014/main" id="{2131DDCF-2A37-4659-9194-3C42CF24E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C1E6AF-D1D5-4C37-8648-C853883DF20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211668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3">
            <a:extLst>
              <a:ext uri="{FF2B5EF4-FFF2-40B4-BE49-F238E27FC236}">
                <a16:creationId xmlns:a16="http://schemas.microsoft.com/office/drawing/2014/main" id="{E8B53114-B635-4EA7-8C28-486C52170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BFAB0-35C2-4063-948F-771BBCBC33A0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4">
            <a:extLst>
              <a:ext uri="{FF2B5EF4-FFF2-40B4-BE49-F238E27FC236}">
                <a16:creationId xmlns:a16="http://schemas.microsoft.com/office/drawing/2014/main" id="{CB0CA1C5-2C56-4A55-82DA-532B6FD0A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>
            <a:extLst>
              <a:ext uri="{FF2B5EF4-FFF2-40B4-BE49-F238E27FC236}">
                <a16:creationId xmlns:a16="http://schemas.microsoft.com/office/drawing/2014/main" id="{56E401D1-E4A4-4E2E-89F7-0E274206F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C256C1-DB18-4BFB-ABF4-0C5569774B9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199983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grada naslova 1">
            <a:extLst>
              <a:ext uri="{FF2B5EF4-FFF2-40B4-BE49-F238E27FC236}">
                <a16:creationId xmlns:a16="http://schemas.microsoft.com/office/drawing/2014/main" id="{A6C26609-F5CB-4F69-82E8-4D9623869EF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1027" name="Ograda besedila 2">
            <a:extLst>
              <a:ext uri="{FF2B5EF4-FFF2-40B4-BE49-F238E27FC236}">
                <a16:creationId xmlns:a16="http://schemas.microsoft.com/office/drawing/2014/main" id="{AFF6175F-5F14-48E7-B60D-5FB3537B421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871BD10C-EDB8-4F22-B8C7-0D88FB3411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8C57F66-C6B9-4DA4-A22F-4373FFF8C5E2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CB926586-AA20-4109-9966-138D4298B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99A9CD1E-C3B0-44EF-A901-7DD56746AD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6CE57CD9-6299-4307-A323-7031C821402B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hyperlink" Target="http://www.youtube.com/watch?v=aqU6ZCayPI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5B5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>
            <a:extLst>
              <a:ext uri="{FF2B5EF4-FFF2-40B4-BE49-F238E27FC236}">
                <a16:creationId xmlns:a16="http://schemas.microsoft.com/office/drawing/2014/main" id="{C3891B93-54D0-4378-994E-CBEDEEB99A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sz="4400" b="1" dirty="0">
                <a:solidFill>
                  <a:schemeClr val="accent2">
                    <a:lumMod val="75000"/>
                  </a:schemeClr>
                </a:solidFill>
              </a:rPr>
              <a:t>NOVO OBDOBJE</a:t>
            </a:r>
          </a:p>
          <a:p>
            <a:pPr fontAlgn="auto">
              <a:spcAft>
                <a:spcPts val="0"/>
              </a:spcAft>
              <a:defRPr/>
            </a:pPr>
            <a:endParaRPr lang="sl-SI" dirty="0"/>
          </a:p>
        </p:txBody>
      </p:sp>
      <p:sp useBgFill="1">
        <p:nvSpPr>
          <p:cNvPr id="2" name="Naslov 1">
            <a:extLst>
              <a:ext uri="{FF2B5EF4-FFF2-40B4-BE49-F238E27FC236}">
                <a16:creationId xmlns:a16="http://schemas.microsoft.com/office/drawing/2014/main" id="{BA41BD31-2E3C-4B6F-8B41-56BBB3B7A7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6113" y="2130425"/>
            <a:ext cx="7772400" cy="1470025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b="1" dirty="0">
                <a:solidFill>
                  <a:schemeClr val="tx2">
                    <a:lumMod val="75000"/>
                  </a:schemeClr>
                </a:solidFill>
              </a:rPr>
              <a:t>POLITIČNE ZNAČILNOSTI </a:t>
            </a:r>
            <a:br>
              <a:rPr lang="sl-SI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sl-SI" b="1" dirty="0">
                <a:solidFill>
                  <a:schemeClr val="tx2">
                    <a:lumMod val="75000"/>
                  </a:schemeClr>
                </a:solidFill>
              </a:rPr>
              <a:t>20. STOLETJA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grada besedila 8">
            <a:extLst>
              <a:ext uri="{FF2B5EF4-FFF2-40B4-BE49-F238E27FC236}">
                <a16:creationId xmlns:a16="http://schemas.microsoft.com/office/drawing/2014/main" id="{CFD4497D-1AD1-4783-96AE-165302123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chemeClr val="bg1"/>
          </a:solidFill>
          <a:ln w="57150">
            <a:solidFill>
              <a:schemeClr val="accent5">
                <a:lumMod val="75000"/>
              </a:schemeClr>
            </a:solidFill>
          </a:ln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Kaj je povzročilo tehnično revolucijo in industrializacijo?</a:t>
            </a:r>
          </a:p>
        </p:txBody>
      </p:sp>
      <p:sp>
        <p:nvSpPr>
          <p:cNvPr id="10" name="Ograda vsebine 9">
            <a:extLst>
              <a:ext uri="{FF2B5EF4-FFF2-40B4-BE49-F238E27FC236}">
                <a16:creationId xmlns:a16="http://schemas.microsoft.com/office/drawing/2014/main" id="{4F65D41A-B2C0-445D-A3BD-CF5BE80A1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bg1"/>
          </a:solidFill>
          <a:ln w="57150">
            <a:solidFill>
              <a:schemeClr val="accent5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Energetski viri - nafta, plin, elektrika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dirty="0"/>
              <a:t>izumi - bencinski motor, telefon, radio…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dirty="0"/>
              <a:t>Nova prevozna sredstva - avtomobil, motorno letalo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dirty="0"/>
              <a:t>Proizvodnja - tekoči trak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dirty="0"/>
              <a:t>Znanstveni dosežki…</a:t>
            </a:r>
          </a:p>
        </p:txBody>
      </p:sp>
      <p:sp>
        <p:nvSpPr>
          <p:cNvPr id="11" name="Ograda besedila 10">
            <a:extLst>
              <a:ext uri="{FF2B5EF4-FFF2-40B4-BE49-F238E27FC236}">
                <a16:creationId xmlns:a16="http://schemas.microsoft.com/office/drawing/2014/main" id="{0F9F426A-5E8B-4075-BA18-8EEC9E6B48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solidFill>
            <a:schemeClr val="bg1"/>
          </a:solidFill>
          <a:ln w="57150">
            <a:solidFill>
              <a:schemeClr val="accent2">
                <a:lumMod val="75000"/>
              </a:schemeClr>
            </a:solidFill>
          </a:ln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Kako je industrijska revolucija spremenila življenje ljudi?</a:t>
            </a:r>
          </a:p>
        </p:txBody>
      </p:sp>
      <p:sp>
        <p:nvSpPr>
          <p:cNvPr id="12" name="Ograda vsebine 11">
            <a:extLst>
              <a:ext uri="{FF2B5EF4-FFF2-40B4-BE49-F238E27FC236}">
                <a16:creationId xmlns:a16="http://schemas.microsoft.com/office/drawing/2014/main" id="{B1563E0F-4D0A-46BB-95E4-2C336C7804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solidFill>
            <a:schemeClr val="bg1"/>
          </a:solidFill>
          <a:ln w="57150">
            <a:solidFill>
              <a:schemeClr val="accent2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Boljše življenjske razmere – porast števila prebivalcev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dirty="0"/>
              <a:t>Industrializacija – naraščanje mestnega prebivalstva, onesnaženje pokrajine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dirty="0"/>
              <a:t>Iskanje boljšega življenja - preseljevanje</a:t>
            </a:r>
          </a:p>
          <a:p>
            <a:pPr fontAlgn="auto">
              <a:spcAft>
                <a:spcPts val="0"/>
              </a:spcAft>
              <a:defRPr/>
            </a:pPr>
            <a:endParaRPr lang="sl-SI" dirty="0"/>
          </a:p>
        </p:txBody>
      </p:sp>
      <p:sp>
        <p:nvSpPr>
          <p:cNvPr id="8" name="Naslov 7">
            <a:extLst>
              <a:ext uri="{FF2B5EF4-FFF2-40B4-BE49-F238E27FC236}">
                <a16:creationId xmlns:a16="http://schemas.microsoft.com/office/drawing/2014/main" id="{FA2D1518-BA7B-4824-8982-7240A816B30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sl-SI" altLang="sl-SI" b="1"/>
              <a:t>NOVO OBDOBJE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1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1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  <p:bldP spid="11" grpId="0" build="p" animBg="1"/>
      <p:bldP spid="12" grpId="0" build="p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DC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F223FDC-5B97-43B3-BB35-9DD2E3F5D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1. </a:t>
            </a:r>
          </a:p>
        </p:txBody>
      </p:sp>
      <p:grpSp>
        <p:nvGrpSpPr>
          <p:cNvPr id="23" name="Skupina 22">
            <a:extLst>
              <a:ext uri="{FF2B5EF4-FFF2-40B4-BE49-F238E27FC236}">
                <a16:creationId xmlns:a16="http://schemas.microsoft.com/office/drawing/2014/main" id="{55A2C0DA-9623-41D2-9470-28F94D40EB30}"/>
              </a:ext>
            </a:extLst>
          </p:cNvPr>
          <p:cNvGrpSpPr>
            <a:grpSpLocks/>
          </p:cNvGrpSpPr>
          <p:nvPr/>
        </p:nvGrpSpPr>
        <p:grpSpPr bwMode="auto">
          <a:xfrm>
            <a:off x="2195513" y="3789363"/>
            <a:ext cx="4752975" cy="935037"/>
            <a:chOff x="2195736" y="3789040"/>
            <a:chExt cx="4752528" cy="936104"/>
          </a:xfrm>
        </p:grpSpPr>
        <p:sp>
          <p:nvSpPr>
            <p:cNvPr id="5" name="Pravokotnik 4">
              <a:extLst>
                <a:ext uri="{FF2B5EF4-FFF2-40B4-BE49-F238E27FC236}">
                  <a16:creationId xmlns:a16="http://schemas.microsoft.com/office/drawing/2014/main" id="{8F00ECD1-D9AA-41AA-8287-1850030AECB2}"/>
                </a:ext>
              </a:extLst>
            </p:cNvPr>
            <p:cNvSpPr/>
            <p:nvPr/>
          </p:nvSpPr>
          <p:spPr>
            <a:xfrm>
              <a:off x="2700514" y="3789040"/>
              <a:ext cx="3815991" cy="50381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sl-SI" sz="2800" b="1" dirty="0"/>
                <a:t>POSLEDICA  - SELITVE</a:t>
              </a:r>
            </a:p>
          </p:txBody>
        </p:sp>
        <p:sp>
          <p:nvSpPr>
            <p:cNvPr id="10" name="Desna puščica 9">
              <a:extLst>
                <a:ext uri="{FF2B5EF4-FFF2-40B4-BE49-F238E27FC236}">
                  <a16:creationId xmlns:a16="http://schemas.microsoft.com/office/drawing/2014/main" id="{4E01A5B4-25F9-4F36-8948-1A1496954572}"/>
                </a:ext>
              </a:extLst>
            </p:cNvPr>
            <p:cNvSpPr/>
            <p:nvPr/>
          </p:nvSpPr>
          <p:spPr>
            <a:xfrm>
              <a:off x="6516505" y="4076705"/>
              <a:ext cx="431759" cy="4609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sl-SI"/>
            </a:p>
          </p:txBody>
        </p:sp>
        <p:sp>
          <p:nvSpPr>
            <p:cNvPr id="11" name="Puščica dol 10">
              <a:extLst>
                <a:ext uri="{FF2B5EF4-FFF2-40B4-BE49-F238E27FC236}">
                  <a16:creationId xmlns:a16="http://schemas.microsoft.com/office/drawing/2014/main" id="{B789DC8F-FB0C-4133-B77A-637BC13EAEDE}"/>
                </a:ext>
              </a:extLst>
            </p:cNvPr>
            <p:cNvSpPr/>
            <p:nvPr/>
          </p:nvSpPr>
          <p:spPr>
            <a:xfrm>
              <a:off x="4716449" y="4292851"/>
              <a:ext cx="46033" cy="43229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sl-SI"/>
            </a:p>
          </p:txBody>
        </p:sp>
        <p:sp>
          <p:nvSpPr>
            <p:cNvPr id="12" name="Desna puščica 11">
              <a:extLst>
                <a:ext uri="{FF2B5EF4-FFF2-40B4-BE49-F238E27FC236}">
                  <a16:creationId xmlns:a16="http://schemas.microsoft.com/office/drawing/2014/main" id="{2E69F191-43EF-4059-9E1B-AA4CB3283CB1}"/>
                </a:ext>
              </a:extLst>
            </p:cNvPr>
            <p:cNvSpPr/>
            <p:nvPr/>
          </p:nvSpPr>
          <p:spPr>
            <a:xfrm rot="10800000">
              <a:off x="2195736" y="4076705"/>
              <a:ext cx="504778" cy="4609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sl-SI"/>
            </a:p>
          </p:txBody>
        </p:sp>
      </p:grpSp>
      <p:sp>
        <p:nvSpPr>
          <p:cNvPr id="13" name="Pravokotnik 12">
            <a:extLst>
              <a:ext uri="{FF2B5EF4-FFF2-40B4-BE49-F238E27FC236}">
                <a16:creationId xmlns:a16="http://schemas.microsoft.com/office/drawing/2014/main" id="{E7C9F18C-2E77-44C6-BC7B-448DC920E468}"/>
              </a:ext>
            </a:extLst>
          </p:cNvPr>
          <p:cNvSpPr/>
          <p:nvPr/>
        </p:nvSpPr>
        <p:spPr>
          <a:xfrm>
            <a:off x="539750" y="3716338"/>
            <a:ext cx="1584325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b="1" dirty="0"/>
              <a:t>ZNOTRAJ DRŽAV</a:t>
            </a:r>
          </a:p>
        </p:txBody>
      </p:sp>
      <p:sp>
        <p:nvSpPr>
          <p:cNvPr id="14" name="Pravokotnik 13">
            <a:extLst>
              <a:ext uri="{FF2B5EF4-FFF2-40B4-BE49-F238E27FC236}">
                <a16:creationId xmlns:a16="http://schemas.microsoft.com/office/drawing/2014/main" id="{255D3800-128E-436B-B6BD-0F83D9A41C58}"/>
              </a:ext>
            </a:extLst>
          </p:cNvPr>
          <p:cNvSpPr/>
          <p:nvPr/>
        </p:nvSpPr>
        <p:spPr>
          <a:xfrm>
            <a:off x="3492500" y="4797425"/>
            <a:ext cx="2592388" cy="7191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b="1" dirty="0"/>
              <a:t>MED CELINAMI</a:t>
            </a:r>
          </a:p>
        </p:txBody>
      </p:sp>
      <p:sp>
        <p:nvSpPr>
          <p:cNvPr id="15" name="Pravokotnik 14">
            <a:extLst>
              <a:ext uri="{FF2B5EF4-FFF2-40B4-BE49-F238E27FC236}">
                <a16:creationId xmlns:a16="http://schemas.microsoft.com/office/drawing/2014/main" id="{2B652881-2B02-4C9E-96EC-EDF03388E8BE}"/>
              </a:ext>
            </a:extLst>
          </p:cNvPr>
          <p:cNvSpPr/>
          <p:nvPr/>
        </p:nvSpPr>
        <p:spPr>
          <a:xfrm>
            <a:off x="7019925" y="3716338"/>
            <a:ext cx="1728788" cy="865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b="1" dirty="0"/>
              <a:t>IZ NERAZVITIH V RAZVITA OBMOČJA</a:t>
            </a:r>
          </a:p>
        </p:txBody>
      </p:sp>
      <p:grpSp>
        <p:nvGrpSpPr>
          <p:cNvPr id="22" name="Skupina 21">
            <a:extLst>
              <a:ext uri="{FF2B5EF4-FFF2-40B4-BE49-F238E27FC236}">
                <a16:creationId xmlns:a16="http://schemas.microsoft.com/office/drawing/2014/main" id="{F5B30D7E-437F-40CE-AE9A-32C8CC29877D}"/>
              </a:ext>
            </a:extLst>
          </p:cNvPr>
          <p:cNvGrpSpPr>
            <a:grpSpLocks/>
          </p:cNvGrpSpPr>
          <p:nvPr/>
        </p:nvGrpSpPr>
        <p:grpSpPr bwMode="auto">
          <a:xfrm>
            <a:off x="1331913" y="1557338"/>
            <a:ext cx="7127875" cy="2087562"/>
            <a:chOff x="1331640" y="1556792"/>
            <a:chExt cx="7128792" cy="2088232"/>
          </a:xfrm>
        </p:grpSpPr>
        <p:sp>
          <p:nvSpPr>
            <p:cNvPr id="4" name="Puščica dol 3">
              <a:extLst>
                <a:ext uri="{FF2B5EF4-FFF2-40B4-BE49-F238E27FC236}">
                  <a16:creationId xmlns:a16="http://schemas.microsoft.com/office/drawing/2014/main" id="{5D5BC6F2-008B-43C3-A6AE-9784AE6B96B3}"/>
                </a:ext>
              </a:extLst>
            </p:cNvPr>
            <p:cNvSpPr/>
            <p:nvPr/>
          </p:nvSpPr>
          <p:spPr>
            <a:xfrm>
              <a:off x="4572144" y="3213085"/>
              <a:ext cx="287375" cy="43193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sl-SI"/>
            </a:p>
          </p:txBody>
        </p:sp>
        <p:sp>
          <p:nvSpPr>
            <p:cNvPr id="20" name="Zaobljeni pravokotnik 19">
              <a:extLst>
                <a:ext uri="{FF2B5EF4-FFF2-40B4-BE49-F238E27FC236}">
                  <a16:creationId xmlns:a16="http://schemas.microsoft.com/office/drawing/2014/main" id="{6C57B520-C0AD-47A6-944E-D9FDA27CBA50}"/>
                </a:ext>
              </a:extLst>
            </p:cNvPr>
            <p:cNvSpPr/>
            <p:nvPr/>
          </p:nvSpPr>
          <p:spPr>
            <a:xfrm>
              <a:off x="1331640" y="1556792"/>
              <a:ext cx="7128792" cy="151178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sl-SI" sz="2800" b="1" dirty="0"/>
                <a:t>Razvoju znanosti in tehnike je sledil hiter gospodarski razvoj držav v Evropi in severni Ameriki.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avokotnik 12">
            <a:extLst>
              <a:ext uri="{FF2B5EF4-FFF2-40B4-BE49-F238E27FC236}">
                <a16:creationId xmlns:a16="http://schemas.microsoft.com/office/drawing/2014/main" id="{2C91ACFD-B1A5-4CB4-917E-A3FDD90A3861}"/>
              </a:ext>
            </a:extLst>
          </p:cNvPr>
          <p:cNvSpPr/>
          <p:nvPr/>
        </p:nvSpPr>
        <p:spPr>
          <a:xfrm>
            <a:off x="539750" y="4365625"/>
            <a:ext cx="3024188" cy="7191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sp>
        <p:nvSpPr>
          <p:cNvPr id="12" name="Pravokotnik 11">
            <a:extLst>
              <a:ext uri="{FF2B5EF4-FFF2-40B4-BE49-F238E27FC236}">
                <a16:creationId xmlns:a16="http://schemas.microsoft.com/office/drawing/2014/main" id="{25A3C9BF-EB5F-4038-B642-A47EC2F0695A}"/>
              </a:ext>
            </a:extLst>
          </p:cNvPr>
          <p:cNvSpPr/>
          <p:nvPr/>
        </p:nvSpPr>
        <p:spPr>
          <a:xfrm>
            <a:off x="539750" y="3573463"/>
            <a:ext cx="3024188" cy="576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sp>
        <p:nvSpPr>
          <p:cNvPr id="11" name="Pravokotnik 10">
            <a:extLst>
              <a:ext uri="{FF2B5EF4-FFF2-40B4-BE49-F238E27FC236}">
                <a16:creationId xmlns:a16="http://schemas.microsoft.com/office/drawing/2014/main" id="{096F0BC2-71B3-4D43-B044-DFB0A4CA006B}"/>
              </a:ext>
            </a:extLst>
          </p:cNvPr>
          <p:cNvSpPr/>
          <p:nvPr/>
        </p:nvSpPr>
        <p:spPr>
          <a:xfrm>
            <a:off x="539750" y="2349500"/>
            <a:ext cx="3024188" cy="1008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sp>
        <p:nvSpPr>
          <p:cNvPr id="9" name="Pravokotnik 8">
            <a:extLst>
              <a:ext uri="{FF2B5EF4-FFF2-40B4-BE49-F238E27FC236}">
                <a16:creationId xmlns:a16="http://schemas.microsoft.com/office/drawing/2014/main" id="{9AF5727A-7D82-4874-B908-9C843ACAE24E}"/>
              </a:ext>
            </a:extLst>
          </p:cNvPr>
          <p:cNvSpPr/>
          <p:nvPr/>
        </p:nvSpPr>
        <p:spPr>
          <a:xfrm>
            <a:off x="468313" y="908050"/>
            <a:ext cx="3024187" cy="1008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sp>
        <p:nvSpPr>
          <p:cNvPr id="5" name="Naslov 4">
            <a:extLst>
              <a:ext uri="{FF2B5EF4-FFF2-40B4-BE49-F238E27FC236}">
                <a16:creationId xmlns:a16="http://schemas.microsoft.com/office/drawing/2014/main" id="{874756BB-F29B-49D0-82DC-38DFB791B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52736"/>
            <a:ext cx="3008313" cy="864096"/>
          </a:xfrm>
          <a:effectLst>
            <a:softEdge rad="12700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l-SI" dirty="0"/>
              <a:t>Katere so bile posledice izseljevanja?</a:t>
            </a:r>
          </a:p>
        </p:txBody>
      </p:sp>
      <p:sp>
        <p:nvSpPr>
          <p:cNvPr id="6" name="Ograda vsebine 5">
            <a:extLst>
              <a:ext uri="{FF2B5EF4-FFF2-40B4-BE49-F238E27FC236}">
                <a16:creationId xmlns:a16="http://schemas.microsoft.com/office/drawing/2014/main" id="{E4002B56-636F-4904-A7E1-07583D04D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0563" y="333375"/>
            <a:ext cx="4186237" cy="585311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l-SI" sz="2000" b="1" dirty="0">
                <a:solidFill>
                  <a:schemeClr val="accent1">
                    <a:lumMod val="75000"/>
                  </a:schemeClr>
                </a:solidFill>
              </a:rPr>
              <a:t>Kaj so priseljenci pričakovali?</a:t>
            </a:r>
          </a:p>
        </p:txBody>
      </p:sp>
      <p:sp>
        <p:nvSpPr>
          <p:cNvPr id="5130" name="Ograda besedila 6">
            <a:extLst>
              <a:ext uri="{FF2B5EF4-FFF2-40B4-BE49-F238E27FC236}">
                <a16:creationId xmlns:a16="http://schemas.microsoft.com/office/drawing/2014/main" id="{D1829BD4-133D-44D8-A37D-B972B9D0A1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9750" y="2349500"/>
            <a:ext cx="3008313" cy="38481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l-SI" altLang="sl-SI" sz="2000"/>
              <a:t>  EVROPEIZACIJA ali  širjenje evropske kulture v novem svetu</a:t>
            </a:r>
            <a:br>
              <a:rPr lang="sl-SI" altLang="sl-SI" sz="2000"/>
            </a:br>
            <a:endParaRPr lang="sl-SI" altLang="sl-SI" sz="2000"/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/>
              <a:t>  povezovanje sveta</a:t>
            </a:r>
            <a:br>
              <a:rPr lang="sl-SI" altLang="sl-SI" sz="2000"/>
            </a:br>
            <a:endParaRPr lang="sl-SI" altLang="sl-SI" sz="2000"/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000"/>
              <a:t>  uspešna gospodarska rast novih dežel (ZDA)</a:t>
            </a: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3B22BA51-4E0B-4CF6-931F-F23D974937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823913"/>
            <a:ext cx="4032250" cy="53784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 animBg="1"/>
      <p:bldP spid="11" grpId="0" animBg="1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7250036-A7E0-42BF-96F2-8368CDB56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207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2.</a:t>
            </a:r>
          </a:p>
        </p:txBody>
      </p:sp>
      <p:sp>
        <p:nvSpPr>
          <p:cNvPr id="4" name="Ograda vsebine 3">
            <a:extLst>
              <a:ext uri="{FF2B5EF4-FFF2-40B4-BE49-F238E27FC236}">
                <a16:creationId xmlns:a16="http://schemas.microsoft.com/office/drawing/2014/main" id="{410DA007-DEAA-4D1C-A4B3-3B3E78A8C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052513"/>
            <a:ext cx="8713788" cy="5073650"/>
          </a:xfr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l-SI" b="1" dirty="0">
                <a:solidFill>
                  <a:srgbClr val="C00000"/>
                </a:solidFill>
              </a:rPr>
              <a:t>Katere politične spremembe je doživljala Evropa na prehodu iz 19. v 20. stoletje?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l-SI" dirty="0"/>
          </a:p>
          <a:p>
            <a:pPr fontAlgn="auto">
              <a:spcAft>
                <a:spcPts val="0"/>
              </a:spcAft>
              <a:defRPr/>
            </a:pPr>
            <a:r>
              <a:rPr lang="sl-SI" b="1" dirty="0"/>
              <a:t>DEMOKRACIJA </a:t>
            </a:r>
            <a:r>
              <a:rPr lang="sl-SI" dirty="0"/>
              <a:t>– počasi uveljavljala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b="1" dirty="0"/>
              <a:t>PARLAMENTARIZEM</a:t>
            </a:r>
            <a:r>
              <a:rPr lang="sl-SI" dirty="0"/>
              <a:t> – uveljavil povsod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b="1" dirty="0"/>
              <a:t>MOČ DELAVSTVA </a:t>
            </a:r>
            <a:r>
              <a:rPr lang="sl-SI" dirty="0"/>
              <a:t>– krepila z industrijskim razvojem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b="1" dirty="0"/>
              <a:t>AVTOKRATIZEM</a:t>
            </a:r>
            <a:r>
              <a:rPr lang="sl-SI" dirty="0"/>
              <a:t> -  ohranil v Rusiji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dirty="0">
                <a:hlinkClick r:id="rId2"/>
              </a:rPr>
              <a:t>Carska družina</a:t>
            </a:r>
            <a:r>
              <a:rPr lang="sl-SI" dirty="0"/>
              <a:t> </a:t>
            </a:r>
          </a:p>
          <a:p>
            <a:pPr fontAlgn="auto">
              <a:spcAft>
                <a:spcPts val="0"/>
              </a:spcAft>
              <a:defRPr/>
            </a:pPr>
            <a:endParaRPr lang="sl-SI" dirty="0"/>
          </a:p>
        </p:txBody>
      </p:sp>
      <p:pic>
        <p:nvPicPr>
          <p:cNvPr id="6148" name="Picture 2" descr="C:\Users\Helena\Pictures\Microsoftov organizator izrezkov\MC900339832[1].wmf">
            <a:extLst>
              <a:ext uri="{FF2B5EF4-FFF2-40B4-BE49-F238E27FC236}">
                <a16:creationId xmlns:a16="http://schemas.microsoft.com/office/drawing/2014/main" id="{3359797D-F848-4428-A5A8-6632450DA2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5445125"/>
            <a:ext cx="714375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0CE999F-CA94-46EC-B7BC-F92B0D0EC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274638"/>
            <a:ext cx="8569325" cy="63341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b="1" dirty="0"/>
              <a:t>3. </a:t>
            </a:r>
          </a:p>
        </p:txBody>
      </p:sp>
      <p:sp>
        <p:nvSpPr>
          <p:cNvPr id="7171" name="Ograda vsebine 18">
            <a:extLst>
              <a:ext uri="{FF2B5EF4-FFF2-40B4-BE49-F238E27FC236}">
                <a16:creationId xmlns:a16="http://schemas.microsoft.com/office/drawing/2014/main" id="{F124203F-7736-425C-BA95-BF6DCB9D2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endParaRPr lang="sl-SI" altLang="sl-SI"/>
          </a:p>
          <a:p>
            <a:endParaRPr lang="sl-SI" altLang="sl-SI"/>
          </a:p>
        </p:txBody>
      </p:sp>
      <p:graphicFrame>
        <p:nvGraphicFramePr>
          <p:cNvPr id="23" name="Diagram 22">
            <a:extLst>
              <a:ext uri="{FF2B5EF4-FFF2-40B4-BE49-F238E27FC236}">
                <a16:creationId xmlns:a16="http://schemas.microsoft.com/office/drawing/2014/main" id="{4CBFF6B0-5E3B-4395-AC96-75C819803CCE}"/>
              </a:ext>
            </a:extLst>
          </p:cNvPr>
          <p:cNvGraphicFramePr/>
          <p:nvPr/>
        </p:nvGraphicFramePr>
        <p:xfrm>
          <a:off x="323528" y="1124744"/>
          <a:ext cx="864096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3" grpId="0">
        <p:bldAsOne/>
      </p:bldGraphic>
      <p:bldGraphic spid="23" grpId="1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otnik 9">
            <a:extLst>
              <a:ext uri="{FF2B5EF4-FFF2-40B4-BE49-F238E27FC236}">
                <a16:creationId xmlns:a16="http://schemas.microsoft.com/office/drawing/2014/main" id="{F7CABFB8-11C9-4E81-825E-4C4836D65011}"/>
              </a:ext>
            </a:extLst>
          </p:cNvPr>
          <p:cNvSpPr/>
          <p:nvPr/>
        </p:nvSpPr>
        <p:spPr>
          <a:xfrm>
            <a:off x="4716463" y="1196975"/>
            <a:ext cx="4032250" cy="4968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sp>
        <p:nvSpPr>
          <p:cNvPr id="9" name="Pravokotnik 8">
            <a:extLst>
              <a:ext uri="{FF2B5EF4-FFF2-40B4-BE49-F238E27FC236}">
                <a16:creationId xmlns:a16="http://schemas.microsoft.com/office/drawing/2014/main" id="{FBDC0EE0-D201-4CE0-8DD7-89C7D22C3A63}"/>
              </a:ext>
            </a:extLst>
          </p:cNvPr>
          <p:cNvSpPr/>
          <p:nvPr/>
        </p:nvSpPr>
        <p:spPr>
          <a:xfrm>
            <a:off x="611188" y="1196975"/>
            <a:ext cx="3673475" cy="482441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l-SI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2AD5DBDC-9401-4C9B-8790-6E02391C4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b="1" dirty="0"/>
              <a:t>4.</a:t>
            </a:r>
          </a:p>
        </p:txBody>
      </p:sp>
      <p:sp>
        <p:nvSpPr>
          <p:cNvPr id="12" name="Ograda vsebine 11">
            <a:extLst>
              <a:ext uri="{FF2B5EF4-FFF2-40B4-BE49-F238E27FC236}">
                <a16:creationId xmlns:a16="http://schemas.microsoft.com/office/drawing/2014/main" id="{3B300831-5949-4538-AB77-A22DC98DEC02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611188" y="2174875"/>
            <a:ext cx="3429000" cy="3198813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sz="3000" b="1" dirty="0"/>
              <a:t>Hiter gospodarski razvoj</a:t>
            </a:r>
            <a:br>
              <a:rPr lang="sl-SI" sz="3000" b="1" dirty="0"/>
            </a:br>
            <a:endParaRPr lang="sl-SI" sz="3000" b="1" dirty="0"/>
          </a:p>
          <a:p>
            <a:pPr fontAlgn="auto">
              <a:spcAft>
                <a:spcPts val="0"/>
              </a:spcAft>
              <a:defRPr/>
            </a:pPr>
            <a:r>
              <a:rPr lang="sl-SI" sz="3000" b="1" dirty="0"/>
              <a:t>Industrijska velesila</a:t>
            </a:r>
            <a:br>
              <a:rPr lang="sl-SI" sz="3000" b="1" dirty="0"/>
            </a:br>
            <a:endParaRPr lang="sl-SI" sz="3000" b="1" dirty="0"/>
          </a:p>
          <a:p>
            <a:pPr fontAlgn="auto">
              <a:spcAft>
                <a:spcPts val="0"/>
              </a:spcAft>
              <a:defRPr/>
            </a:pPr>
            <a:r>
              <a:rPr lang="sl-SI" sz="3000" b="1" dirty="0"/>
              <a:t>Pomembna v svetovni politiki</a:t>
            </a:r>
            <a:r>
              <a:rPr lang="sl-SI" dirty="0"/>
              <a:t>	</a:t>
            </a:r>
          </a:p>
        </p:txBody>
      </p:sp>
      <p:sp>
        <p:nvSpPr>
          <p:cNvPr id="8198" name="Ograda besedila 12">
            <a:extLst>
              <a:ext uri="{FF2B5EF4-FFF2-40B4-BE49-F238E27FC236}">
                <a16:creationId xmlns:a16="http://schemas.microsoft.com/office/drawing/2014/main" id="{356DC517-43FE-46D9-9CA8-9D83D9C5B9BF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102225" y="1341438"/>
            <a:ext cx="3357563" cy="833437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endParaRPr lang="sl-SI" altLang="sl-SI"/>
          </a:p>
        </p:txBody>
      </p:sp>
      <p:sp>
        <p:nvSpPr>
          <p:cNvPr id="8199" name="Ograda vsebine 13">
            <a:extLst>
              <a:ext uri="{FF2B5EF4-FFF2-40B4-BE49-F238E27FC236}">
                <a16:creationId xmlns:a16="http://schemas.microsoft.com/office/drawing/2014/main" id="{20213D38-11D7-4A7F-8B48-32146E87997A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4643438" y="2174875"/>
            <a:ext cx="4176712" cy="4206875"/>
          </a:xfrm>
        </p:spPr>
        <p:txBody>
          <a:bodyPr/>
          <a:lstStyle/>
          <a:p>
            <a:r>
              <a:rPr lang="sl-SI" altLang="sl-SI" sz="2800" b="1"/>
              <a:t>Modernizirana</a:t>
            </a:r>
          </a:p>
          <a:p>
            <a:r>
              <a:rPr lang="sl-SI" altLang="sl-SI" sz="2800" b="1"/>
              <a:t>Hiter gospodarski razvoj</a:t>
            </a:r>
          </a:p>
          <a:p>
            <a:r>
              <a:rPr lang="sl-SI" altLang="sl-SI" sz="2800" b="1"/>
              <a:t>Proizvodnja vojnih ladij in orožja</a:t>
            </a:r>
          </a:p>
          <a:p>
            <a:r>
              <a:rPr lang="sl-SI" altLang="sl-SI" sz="2800" b="1"/>
              <a:t>Zmaga v vojni z Rusijo </a:t>
            </a:r>
          </a:p>
          <a:p>
            <a:r>
              <a:rPr lang="sl-SI" altLang="sl-SI" sz="2800" b="1"/>
              <a:t>Nacionalni ponos</a:t>
            </a:r>
          </a:p>
        </p:txBody>
      </p:sp>
      <p:sp>
        <p:nvSpPr>
          <p:cNvPr id="8200" name="Ograda besedila 10">
            <a:extLst>
              <a:ext uri="{FF2B5EF4-FFF2-40B4-BE49-F238E27FC236}">
                <a16:creationId xmlns:a16="http://schemas.microsoft.com/office/drawing/2014/main" id="{983D4262-DD88-4260-A42D-E23FED73DE36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684213" y="1535113"/>
            <a:ext cx="3355975" cy="669925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sl-SI" altLang="sl-SI"/>
              <a:t> 	</a:t>
            </a:r>
          </a:p>
        </p:txBody>
      </p:sp>
      <p:pic>
        <p:nvPicPr>
          <p:cNvPr id="16" name="Slika 15" descr="Flag_of_the_United_States.svg[1].png">
            <a:extLst>
              <a:ext uri="{FF2B5EF4-FFF2-40B4-BE49-F238E27FC236}">
                <a16:creationId xmlns:a16="http://schemas.microsoft.com/office/drawing/2014/main" id="{10866D98-5E95-424E-8ACE-150B4E5EBB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412875"/>
            <a:ext cx="1211263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Slika 16" descr="Flag_of_Japan_svg.png">
            <a:extLst>
              <a:ext uri="{FF2B5EF4-FFF2-40B4-BE49-F238E27FC236}">
                <a16:creationId xmlns:a16="http://schemas.microsoft.com/office/drawing/2014/main" id="{FEFD7252-F41B-4888-AD7E-8F7C00B37C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1412875"/>
            <a:ext cx="1046162" cy="695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6942EF2-946F-4B9D-BA10-782FCB15E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sl-SI" dirty="0"/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D065CB6C-ADB9-412A-B70E-8E666936DAC1}"/>
              </a:ext>
            </a:extLst>
          </p:cNvPr>
          <p:cNvGrpSpPr>
            <a:grpSpLocks/>
          </p:cNvGrpSpPr>
          <p:nvPr/>
        </p:nvGrpSpPr>
        <p:grpSpPr bwMode="auto">
          <a:xfrm>
            <a:off x="1179513" y="261938"/>
            <a:ext cx="6711950" cy="6478587"/>
            <a:chOff x="1179776" y="261161"/>
            <a:chExt cx="6712439" cy="6479692"/>
          </a:xfrm>
        </p:grpSpPr>
        <p:sp>
          <p:nvSpPr>
            <p:cNvPr id="5" name="Prostoročno 4">
              <a:extLst>
                <a:ext uri="{FF2B5EF4-FFF2-40B4-BE49-F238E27FC236}">
                  <a16:creationId xmlns:a16="http://schemas.microsoft.com/office/drawing/2014/main" id="{5CD9B028-3533-416F-BFC3-B92130891507}"/>
                </a:ext>
              </a:extLst>
            </p:cNvPr>
            <p:cNvSpPr/>
            <p:nvPr/>
          </p:nvSpPr>
          <p:spPr>
            <a:xfrm>
              <a:off x="3558024" y="261161"/>
              <a:ext cx="1955942" cy="1957721"/>
            </a:xfrm>
            <a:custGeom>
              <a:avLst/>
              <a:gdLst>
                <a:gd name="connsiteX0" fmla="*/ 0 w 1957014"/>
                <a:gd name="connsiteY0" fmla="*/ 978507 h 1957014"/>
                <a:gd name="connsiteX1" fmla="*/ 286599 w 1957014"/>
                <a:gd name="connsiteY1" fmla="*/ 286598 h 1957014"/>
                <a:gd name="connsiteX2" fmla="*/ 978509 w 1957014"/>
                <a:gd name="connsiteY2" fmla="*/ 1 h 1957014"/>
                <a:gd name="connsiteX3" fmla="*/ 1670418 w 1957014"/>
                <a:gd name="connsiteY3" fmla="*/ 286600 h 1957014"/>
                <a:gd name="connsiteX4" fmla="*/ 1957015 w 1957014"/>
                <a:gd name="connsiteY4" fmla="*/ 978510 h 1957014"/>
                <a:gd name="connsiteX5" fmla="*/ 1670417 w 1957014"/>
                <a:gd name="connsiteY5" fmla="*/ 1670419 h 1957014"/>
                <a:gd name="connsiteX6" fmla="*/ 978508 w 1957014"/>
                <a:gd name="connsiteY6" fmla="*/ 1957017 h 1957014"/>
                <a:gd name="connsiteX7" fmla="*/ 286599 w 1957014"/>
                <a:gd name="connsiteY7" fmla="*/ 1670418 h 1957014"/>
                <a:gd name="connsiteX8" fmla="*/ 2 w 1957014"/>
                <a:gd name="connsiteY8" fmla="*/ 978509 h 1957014"/>
                <a:gd name="connsiteX9" fmla="*/ 0 w 1957014"/>
                <a:gd name="connsiteY9" fmla="*/ 978507 h 1957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57014" h="1957014">
                  <a:moveTo>
                    <a:pt x="0" y="978507"/>
                  </a:moveTo>
                  <a:cubicBezTo>
                    <a:pt x="0" y="718991"/>
                    <a:pt x="103093" y="470104"/>
                    <a:pt x="286599" y="286598"/>
                  </a:cubicBezTo>
                  <a:cubicBezTo>
                    <a:pt x="470105" y="103093"/>
                    <a:pt x="718992" y="0"/>
                    <a:pt x="978509" y="1"/>
                  </a:cubicBezTo>
                  <a:cubicBezTo>
                    <a:pt x="1238025" y="1"/>
                    <a:pt x="1486912" y="103094"/>
                    <a:pt x="1670418" y="286600"/>
                  </a:cubicBezTo>
                  <a:cubicBezTo>
                    <a:pt x="1853923" y="470106"/>
                    <a:pt x="1957016" y="718993"/>
                    <a:pt x="1957015" y="978510"/>
                  </a:cubicBezTo>
                  <a:cubicBezTo>
                    <a:pt x="1957015" y="1238026"/>
                    <a:pt x="1853923" y="1486913"/>
                    <a:pt x="1670417" y="1670419"/>
                  </a:cubicBezTo>
                  <a:cubicBezTo>
                    <a:pt x="1486911" y="1853925"/>
                    <a:pt x="1238024" y="1957017"/>
                    <a:pt x="978508" y="1957017"/>
                  </a:cubicBezTo>
                  <a:cubicBezTo>
                    <a:pt x="718992" y="1957017"/>
                    <a:pt x="470105" y="1853924"/>
                    <a:pt x="286599" y="1670418"/>
                  </a:cubicBezTo>
                  <a:cubicBezTo>
                    <a:pt x="103093" y="1486912"/>
                    <a:pt x="1" y="1238025"/>
                    <a:pt x="2" y="978509"/>
                  </a:cubicBezTo>
                  <a:lnTo>
                    <a:pt x="0" y="978507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304378" tIns="304378" rIns="304378" bIns="304378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sl-SI" sz="1400" b="1" dirty="0"/>
                <a:t>V čem se razlikujeta DEMOKRACIJA in AVTOKRATIZEM?</a:t>
              </a:r>
            </a:p>
          </p:txBody>
        </p:sp>
        <p:sp>
          <p:nvSpPr>
            <p:cNvPr id="6" name="Prostoročno 5">
              <a:extLst>
                <a:ext uri="{FF2B5EF4-FFF2-40B4-BE49-F238E27FC236}">
                  <a16:creationId xmlns:a16="http://schemas.microsoft.com/office/drawing/2014/main" id="{4623754B-C6CD-4E45-8953-BBD09070F5D5}"/>
                </a:ext>
              </a:extLst>
            </p:cNvPr>
            <p:cNvSpPr/>
            <p:nvPr/>
          </p:nvSpPr>
          <p:spPr>
            <a:xfrm rot="2160000">
              <a:off x="5452049" y="1764779"/>
              <a:ext cx="520738" cy="660513"/>
            </a:xfrm>
            <a:custGeom>
              <a:avLst/>
              <a:gdLst>
                <a:gd name="connsiteX0" fmla="*/ 0 w 520460"/>
                <a:gd name="connsiteY0" fmla="*/ 132098 h 660492"/>
                <a:gd name="connsiteX1" fmla="*/ 260230 w 520460"/>
                <a:gd name="connsiteY1" fmla="*/ 132098 h 660492"/>
                <a:gd name="connsiteX2" fmla="*/ 260230 w 520460"/>
                <a:gd name="connsiteY2" fmla="*/ 0 h 660492"/>
                <a:gd name="connsiteX3" fmla="*/ 520460 w 520460"/>
                <a:gd name="connsiteY3" fmla="*/ 330246 h 660492"/>
                <a:gd name="connsiteX4" fmla="*/ 260230 w 520460"/>
                <a:gd name="connsiteY4" fmla="*/ 660492 h 660492"/>
                <a:gd name="connsiteX5" fmla="*/ 260230 w 520460"/>
                <a:gd name="connsiteY5" fmla="*/ 528394 h 660492"/>
                <a:gd name="connsiteX6" fmla="*/ 0 w 520460"/>
                <a:gd name="connsiteY6" fmla="*/ 528394 h 660492"/>
                <a:gd name="connsiteX7" fmla="*/ 0 w 520460"/>
                <a:gd name="connsiteY7" fmla="*/ 132098 h 660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0460" h="660492">
                  <a:moveTo>
                    <a:pt x="0" y="132098"/>
                  </a:moveTo>
                  <a:lnTo>
                    <a:pt x="260230" y="132098"/>
                  </a:lnTo>
                  <a:lnTo>
                    <a:pt x="260230" y="0"/>
                  </a:lnTo>
                  <a:lnTo>
                    <a:pt x="520460" y="330246"/>
                  </a:lnTo>
                  <a:lnTo>
                    <a:pt x="260230" y="660492"/>
                  </a:lnTo>
                  <a:lnTo>
                    <a:pt x="260230" y="528394"/>
                  </a:lnTo>
                  <a:lnTo>
                    <a:pt x="0" y="528394"/>
                  </a:lnTo>
                  <a:lnTo>
                    <a:pt x="0" y="132098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0" tIns="132097" rIns="156137" bIns="132098" spcCol="1270" anchor="ctr"/>
            <a:lstStyle/>
            <a:p>
              <a:pPr algn="ctr"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sl-SI" sz="2100"/>
            </a:p>
          </p:txBody>
        </p:sp>
        <p:sp>
          <p:nvSpPr>
            <p:cNvPr id="7" name="Prostoročno 6">
              <a:extLst>
                <a:ext uri="{FF2B5EF4-FFF2-40B4-BE49-F238E27FC236}">
                  <a16:creationId xmlns:a16="http://schemas.microsoft.com/office/drawing/2014/main" id="{FFBB4D50-9817-4442-B0F6-67F4B5972AB7}"/>
                </a:ext>
              </a:extLst>
            </p:cNvPr>
            <p:cNvSpPr/>
            <p:nvPr/>
          </p:nvSpPr>
          <p:spPr>
            <a:xfrm>
              <a:off x="5934684" y="1988656"/>
              <a:ext cx="1957531" cy="1957721"/>
            </a:xfrm>
            <a:custGeom>
              <a:avLst/>
              <a:gdLst>
                <a:gd name="connsiteX0" fmla="*/ 0 w 1957014"/>
                <a:gd name="connsiteY0" fmla="*/ 978507 h 1957014"/>
                <a:gd name="connsiteX1" fmla="*/ 286599 w 1957014"/>
                <a:gd name="connsiteY1" fmla="*/ 286598 h 1957014"/>
                <a:gd name="connsiteX2" fmla="*/ 978509 w 1957014"/>
                <a:gd name="connsiteY2" fmla="*/ 1 h 1957014"/>
                <a:gd name="connsiteX3" fmla="*/ 1670418 w 1957014"/>
                <a:gd name="connsiteY3" fmla="*/ 286600 h 1957014"/>
                <a:gd name="connsiteX4" fmla="*/ 1957015 w 1957014"/>
                <a:gd name="connsiteY4" fmla="*/ 978510 h 1957014"/>
                <a:gd name="connsiteX5" fmla="*/ 1670417 w 1957014"/>
                <a:gd name="connsiteY5" fmla="*/ 1670419 h 1957014"/>
                <a:gd name="connsiteX6" fmla="*/ 978508 w 1957014"/>
                <a:gd name="connsiteY6" fmla="*/ 1957017 h 1957014"/>
                <a:gd name="connsiteX7" fmla="*/ 286599 w 1957014"/>
                <a:gd name="connsiteY7" fmla="*/ 1670418 h 1957014"/>
                <a:gd name="connsiteX8" fmla="*/ 2 w 1957014"/>
                <a:gd name="connsiteY8" fmla="*/ 978509 h 1957014"/>
                <a:gd name="connsiteX9" fmla="*/ 0 w 1957014"/>
                <a:gd name="connsiteY9" fmla="*/ 978507 h 1957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57014" h="1957014">
                  <a:moveTo>
                    <a:pt x="0" y="978507"/>
                  </a:moveTo>
                  <a:cubicBezTo>
                    <a:pt x="0" y="718991"/>
                    <a:pt x="103093" y="470104"/>
                    <a:pt x="286599" y="286598"/>
                  </a:cubicBezTo>
                  <a:cubicBezTo>
                    <a:pt x="470105" y="103093"/>
                    <a:pt x="718992" y="0"/>
                    <a:pt x="978509" y="1"/>
                  </a:cubicBezTo>
                  <a:cubicBezTo>
                    <a:pt x="1238025" y="1"/>
                    <a:pt x="1486912" y="103094"/>
                    <a:pt x="1670418" y="286600"/>
                  </a:cubicBezTo>
                  <a:cubicBezTo>
                    <a:pt x="1853923" y="470106"/>
                    <a:pt x="1957016" y="718993"/>
                    <a:pt x="1957015" y="978510"/>
                  </a:cubicBezTo>
                  <a:cubicBezTo>
                    <a:pt x="1957015" y="1238026"/>
                    <a:pt x="1853923" y="1486913"/>
                    <a:pt x="1670417" y="1670419"/>
                  </a:cubicBezTo>
                  <a:cubicBezTo>
                    <a:pt x="1486911" y="1853925"/>
                    <a:pt x="1238024" y="1957017"/>
                    <a:pt x="978508" y="1957017"/>
                  </a:cubicBezTo>
                  <a:cubicBezTo>
                    <a:pt x="718992" y="1957017"/>
                    <a:pt x="470105" y="1853924"/>
                    <a:pt x="286599" y="1670418"/>
                  </a:cubicBezTo>
                  <a:cubicBezTo>
                    <a:pt x="103093" y="1486912"/>
                    <a:pt x="1" y="1238025"/>
                    <a:pt x="2" y="978509"/>
                  </a:cubicBezTo>
                  <a:lnTo>
                    <a:pt x="0" y="978507"/>
                  </a:lnTo>
                  <a:close/>
                </a:path>
              </a:pathLst>
            </a:custGeom>
            <a:solidFill>
              <a:srgbClr val="00B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304378" tIns="304378" rIns="304378" bIns="304378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sl-SI" sz="1400" b="1" dirty="0"/>
                <a:t>Zakaj so evropske države tekmovale za kolonije?</a:t>
              </a:r>
            </a:p>
          </p:txBody>
        </p:sp>
        <p:sp>
          <p:nvSpPr>
            <p:cNvPr id="8" name="Prostoročno 7">
              <a:extLst>
                <a:ext uri="{FF2B5EF4-FFF2-40B4-BE49-F238E27FC236}">
                  <a16:creationId xmlns:a16="http://schemas.microsoft.com/office/drawing/2014/main" id="{3DF32773-3A8D-4413-B50A-9EF1D0190A1F}"/>
                </a:ext>
              </a:extLst>
            </p:cNvPr>
            <p:cNvSpPr/>
            <p:nvPr/>
          </p:nvSpPr>
          <p:spPr>
            <a:xfrm rot="17280000">
              <a:off x="6203761" y="4020240"/>
              <a:ext cx="520789" cy="662035"/>
            </a:xfrm>
            <a:custGeom>
              <a:avLst/>
              <a:gdLst>
                <a:gd name="connsiteX0" fmla="*/ 0 w 520460"/>
                <a:gd name="connsiteY0" fmla="*/ 132098 h 660492"/>
                <a:gd name="connsiteX1" fmla="*/ 260230 w 520460"/>
                <a:gd name="connsiteY1" fmla="*/ 132098 h 660492"/>
                <a:gd name="connsiteX2" fmla="*/ 260230 w 520460"/>
                <a:gd name="connsiteY2" fmla="*/ 0 h 660492"/>
                <a:gd name="connsiteX3" fmla="*/ 520460 w 520460"/>
                <a:gd name="connsiteY3" fmla="*/ 330246 h 660492"/>
                <a:gd name="connsiteX4" fmla="*/ 260230 w 520460"/>
                <a:gd name="connsiteY4" fmla="*/ 660492 h 660492"/>
                <a:gd name="connsiteX5" fmla="*/ 260230 w 520460"/>
                <a:gd name="connsiteY5" fmla="*/ 528394 h 660492"/>
                <a:gd name="connsiteX6" fmla="*/ 0 w 520460"/>
                <a:gd name="connsiteY6" fmla="*/ 528394 h 660492"/>
                <a:gd name="connsiteX7" fmla="*/ 0 w 520460"/>
                <a:gd name="connsiteY7" fmla="*/ 132098 h 660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0460" h="660492">
                  <a:moveTo>
                    <a:pt x="520460" y="528394"/>
                  </a:moveTo>
                  <a:lnTo>
                    <a:pt x="260230" y="528394"/>
                  </a:lnTo>
                  <a:lnTo>
                    <a:pt x="260230" y="660492"/>
                  </a:lnTo>
                  <a:lnTo>
                    <a:pt x="0" y="330246"/>
                  </a:lnTo>
                  <a:lnTo>
                    <a:pt x="260230" y="0"/>
                  </a:lnTo>
                  <a:lnTo>
                    <a:pt x="260230" y="132098"/>
                  </a:lnTo>
                  <a:lnTo>
                    <a:pt x="520460" y="132098"/>
                  </a:lnTo>
                  <a:lnTo>
                    <a:pt x="520460" y="528394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56138" tIns="132098" rIns="0" bIns="132097" spcCol="1270" anchor="ctr"/>
            <a:lstStyle/>
            <a:p>
              <a:pPr algn="ctr"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sl-SI" sz="2100"/>
            </a:p>
          </p:txBody>
        </p:sp>
        <p:sp>
          <p:nvSpPr>
            <p:cNvPr id="9" name="Prostoročno 8">
              <a:extLst>
                <a:ext uri="{FF2B5EF4-FFF2-40B4-BE49-F238E27FC236}">
                  <a16:creationId xmlns:a16="http://schemas.microsoft.com/office/drawing/2014/main" id="{FA7A0B2B-BDA2-424C-B223-CBD26296BFFD}"/>
                </a:ext>
              </a:extLst>
            </p:cNvPr>
            <p:cNvSpPr/>
            <p:nvPr/>
          </p:nvSpPr>
          <p:spPr>
            <a:xfrm>
              <a:off x="5026568" y="4783132"/>
              <a:ext cx="1957531" cy="1957721"/>
            </a:xfrm>
            <a:custGeom>
              <a:avLst/>
              <a:gdLst>
                <a:gd name="connsiteX0" fmla="*/ 0 w 1957014"/>
                <a:gd name="connsiteY0" fmla="*/ 978507 h 1957014"/>
                <a:gd name="connsiteX1" fmla="*/ 286599 w 1957014"/>
                <a:gd name="connsiteY1" fmla="*/ 286598 h 1957014"/>
                <a:gd name="connsiteX2" fmla="*/ 978509 w 1957014"/>
                <a:gd name="connsiteY2" fmla="*/ 1 h 1957014"/>
                <a:gd name="connsiteX3" fmla="*/ 1670418 w 1957014"/>
                <a:gd name="connsiteY3" fmla="*/ 286600 h 1957014"/>
                <a:gd name="connsiteX4" fmla="*/ 1957015 w 1957014"/>
                <a:gd name="connsiteY4" fmla="*/ 978510 h 1957014"/>
                <a:gd name="connsiteX5" fmla="*/ 1670417 w 1957014"/>
                <a:gd name="connsiteY5" fmla="*/ 1670419 h 1957014"/>
                <a:gd name="connsiteX6" fmla="*/ 978508 w 1957014"/>
                <a:gd name="connsiteY6" fmla="*/ 1957017 h 1957014"/>
                <a:gd name="connsiteX7" fmla="*/ 286599 w 1957014"/>
                <a:gd name="connsiteY7" fmla="*/ 1670418 h 1957014"/>
                <a:gd name="connsiteX8" fmla="*/ 2 w 1957014"/>
                <a:gd name="connsiteY8" fmla="*/ 978509 h 1957014"/>
                <a:gd name="connsiteX9" fmla="*/ 0 w 1957014"/>
                <a:gd name="connsiteY9" fmla="*/ 978507 h 1957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57014" h="1957014">
                  <a:moveTo>
                    <a:pt x="0" y="978507"/>
                  </a:moveTo>
                  <a:cubicBezTo>
                    <a:pt x="0" y="718991"/>
                    <a:pt x="103093" y="470104"/>
                    <a:pt x="286599" y="286598"/>
                  </a:cubicBezTo>
                  <a:cubicBezTo>
                    <a:pt x="470105" y="103093"/>
                    <a:pt x="718992" y="0"/>
                    <a:pt x="978509" y="1"/>
                  </a:cubicBezTo>
                  <a:cubicBezTo>
                    <a:pt x="1238025" y="1"/>
                    <a:pt x="1486912" y="103094"/>
                    <a:pt x="1670418" y="286600"/>
                  </a:cubicBezTo>
                  <a:cubicBezTo>
                    <a:pt x="1853923" y="470106"/>
                    <a:pt x="1957016" y="718993"/>
                    <a:pt x="1957015" y="978510"/>
                  </a:cubicBezTo>
                  <a:cubicBezTo>
                    <a:pt x="1957015" y="1238026"/>
                    <a:pt x="1853923" y="1486913"/>
                    <a:pt x="1670417" y="1670419"/>
                  </a:cubicBezTo>
                  <a:cubicBezTo>
                    <a:pt x="1486911" y="1853925"/>
                    <a:pt x="1238024" y="1957017"/>
                    <a:pt x="978508" y="1957017"/>
                  </a:cubicBezTo>
                  <a:cubicBezTo>
                    <a:pt x="718992" y="1957017"/>
                    <a:pt x="470105" y="1853924"/>
                    <a:pt x="286599" y="1670418"/>
                  </a:cubicBezTo>
                  <a:cubicBezTo>
                    <a:pt x="103093" y="1486912"/>
                    <a:pt x="1" y="1238025"/>
                    <a:pt x="2" y="978509"/>
                  </a:cubicBezTo>
                  <a:lnTo>
                    <a:pt x="0" y="978507"/>
                  </a:ln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304378" tIns="304378" rIns="304378" bIns="304378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sl-SI" sz="1400" b="1" dirty="0"/>
                <a:t>Zakaj je bilo območje Osmanskega cesarstva krizno žarišče?</a:t>
              </a:r>
            </a:p>
          </p:txBody>
        </p:sp>
        <p:sp>
          <p:nvSpPr>
            <p:cNvPr id="10" name="Prostoročno 9">
              <a:extLst>
                <a:ext uri="{FF2B5EF4-FFF2-40B4-BE49-F238E27FC236}">
                  <a16:creationId xmlns:a16="http://schemas.microsoft.com/office/drawing/2014/main" id="{B7580E04-1B39-4994-AC44-45CA7B6DA484}"/>
                </a:ext>
              </a:extLst>
            </p:cNvPr>
            <p:cNvSpPr/>
            <p:nvPr/>
          </p:nvSpPr>
          <p:spPr>
            <a:xfrm rot="21600000">
              <a:off x="4289915" y="5432530"/>
              <a:ext cx="520738" cy="660513"/>
            </a:xfrm>
            <a:custGeom>
              <a:avLst/>
              <a:gdLst>
                <a:gd name="connsiteX0" fmla="*/ 0 w 520460"/>
                <a:gd name="connsiteY0" fmla="*/ 132098 h 660492"/>
                <a:gd name="connsiteX1" fmla="*/ 260230 w 520460"/>
                <a:gd name="connsiteY1" fmla="*/ 132098 h 660492"/>
                <a:gd name="connsiteX2" fmla="*/ 260230 w 520460"/>
                <a:gd name="connsiteY2" fmla="*/ 0 h 660492"/>
                <a:gd name="connsiteX3" fmla="*/ 520460 w 520460"/>
                <a:gd name="connsiteY3" fmla="*/ 330246 h 660492"/>
                <a:gd name="connsiteX4" fmla="*/ 260230 w 520460"/>
                <a:gd name="connsiteY4" fmla="*/ 660492 h 660492"/>
                <a:gd name="connsiteX5" fmla="*/ 260230 w 520460"/>
                <a:gd name="connsiteY5" fmla="*/ 528394 h 660492"/>
                <a:gd name="connsiteX6" fmla="*/ 0 w 520460"/>
                <a:gd name="connsiteY6" fmla="*/ 528394 h 660492"/>
                <a:gd name="connsiteX7" fmla="*/ 0 w 520460"/>
                <a:gd name="connsiteY7" fmla="*/ 132098 h 660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0460" h="660492">
                  <a:moveTo>
                    <a:pt x="520460" y="528394"/>
                  </a:moveTo>
                  <a:lnTo>
                    <a:pt x="260230" y="528394"/>
                  </a:lnTo>
                  <a:lnTo>
                    <a:pt x="260230" y="660492"/>
                  </a:lnTo>
                  <a:lnTo>
                    <a:pt x="0" y="330246"/>
                  </a:lnTo>
                  <a:lnTo>
                    <a:pt x="260230" y="0"/>
                  </a:lnTo>
                  <a:lnTo>
                    <a:pt x="260230" y="132098"/>
                  </a:lnTo>
                  <a:lnTo>
                    <a:pt x="520460" y="132098"/>
                  </a:lnTo>
                  <a:lnTo>
                    <a:pt x="520460" y="528394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56138" tIns="132099" rIns="1" bIns="132098" spcCol="1270" anchor="ctr"/>
            <a:lstStyle/>
            <a:p>
              <a:pPr algn="ctr"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sl-SI" sz="2100"/>
            </a:p>
          </p:txBody>
        </p:sp>
        <p:sp>
          <p:nvSpPr>
            <p:cNvPr id="11" name="Prostoročno 10">
              <a:extLst>
                <a:ext uri="{FF2B5EF4-FFF2-40B4-BE49-F238E27FC236}">
                  <a16:creationId xmlns:a16="http://schemas.microsoft.com/office/drawing/2014/main" id="{C1A67E55-781A-4426-A126-22B295C7907E}"/>
                </a:ext>
              </a:extLst>
            </p:cNvPr>
            <p:cNvSpPr/>
            <p:nvPr/>
          </p:nvSpPr>
          <p:spPr>
            <a:xfrm>
              <a:off x="2087892" y="4783132"/>
              <a:ext cx="1957530" cy="1957721"/>
            </a:xfrm>
            <a:custGeom>
              <a:avLst/>
              <a:gdLst>
                <a:gd name="connsiteX0" fmla="*/ 0 w 1957014"/>
                <a:gd name="connsiteY0" fmla="*/ 978507 h 1957014"/>
                <a:gd name="connsiteX1" fmla="*/ 286599 w 1957014"/>
                <a:gd name="connsiteY1" fmla="*/ 286598 h 1957014"/>
                <a:gd name="connsiteX2" fmla="*/ 978509 w 1957014"/>
                <a:gd name="connsiteY2" fmla="*/ 1 h 1957014"/>
                <a:gd name="connsiteX3" fmla="*/ 1670418 w 1957014"/>
                <a:gd name="connsiteY3" fmla="*/ 286600 h 1957014"/>
                <a:gd name="connsiteX4" fmla="*/ 1957015 w 1957014"/>
                <a:gd name="connsiteY4" fmla="*/ 978510 h 1957014"/>
                <a:gd name="connsiteX5" fmla="*/ 1670417 w 1957014"/>
                <a:gd name="connsiteY5" fmla="*/ 1670419 h 1957014"/>
                <a:gd name="connsiteX6" fmla="*/ 978508 w 1957014"/>
                <a:gd name="connsiteY6" fmla="*/ 1957017 h 1957014"/>
                <a:gd name="connsiteX7" fmla="*/ 286599 w 1957014"/>
                <a:gd name="connsiteY7" fmla="*/ 1670418 h 1957014"/>
                <a:gd name="connsiteX8" fmla="*/ 2 w 1957014"/>
                <a:gd name="connsiteY8" fmla="*/ 978509 h 1957014"/>
                <a:gd name="connsiteX9" fmla="*/ 0 w 1957014"/>
                <a:gd name="connsiteY9" fmla="*/ 978507 h 1957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57014" h="1957014">
                  <a:moveTo>
                    <a:pt x="0" y="978507"/>
                  </a:moveTo>
                  <a:cubicBezTo>
                    <a:pt x="0" y="718991"/>
                    <a:pt x="103093" y="470104"/>
                    <a:pt x="286599" y="286598"/>
                  </a:cubicBezTo>
                  <a:cubicBezTo>
                    <a:pt x="470105" y="103093"/>
                    <a:pt x="718992" y="0"/>
                    <a:pt x="978509" y="1"/>
                  </a:cubicBezTo>
                  <a:cubicBezTo>
                    <a:pt x="1238025" y="1"/>
                    <a:pt x="1486912" y="103094"/>
                    <a:pt x="1670418" y="286600"/>
                  </a:cubicBezTo>
                  <a:cubicBezTo>
                    <a:pt x="1853923" y="470106"/>
                    <a:pt x="1957016" y="718993"/>
                    <a:pt x="1957015" y="978510"/>
                  </a:cubicBezTo>
                  <a:cubicBezTo>
                    <a:pt x="1957015" y="1238026"/>
                    <a:pt x="1853923" y="1486913"/>
                    <a:pt x="1670417" y="1670419"/>
                  </a:cubicBezTo>
                  <a:cubicBezTo>
                    <a:pt x="1486911" y="1853925"/>
                    <a:pt x="1238024" y="1957017"/>
                    <a:pt x="978508" y="1957017"/>
                  </a:cubicBezTo>
                  <a:cubicBezTo>
                    <a:pt x="718992" y="1957017"/>
                    <a:pt x="470105" y="1853924"/>
                    <a:pt x="286599" y="1670418"/>
                  </a:cubicBezTo>
                  <a:cubicBezTo>
                    <a:pt x="103093" y="1486912"/>
                    <a:pt x="1" y="1238025"/>
                    <a:pt x="2" y="978509"/>
                  </a:cubicBezTo>
                  <a:lnTo>
                    <a:pt x="0" y="978507"/>
                  </a:lnTo>
                  <a:close/>
                </a:path>
              </a:pathLst>
            </a:custGeom>
            <a:solidFill>
              <a:srgbClr val="C0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319618" tIns="319618" rIns="319618" bIns="319618" spcCol="1270" anchor="ctr"/>
            <a:lstStyle/>
            <a:p>
              <a:pPr algn="ctr" defTabSz="11557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sl-SI" sz="2600" b="1" dirty="0"/>
                <a:t>NOVO OBDOBJE</a:t>
              </a:r>
            </a:p>
          </p:txBody>
        </p:sp>
        <p:sp>
          <p:nvSpPr>
            <p:cNvPr id="12" name="Prostoročno 11">
              <a:extLst>
                <a:ext uri="{FF2B5EF4-FFF2-40B4-BE49-F238E27FC236}">
                  <a16:creationId xmlns:a16="http://schemas.microsoft.com/office/drawing/2014/main" id="{D89D95AF-886D-47F5-81DD-61D07DFCD207}"/>
                </a:ext>
              </a:extLst>
            </p:cNvPr>
            <p:cNvSpPr/>
            <p:nvPr/>
          </p:nvSpPr>
          <p:spPr>
            <a:xfrm rot="25920000">
              <a:off x="2356173" y="4048026"/>
              <a:ext cx="520789" cy="660448"/>
            </a:xfrm>
            <a:custGeom>
              <a:avLst/>
              <a:gdLst>
                <a:gd name="connsiteX0" fmla="*/ 0 w 520460"/>
                <a:gd name="connsiteY0" fmla="*/ 132098 h 660492"/>
                <a:gd name="connsiteX1" fmla="*/ 260230 w 520460"/>
                <a:gd name="connsiteY1" fmla="*/ 132098 h 660492"/>
                <a:gd name="connsiteX2" fmla="*/ 260230 w 520460"/>
                <a:gd name="connsiteY2" fmla="*/ 0 h 660492"/>
                <a:gd name="connsiteX3" fmla="*/ 520460 w 520460"/>
                <a:gd name="connsiteY3" fmla="*/ 330246 h 660492"/>
                <a:gd name="connsiteX4" fmla="*/ 260230 w 520460"/>
                <a:gd name="connsiteY4" fmla="*/ 660492 h 660492"/>
                <a:gd name="connsiteX5" fmla="*/ 260230 w 520460"/>
                <a:gd name="connsiteY5" fmla="*/ 528394 h 660492"/>
                <a:gd name="connsiteX6" fmla="*/ 0 w 520460"/>
                <a:gd name="connsiteY6" fmla="*/ 528394 h 660492"/>
                <a:gd name="connsiteX7" fmla="*/ 0 w 520460"/>
                <a:gd name="connsiteY7" fmla="*/ 132098 h 660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0460" h="660492">
                  <a:moveTo>
                    <a:pt x="520460" y="528394"/>
                  </a:moveTo>
                  <a:lnTo>
                    <a:pt x="260230" y="528394"/>
                  </a:lnTo>
                  <a:lnTo>
                    <a:pt x="260230" y="660492"/>
                  </a:lnTo>
                  <a:lnTo>
                    <a:pt x="0" y="330246"/>
                  </a:lnTo>
                  <a:lnTo>
                    <a:pt x="260230" y="0"/>
                  </a:lnTo>
                  <a:lnTo>
                    <a:pt x="260230" y="132098"/>
                  </a:lnTo>
                  <a:lnTo>
                    <a:pt x="520460" y="132098"/>
                  </a:lnTo>
                  <a:lnTo>
                    <a:pt x="520460" y="528394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56138" tIns="132097" rIns="0" bIns="132098" spcCol="1270" anchor="ctr"/>
            <a:lstStyle/>
            <a:p>
              <a:pPr algn="ctr"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sl-SI" sz="2100"/>
            </a:p>
          </p:txBody>
        </p:sp>
        <p:sp>
          <p:nvSpPr>
            <p:cNvPr id="13" name="Prostoročno 12">
              <a:extLst>
                <a:ext uri="{FF2B5EF4-FFF2-40B4-BE49-F238E27FC236}">
                  <a16:creationId xmlns:a16="http://schemas.microsoft.com/office/drawing/2014/main" id="{318B0824-954D-4D1A-A38C-6B88B4803BFD}"/>
                </a:ext>
              </a:extLst>
            </p:cNvPr>
            <p:cNvSpPr/>
            <p:nvPr/>
          </p:nvSpPr>
          <p:spPr>
            <a:xfrm>
              <a:off x="1179776" y="1988656"/>
              <a:ext cx="1957530" cy="1957721"/>
            </a:xfrm>
            <a:custGeom>
              <a:avLst/>
              <a:gdLst>
                <a:gd name="connsiteX0" fmla="*/ 0 w 1957014"/>
                <a:gd name="connsiteY0" fmla="*/ 978507 h 1957014"/>
                <a:gd name="connsiteX1" fmla="*/ 286599 w 1957014"/>
                <a:gd name="connsiteY1" fmla="*/ 286598 h 1957014"/>
                <a:gd name="connsiteX2" fmla="*/ 978509 w 1957014"/>
                <a:gd name="connsiteY2" fmla="*/ 1 h 1957014"/>
                <a:gd name="connsiteX3" fmla="*/ 1670418 w 1957014"/>
                <a:gd name="connsiteY3" fmla="*/ 286600 h 1957014"/>
                <a:gd name="connsiteX4" fmla="*/ 1957015 w 1957014"/>
                <a:gd name="connsiteY4" fmla="*/ 978510 h 1957014"/>
                <a:gd name="connsiteX5" fmla="*/ 1670417 w 1957014"/>
                <a:gd name="connsiteY5" fmla="*/ 1670419 h 1957014"/>
                <a:gd name="connsiteX6" fmla="*/ 978508 w 1957014"/>
                <a:gd name="connsiteY6" fmla="*/ 1957017 h 1957014"/>
                <a:gd name="connsiteX7" fmla="*/ 286599 w 1957014"/>
                <a:gd name="connsiteY7" fmla="*/ 1670418 h 1957014"/>
                <a:gd name="connsiteX8" fmla="*/ 2 w 1957014"/>
                <a:gd name="connsiteY8" fmla="*/ 978509 h 1957014"/>
                <a:gd name="connsiteX9" fmla="*/ 0 w 1957014"/>
                <a:gd name="connsiteY9" fmla="*/ 978507 h 1957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57014" h="1957014">
                  <a:moveTo>
                    <a:pt x="0" y="978507"/>
                  </a:moveTo>
                  <a:cubicBezTo>
                    <a:pt x="0" y="718991"/>
                    <a:pt x="103093" y="470104"/>
                    <a:pt x="286599" y="286598"/>
                  </a:cubicBezTo>
                  <a:cubicBezTo>
                    <a:pt x="470105" y="103093"/>
                    <a:pt x="718992" y="0"/>
                    <a:pt x="978509" y="1"/>
                  </a:cubicBezTo>
                  <a:cubicBezTo>
                    <a:pt x="1238025" y="1"/>
                    <a:pt x="1486912" y="103094"/>
                    <a:pt x="1670418" y="286600"/>
                  </a:cubicBezTo>
                  <a:cubicBezTo>
                    <a:pt x="1853923" y="470106"/>
                    <a:pt x="1957016" y="718993"/>
                    <a:pt x="1957015" y="978510"/>
                  </a:cubicBezTo>
                  <a:cubicBezTo>
                    <a:pt x="1957015" y="1238026"/>
                    <a:pt x="1853923" y="1486913"/>
                    <a:pt x="1670417" y="1670419"/>
                  </a:cubicBezTo>
                  <a:cubicBezTo>
                    <a:pt x="1486911" y="1853925"/>
                    <a:pt x="1238024" y="1957017"/>
                    <a:pt x="978508" y="1957017"/>
                  </a:cubicBezTo>
                  <a:cubicBezTo>
                    <a:pt x="718992" y="1957017"/>
                    <a:pt x="470105" y="1853924"/>
                    <a:pt x="286599" y="1670418"/>
                  </a:cubicBezTo>
                  <a:cubicBezTo>
                    <a:pt x="103093" y="1486912"/>
                    <a:pt x="1" y="1238025"/>
                    <a:pt x="2" y="978509"/>
                  </a:cubicBezTo>
                  <a:lnTo>
                    <a:pt x="0" y="978507"/>
                  </a:lnTo>
                  <a:close/>
                </a:path>
              </a:pathLst>
            </a:custGeom>
            <a:solidFill>
              <a:srgbClr val="00206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304378" tIns="304378" rIns="304378" bIns="304378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sl-SI" sz="1400" b="1" dirty="0"/>
                <a:t>Zakaj je na prelomu stoletja prišlo do množičnega izseljevanja?</a:t>
              </a:r>
            </a:p>
          </p:txBody>
        </p:sp>
        <p:sp>
          <p:nvSpPr>
            <p:cNvPr id="14" name="Prostoročno 13">
              <a:extLst>
                <a:ext uri="{FF2B5EF4-FFF2-40B4-BE49-F238E27FC236}">
                  <a16:creationId xmlns:a16="http://schemas.microsoft.com/office/drawing/2014/main" id="{6ABA94CC-3F4B-412F-BE88-4D43F2327077}"/>
                </a:ext>
              </a:extLst>
            </p:cNvPr>
            <p:cNvSpPr/>
            <p:nvPr/>
          </p:nvSpPr>
          <p:spPr>
            <a:xfrm rot="19440000">
              <a:off x="3075389" y="1782245"/>
              <a:ext cx="520738" cy="660513"/>
            </a:xfrm>
            <a:custGeom>
              <a:avLst/>
              <a:gdLst>
                <a:gd name="connsiteX0" fmla="*/ 0 w 520460"/>
                <a:gd name="connsiteY0" fmla="*/ 132098 h 660492"/>
                <a:gd name="connsiteX1" fmla="*/ 260230 w 520460"/>
                <a:gd name="connsiteY1" fmla="*/ 132098 h 660492"/>
                <a:gd name="connsiteX2" fmla="*/ 260230 w 520460"/>
                <a:gd name="connsiteY2" fmla="*/ 0 h 660492"/>
                <a:gd name="connsiteX3" fmla="*/ 520460 w 520460"/>
                <a:gd name="connsiteY3" fmla="*/ 330246 h 660492"/>
                <a:gd name="connsiteX4" fmla="*/ 260230 w 520460"/>
                <a:gd name="connsiteY4" fmla="*/ 660492 h 660492"/>
                <a:gd name="connsiteX5" fmla="*/ 260230 w 520460"/>
                <a:gd name="connsiteY5" fmla="*/ 528394 h 660492"/>
                <a:gd name="connsiteX6" fmla="*/ 0 w 520460"/>
                <a:gd name="connsiteY6" fmla="*/ 528394 h 660492"/>
                <a:gd name="connsiteX7" fmla="*/ 0 w 520460"/>
                <a:gd name="connsiteY7" fmla="*/ 132098 h 660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0460" h="660492">
                  <a:moveTo>
                    <a:pt x="0" y="132098"/>
                  </a:moveTo>
                  <a:lnTo>
                    <a:pt x="260230" y="132098"/>
                  </a:lnTo>
                  <a:lnTo>
                    <a:pt x="260230" y="0"/>
                  </a:lnTo>
                  <a:lnTo>
                    <a:pt x="520460" y="330246"/>
                  </a:lnTo>
                  <a:lnTo>
                    <a:pt x="260230" y="660492"/>
                  </a:lnTo>
                  <a:lnTo>
                    <a:pt x="260230" y="528394"/>
                  </a:lnTo>
                  <a:lnTo>
                    <a:pt x="0" y="528394"/>
                  </a:lnTo>
                  <a:lnTo>
                    <a:pt x="0" y="132098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0" tIns="132098" rIns="156137" bIns="132097" spcCol="1270" anchor="ctr"/>
            <a:lstStyle/>
            <a:p>
              <a:pPr algn="ctr"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sl-SI" sz="2100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314</Words>
  <Application>Microsoft Office PowerPoint</Application>
  <PresentationFormat>On-screen Show (4:3)</PresentationFormat>
  <Paragraphs>63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Officeova tema</vt:lpstr>
      <vt:lpstr>POLITIČNE ZNAČILNOSTI  20. STOLETJA</vt:lpstr>
      <vt:lpstr>NOVO OBDOBJE</vt:lpstr>
      <vt:lpstr>1. </vt:lpstr>
      <vt:lpstr>Katere so bile posledice izseljevanja?</vt:lpstr>
      <vt:lpstr>2.</vt:lpstr>
      <vt:lpstr>3. </vt:lpstr>
      <vt:lpstr>4.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2019-06-03T09:16:08Z</dcterms:created>
  <dcterms:modified xsi:type="dcterms:W3CDTF">2019-06-03T09:16:08Z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